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56" r:id="rId3"/>
    <p:sldId id="257"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4E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43"/>
    </inkml:context>
    <inkml:brush xml:id="br0">
      <inkml:brushProperty name="width" value="0.035" units="cm"/>
      <inkml:brushProperty name="height" value="0.035" units="cm"/>
    </inkml:brush>
  </inkml:definitions>
  <inkml:trace contextRef="#ctx0" brushRef="#br0">1256 442 24575,'-2'-7'0,"0"-1"0,1 1 0,-1-1 0,0 1 0,-1 1 0,1-3 0,-1 3 0,-2-1 0,2 0 0,-1 1 0,-9-9 0,-62-72 0,58 68 0,-4 1 0,-1 0 0,-1 1 0,-2 0 0,1 4 0,-1 0 0,-1-1 0,-1 3 0,-51-14 0,52 18 0,-57-16 0,-175-22 0,173 36 0,-97-4 0,-15 13-1365,177 0-5461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57"/>
    </inkml:context>
    <inkml:brush xml:id="br0">
      <inkml:brushProperty name="width" value="0.035" units="cm"/>
      <inkml:brushProperty name="height" value="0.035" units="cm"/>
    </inkml:brush>
  </inkml:definitions>
  <inkml:trace contextRef="#ctx0" brushRef="#br0">306 0 24575,'-35'5'0,"2"0"0,-1 3 0,1 1 0,0 1 0,-36 16 0,1-2-1365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58"/>
    </inkml:context>
    <inkml:brush xml:id="br0">
      <inkml:brushProperty name="width" value="0.035" units="cm"/>
      <inkml:brushProperty name="height" value="0.035" units="cm"/>
    </inkml:brush>
  </inkml:definitions>
  <inkml:trace contextRef="#ctx0" brushRef="#br0">339 0 24575,'-32'3'0,"2"1"0,0 1 0,0 1 0,-55 21 0,-30 5 0,98-27-1365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59"/>
    </inkml:context>
    <inkml:brush xml:id="br0">
      <inkml:brushProperty name="width" value="0.035" units="cm"/>
      <inkml:brushProperty name="height" value="0.035" units="cm"/>
    </inkml:brush>
  </inkml:definitions>
  <inkml:trace contextRef="#ctx0" brushRef="#br0">238 0 24575,'-18'3'0,"0"1"0,-2-1 0,1 2 0,1 2 0,1-1 0,-26 13 0,-24 9 0,49-21-1365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60"/>
    </inkml:context>
    <inkml:brush xml:id="br0">
      <inkml:brushProperty name="width" value="0.035" units="cm"/>
      <inkml:brushProperty name="height" value="0.035" units="cm"/>
    </inkml:brush>
  </inkml:definitions>
  <inkml:trace contextRef="#ctx0" brushRef="#br0">316 0 24575,'-11'8'0,"-1"-1"0,-2 0 0,3-1 0,-3-1 0,1 0 0,0 0 0,-29 5 0,14-3 0,-24 5 0,39-11 0,-1 3 0,1-1 0,1 0 0,-1 1 0,1 1 0,-16 8 0,36-8 113,9-5-1591,-7-3-5348</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61"/>
    </inkml:context>
    <inkml:brush xml:id="br0">
      <inkml:brushProperty name="width" value="0.035" units="cm"/>
      <inkml:brushProperty name="height" value="0.035" units="cm"/>
    </inkml:brush>
  </inkml:definitions>
  <inkml:trace contextRef="#ctx0" brushRef="#br0">191 0 24575,'-12'2'0,"2"-1"0,-1 1 0,1 1 0,-2 1 0,-15 6 0,-38 11 0,22-9-1365</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62"/>
    </inkml:context>
    <inkml:brush xml:id="br0">
      <inkml:brushProperty name="width" value="0.035" units="cm"/>
      <inkml:brushProperty name="height" value="0.035" units="cm"/>
    </inkml:brush>
  </inkml:definitions>
  <inkml:trace contextRef="#ctx0" brushRef="#br0">273 2 24575,'-27'-2'-151,"2"2"-1,-2 2 0,1-1 0,1 4 1,-2-1-1,2 2 0,0 1 1,-40 16-1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63"/>
    </inkml:context>
    <inkml:brush xml:id="br0">
      <inkml:brushProperty name="width" value="0.035" units="cm"/>
      <inkml:brushProperty name="height" value="0.035" units="cm"/>
    </inkml:brush>
  </inkml:definitions>
  <inkml:trace contextRef="#ctx0" brushRef="#br0">1059 345 24575,'-249'11'0,"303"-11"0,-36-1 0,-1-1 0,1 2 0,1 0 0,-3 2 0,3 1 0,-3-1 0,3 3 0,-3-2 0,1 4 0,25 8 0,-42-15 0,0 0 0,0 0 0,0 0 0,1 0 0,-1 0 0,0 0 0,0 1 0,0-1 0,0 0 0,0 0 0,0 0 0,0 0 0,0 0 0,2 0 0,-2 0 0,0 0 0,0 0 0,0 0 0,0 0 0,0 2 0,0-2 0,0 0 0,0 0 0,0 0 0,0 0 0,0 0 0,0 0 0,0 0 0,0 2 0,0-2 0,0 0 0,0 0 0,0 0 0,0 0 0,0 0 0,0 0 0,0 0 0,0 1 0,0-1 0,0 0 0,0 0 0,0 0 0,0 0 0,0 0 0,0 0 0,0 0 0,0 2 0,0-2 0,0 0 0,0 0 0,-2 0 0,2 0 0,0 0 0,0 0 0,0 0 0,0 0 0,0 0 0,0 0 0,0 0 0,0 0 0,-1 0 0,1 2 0,-22 4 0,-20-1 0,9-5 0,0-3 0,-1 0 0,-36-11 0,154 14 0,-48 2 0,-1 1 0,42 11 0,-90-16 0,-1 0 0,3 1 0,-3 1 0,1 0 0,0 0 0,-16 3 0,18-1 0,-1-1 0,0-1 0,1 2 0,-1-2 0,0-2 0,1 2 0,-1-1 0,0-3 0,1 3 0,-15-8 0,-174-56 0,170 55 0,2 2 0,-52-9 0,52 14 0,-1-4 0,3 0 0,-43-16 0,9 0 0,45 18 0,2 1 0,-1-1 0,1 0 0,0-1 0,-1-1 0,1 0 0,1 1 0,1-3 0,-1 1 0,0-2 0,2 0 0,0 0 0,0 0 0,-11-17 0,21 27 0,-2 0 0,2-1 0,0 1 0,0 0 0,0 0 0,0 0 0,0-2 0,0 2 0,0 0 0,0 0 0,0 0 0,0-2 0,2 2 0,-2 0 0,0 0 0,0 0 0,0-1 0,0 1 0,0 0 0,0 0 0,0 0 0,0-2 0,1 2 0,-1 0 0,0 0 0,0 0 0,0 0 0,0 0 0,2-2 0,-2 2 0,0 0 0,0 0 0,0 0 0,0 0 0,2 0 0,-2 0 0,0 0 0,0 0 0,1 0 0,-1 0 0,0 0 0,0 0 0,0 0 0,2 0 0,30-3 0,26 6 0,-6 12 0,3 2 0,0 0 0,60 28 0,-208-59 0,-9-9 0,82 20 0,0-1 0,1-1 0,-1 0 0,2-1 0,0-1 0,-24-13 0,29 13 0,-1-1 0,1 0 0,0-1 0,1-1 0,-1 0 0,-19-21 0,34 29 0,-2 0 0,0 2 0,1-1 0,-1 1 0,2-2 0,-2 0 0,2 2 0,-2-1 0,1 1 0,-1 0 0,2-2 0,-2 2 0,2-2 0,-1 2 0,-1 0 0,2-1 0,0 1 0,-2 0 0,1 0 0,1 0 0,-2-2 0,2 2 0,-1 0 0,-1 0 0,2 0 0,0 0 0,-2 0 0,1 0 0,1 0 0,0 2 0,-2-2 0,1 0 0,1 0 0,51 0 0,-51 0 0,128-2 0,92 4 0,-197 1 0,-2 2 0,1 2 0,-3-1 0,3 3 0,26 12 0,-24-7 0,3-4 0,47 13 0,-51-15 0,0 1 0,-1 1 0,-1 1 0,1 1 0,27 20 0,-32-17-22,-1 1 0,0-1 0,-1 2-1,28 38 1,-12-13-1232</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64"/>
    </inkml:context>
    <inkml:brush xml:id="br0">
      <inkml:brushProperty name="width" value="0.035" units="cm"/>
      <inkml:brushProperty name="height" value="0.035" units="cm"/>
    </inkml:brush>
  </inkml:definitions>
  <inkml:trace contextRef="#ctx0" brushRef="#br0">685 2 24575,'-35'-2'0,"-2"4"0,2-1 0,-2 3 0,2 1 0,0 1 0,-45 14 0,64-13 0,-1 0 0,2 1 0,0-1 0,0 3 0,0-2 0,0 2 0,1 2 0,-14 11 0,0 9 0,1-1 0,-26 43 0,44-62 0,-7 11-114,1 0 1,1 2-1,1-1 0,1 2 0,2-1 1,0 2-1,2 0 0,1-1 0,1 3 1,1-3-1,-2 44 0,7-60-6712</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65"/>
    </inkml:context>
    <inkml:brush xml:id="br0">
      <inkml:brushProperty name="width" value="0.035" units="cm"/>
      <inkml:brushProperty name="height" value="0.035" units="cm"/>
    </inkml:brush>
  </inkml:definitions>
  <inkml:trace contextRef="#ctx0" brushRef="#br0">1 2 24575,'7'6'0,"-1"-1"0,1 2 0,0 0 0,-1 1 0,-1-1 0,0 1 0,0-1 0,0 1 0,4 10 0,1 2 0,0 2 0,0 0 0,1-2 0,1 0 0,30 36 0,-41-52 0,3-3 0,-3 3 0,3-3 0,-3 3 0,3-3 0,-3 1 0,3 0 0,-1 1 0,0-1 0,1-1 0,-1-1 0,0 2 0,1 0 0,-1-2 0,0 1 0,1-1 0,-1 2 0,0-2 0,1 0 0,-1 0 0,0 0 0,1 0 0,-1 0 0,0 0 0,1-2 0,-1 2 0,2-1 0,-2-1 0,-1 2 0,1-2 0,1 1 0,-1-1 0,0 0 0,1 1 0,-3-1 0,3-1 0,-1 1 0,-1-1 0,1 1 0,2-5 0,235-213 0,-226 197-1365</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47"/>
    </inkml:context>
    <inkml:brush xml:id="br0">
      <inkml:brushProperty name="width" value="0.035" units="cm"/>
      <inkml:brushProperty name="height" value="0.035" units="cm"/>
    </inkml:brush>
  </inkml:definitions>
  <inkml:trace contextRef="#ctx0" brushRef="#br0">1 1 24575,'2'3'0,"1"2"0,-1-1 0,1 1 0,0-2 0,1 0 0,-1 2 0,2-1 0,-2-1 0,1 0 0,1-1 0,-2 1 0,2 1 0,7 1 0,21 18 0,2 14 0,3-2 0,1-2 0,1-1 0,2-2 0,56 30 0,-43-30 0,92 40 0,-92-52 0,0 1 0,1-6 0,1 0 0,95 7 0,-110-16 0,-26-1 0,1 0 0,1-1 0,-1-2 0,0 2 0,1-4 0,-1 2 0,-1-3 0,1 1 0,0-1 0,-1-2 0,28-10 0,-44 15 0,1 0 0,-1 0 0,0 0 0,0 0 0,0-2 0,2 2 0,-2 0 0,0 0 0,0 0 0,0 0 0,2-2 0,-2 2 0,0 0 0,0 0 0,0-1 0,0 1 0,0 0 0,1 0 0,-1-2 0,0 2 0,0 0 0,0 0 0,0-2 0,0 2 0,0 0 0,0 0 0,0-1 0,0 1 0,0 0 0,0 0 0,0-2 0,0 2 0,0 0 0,0-2 0,-1 2 0,1 0 0,0 0 0,0 0 0,0-1 0,0 1 0,-2 0 0,-20-22 0,-39-15 0,51 32 0,-205-143 0,173 124 0,-1 4 0,-1 0 0,1 4 0,-2 1 0,-49-10 0,-182-40 0,249 58 0,0 2 0,0 2 0,-28-1 0,32 4 0,1-3 0,-1 1 0,0-1 0,-39-14 0,59 12 0,23 4 0,31 6 0,-26 3 0,24 9 0,-3-1 0,1 4 0,65 39 0,81 29 0,-241-115 0,-79-33 0,96 52 0,-3-2 0,1 3 0,-47-3 0,45 5 0,0 0 0,-67-20 0,127 22 0,30 10 0,-20 6 0,0 2 0,-2 0 0,3 3 0,-5 1 0,1 2 0,51 43 0,-84-64 0,-8-2 0,1 0 0,-2-1 0,2 1 0,-1-1 0,1 0 0,0-2 0,-12-7 0,-109-65 0,203 111 0,96 62 0,-190-106 0,11 7 0,-1 0 0,2-2 0,0 0 0,-1 0 0,1-2 0,-10-6 0,88 33 0,325 118 0,-587-235 0,174 91 0,9 4 0,3-1 0,-3 1 0,3-1 0,-3-2 0,3 1 0,-1 1 0,-8-9 0,85 14 0,33 38 0,-59-23 0,-36-14 0,-11-4 0,-171-101 0,186 102 0,-2 0 0,2 0 0,-2 0 0,1 1 0,-1 1 0,14 3 0,9 8 0,-23-9 0,0-1 0,-2 0 0,2 2 0,-1-1 0,-1 1 0,10 6 0,-118-57 0,90 41 0,-36-20 0,42 18 0,33 12 0,-11 0 0,0 0 0,1 2 0,-3-1 0,1 3 0,0-1 0,-1 0 0,23 19 0,-113-32 0,-32-35 0,42 17 0,-1 1 0,-126-25 0,214 54 0,2 0 0,-2 1 0,-1 2 0,1 0 0,41 27 0,51 23 0,-70-44 0,-12-4 0,-1 2 0,41 22 0,-180-32 0,74-3 0,1-1 0,-1-1 0,1-3 0,-1-1 0,-50-15 0,48 7 0,58 15 0,60 14 0,164 73 0,-345-116 0,84 20 0,-21-11 0,64 23 0,106 55 0,-120-52-105,1-1 0,0 0 0,0-1 0,1-1 0,0-1 0,-1 1 0,1-4 0,1 3 0,-1-3 0,0-1 0,1 0 0,25-3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49"/>
    </inkml:context>
    <inkml:brush xml:id="br0">
      <inkml:brushProperty name="width" value="0.035" units="cm"/>
      <inkml:brushProperty name="height" value="0.035" units="cm"/>
    </inkml:brush>
  </inkml:definitions>
  <inkml:trace contextRef="#ctx0" brushRef="#br0">153 1 24575,'-1'0'0,"-4"0"0,-2 0 0,-1 0 0,-2 0 0,-2 0 0,2 0 0,-2 0 0,1 0 0,1 2 0,1-1 0,-1 3 0,2-3 0,-2 1 0,0-2 0,0 0 0,0 3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48"/>
    </inkml:context>
    <inkml:brush xml:id="br0">
      <inkml:brushProperty name="width" value="0.035" units="cm"/>
      <inkml:brushProperty name="height" value="0.035" units="cm"/>
    </inkml:brush>
  </inkml:definitions>
  <inkml:trace contextRef="#ctx0" brushRef="#br0">331 133 24575,'-8'-6'0,"0"1"0,-1-2 0,1 4 0,0-2 0,-2 0 0,-1 1 0,-9-2 0,-58-8 0,66 13 0,-1-1 0,1 0 0,1 1 0,-3-3 0,3 1 0,-1 0 0,0-2 0,1 0 0,1 0 0,-2 0 0,2-2 0,-20-13 0,30 18 0,0 2 0,0 0 0,0 0 0,0 0 0,0 0 0,0 0 0,0 0 0,0-1 0,0 1 0,0 0 0,0 0 0,0 0 0,0 0 0,0 0 0,0-2 0,0 2 0,0 0 0,0 0 0,0 0 0,0 0 0,0 0 0,0-2 0,0 2 0,0 0 0,0 0 0,0 0 0,0 0 0,0 0 0,0 0 0,0-1 0,0 1 0,2 0 0,-2 0 0,0 0 0,0 0 0,0 0 0,0 0 0,0 0 0,0 0 0,0-2 0,1 2 0,-1 0 0,0 0 0,0 0 0,0 0 0,0 0 0,0 0 0,2 0 0,-2 0 0,0 0 0,0 0 0,0 0 0,0 0 0,0 0 0,2 0 0,-2 0 0,0 0 0,30-3 0,31 1 0,-61 2 0,15 2 0,-3 1 0,1 0 0,1 2 0,-1 0 0,-1 0 0,1 0 0,-1 2 0,-1 0 0,1-1 0,0 3 0,-2-1 0,0 0 0,17 17 0,-14-11 0,-13-13 0,-13-4 0,-24-10 0,27 9 0,-5-4 0,31 10 0,41 13 0,25 20 0,-149-40 0,-6-14 1,58 16-172,0 0 0,0-1 1,0 1-1,1-2 0,-1-2 0,2 2 1,-22-13-1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45"/>
    </inkml:context>
    <inkml:brush xml:id="br0">
      <inkml:brushProperty name="width" value="0.035" units="cm"/>
      <inkml:brushProperty name="height" value="0.035" units="cm"/>
    </inkml:brush>
  </inkml:definitions>
  <inkml:trace contextRef="#ctx0" brushRef="#br0">0 674 24575,'45'-67'0,"-23"32"0,3 0 0,40-45 0,-35 45 0,-4 5 0,3 3 0,1 1 0,0 1 0,2 0 0,-1 3 0,3 0 0,1 2 0,0 2 0,0 3 0,70-24 0,512-101 0,-509 127-1365,-98 13-5461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46"/>
    </inkml:context>
    <inkml:brush xml:id="br0">
      <inkml:brushProperty name="width" value="0.035" units="cm"/>
      <inkml:brushProperty name="height" value="0.035" units="cm"/>
    </inkml:brush>
  </inkml:definitions>
  <inkml:trace contextRef="#ctx0" brushRef="#br0">0 1 24575,'37'0'0,"-2"3"0,0 1 0,0 2 0,56 16 0,-82-20 0,-1 1 0,-1 0 0,1 1 0,0-1 0,-1 2 0,2-2 0,-3 2 0,1 0 0,1 2 0,-3-2 0,10 10 0,-11-12 0,-3 1 0,1 1 0,1-2 0,-1 2 0,0 0 0,-1-2 0,-1 2 0,2 0 0,0-1 0,-2 1 0,0 0 0,1 0 0,-1 0 0,0-2 0,-1 2 0,1 0 0,0 0 0,-2 0 0,2-2 0,-2 2 0,1 0 0,-4 7 0,-4 5 20,1-1 0,-2 1 1,0-2-1,-15 20 0,-14 19-1486</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4:00.544"/>
    </inkml:context>
    <inkml:brush xml:id="br0">
      <inkml:brushProperty name="width" value="0.035" units="cm"/>
      <inkml:brushProperty name="height" value="0.035" units="cm"/>
    </inkml:brush>
  </inkml:definitions>
  <inkml:trace contextRef="#ctx0" brushRef="#br0">1 1163 24575,'2'-12'0,"2"3"0,-1-2 0,1 1 0,2 1 0,-2-1 0,1 1 0,1-1 0,0 3 0,1-3 0,1 3 0,-1-1 0,10-9 0,17-19 0,142-162 0,-102 120 0,-6 14 0,4 2 0,2 5 0,134-83 0,-152 108 0,3 3 0,109-37 0,-52 21 0,-43 18 0,84-16 0,-74 22 0,237-58 0,-244 62-455,-1 2 0,118-8 0,-159 21-6371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4:00.545"/>
    </inkml:context>
    <inkml:brush xml:id="br0">
      <inkml:brushProperty name="width" value="0.035" units="cm"/>
      <inkml:brushProperty name="height" value="0.035" units="cm"/>
    </inkml:brush>
  </inkml:definitions>
  <inkml:trace contextRef="#ctx0" brushRef="#br0">0 0 24575,'17'2'0,"-2"2"0,0-1 0,2 1 0,-2 0 0,1 2 0,-1-1 0,0 3 0,-2-1 0,2 1 0,23 19 0,75 35 0,-99-58 0,-3-1 0,0 3 0,3 0 0,-5-1 0,2 3 0,1 0 0,-1-1 0,-1 1 0,-1-1 0,0 3 0,14 14 0,-21-18 0,2 0 0,-2-1 0,1 1 0,-1 0 0,0 1 0,0-1 0,0 0 0,-2-1 0,2 3 0,-2-2 0,0 1 0,0-1 0,0-1 0,0 3 0,0-2 0,-2-1 0,0 3 0,2-2 0,-2-1 0,-2 1 0,3 1 0,-1-1 0,-2 0 0,-6 9 0,-33 59-37,22-38-406,0 1 1,-24 62-1,34-67-6383</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4:00.546"/>
    </inkml:context>
    <inkml:brush xml:id="br0">
      <inkml:brushProperty name="width" value="0.035" units="cm"/>
      <inkml:brushProperty name="height" value="0.035" units="cm"/>
    </inkml:brush>
  </inkml:definitions>
  <inkml:trace contextRef="#ctx0" brushRef="#br0">1 1 24575,'2'9'0,"1"1"0,0-1 0,0 1 0,2-1 0,-2 1 0,2-2 0,-1 1 0,1-1 0,1 0 0,1 0 0,-1 0 0,8 9 0,15 18 0,117 155 0,-84-116 0,-6-12 0,4-2 0,2-5 0,111 79 0,-126-104 0,2-2 0,91 37 0,-44-23 0,-34-17 0,69 16 0,-62-20 0,197 56 0,-203-60-455,0-2 0,98 5 0,-133-18-6371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4:00.547"/>
    </inkml:context>
    <inkml:brush xml:id="br0">
      <inkml:brushProperty name="width" value="0.035" units="cm"/>
      <inkml:brushProperty name="height" value="0.035" units="cm"/>
    </inkml:brush>
  </inkml:definitions>
  <inkml:trace contextRef="#ctx0" brushRef="#br0">0 651 24575,'14'-3'0,"-1"1"0,-1-1 0,3-2 0,-3 0 0,1 1 0,-1-3 0,1 1 0,-2 0 0,2-2 0,18-19 0,64-31 0,-84 53 0,-2 0 0,1 1 0,1-1 0,-3-1 0,1-1 0,0 1 0,1-2 0,-2 0 0,0 0 0,0 0 0,10-17 0,-16 21 0,1-1 0,-1-1 0,1 1 0,-2-2 0,1 1 0,0 1 0,-1-1 0,-1 0 0,2 0 0,-2-1 0,0 1 0,0 0 0,0-1 0,0 3 0,0-3 0,-2 1 0,1 0 0,1-1 0,-2 3 0,-1-3 0,1 1 0,1 1 0,-2-1 0,-5-8 0,-29-59-37,20 39-406,0-1 1,-21-61-1,29 66-6383</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4:00.548"/>
    </inkml:context>
    <inkml:brush xml:id="br0">
      <inkml:brushProperty name="width" value="0.035" units="cm"/>
      <inkml:brushProperty name="height" value="0.035" units="cm"/>
    </inkml:brush>
  </inkml:definitions>
  <inkml:trace contextRef="#ctx0" brushRef="#br0">1 2 24575,'104'-2'0,"112"6"0,-207-2 0,0 0 0,-1-1 0,1 1 0,-1 2 0,0-2 0,1 2 0,-1 0 0,-1-1 0,1 3 0,-3-2 0,3 1 0,0-1 0,-3 2 0,1 0 0,0-1 0,-1 1 0,1 2 0,7 9 0,-5-4 0,-1 0 0,1-2 0,-1 3 0,-1 1 0,0-2 0,-1 0 0,-1 2 0,-2-1 0,4 18 0,13 96 0,1 24 0,-20-124 0,4 19 0,-4 0 0,-2 3 0,-3-3 0,-1 0 0,-3 0 0,-29 84 0,15-78 0,2 2 0,2 1 0,6 1 0,0 0 0,3 0 0,5-1 0,1 3 0,6 64 0,0-119 0,0 1 0,-2 1 0,2 0 0,1-3 0,-1 3 0,0-2 0,2 1 0,-2-1 0,2 2 0,-1-2 0,1-1 0,0 1 0,0 0 0,1 0 0,-1 0 0,2-1 0,-2 1 0,11 4 0,113 45 0,-54-25 0,-74-28 0,0 0 0,0 2 0,0-2 0,0 0 0,0 2 0,0-2 0,0 0 0,0 2 0,0-2 0,0 0 0,0 2 0,0-2 0,0 0 0,0 1 0,0-1 0,0 0 0,0 2 0,0-2 0,-2 0 0,2 0 0,0 2 0,0-2 0,0 0 0,-2 0 0,2 2 0,0-2 0,-2 0 0,2 0 0,0 2 0,0-2 0,-2 0 0,2 0 0,0 0 0,-1 0 0,1 2 0,0-2 0,-2 0 0,2 0 0,0 0 0,-2 0 0,2 0 0,-2 0 0,2 0 0,-44 19 0,39-17 0,-7 3 0,1 1 0,0 0 0,-1-1 0,3 1 0,-2 2 0,1-1 0,1 1 0,-1-1 0,1 1 0,1 1 0,1 1 0,-1-3 0,-5 14 0,5-8 0,3 3 0,-1-3 0,2 2 0,0 0 0,1 0 0,1 0 0,0 0 0,2 1 0,0 16 0,0 22 0,4-1 0,1 0 0,5-2 0,-1 2 0,25 57 0,4 3 0,-19-52 0,39 85 0,-35-99 0,-4 0 0,-2 2 0,-2 2 0,-2-2 0,8 103 0,-19-124 0,0-11 0,0-2 0,-2 2 0,0 0 0,-6 27 0,4-39 0,0-1 0,2 0 0,-1 0 0,-1 0 0,0-1 0,0 1 0,-2 0 0,2-2 0,0 2 0,-1-1 0,1 1 0,-2-2 0,0 2 0,0-2 0,1 1 0,-1-1 0,0 0 0,0 0 0,0 2 0,1-2 0,-1-2 0,-2 2 0,-5 1 0,-38 13 0,0-3 0,-3-2 0,1-1 0,-2-3 0,2-1 0,-1-2 0,-73-4 0,119 0-47,0 0 0,1-2 0,-1 0 0,0 0 0,1 0 0,1 0 0,-2 0 0,1 0 0,-1 1-1,2-3 1,-2 2 0,3-2 0,-3 0 0,2 1 0,0-1 0,1 0 0,-1 0 0,0 0 0,0 1 0,1-1 0,1-2 0,0 2-1,-2-1 1,2 1 0,0-2 0,0 2 0,0-1 0,0-7 0,-3-16-6779</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4:00.549"/>
    </inkml:context>
    <inkml:brush xml:id="br0">
      <inkml:brushProperty name="width" value="0.035" units="cm"/>
      <inkml:brushProperty name="height" value="0.035" units="cm"/>
    </inkml:brush>
  </inkml:definitions>
  <inkml:trace contextRef="#ctx0" brushRef="#br0">0 122 24575,'0'-2'0,"1"0"0,-1 0 0,2 0 0,-2 1 0,1-1 0,0 0 0,-1 0 0,2 2 0,-1-2 0,0 0 0,-1 0 0,2 0 0,-1 2 0,1-2 0,-1 1 0,0 1 0,1-2 0,-1 2 0,0-2 0,1 2 0,-1 0 0,0-2 0,1 2 0,-1 0 0,0 0 0,1 0 0,3-2 0,55-6 0,-44 8 0,140-37 0,-104 21 0,-1 5 0,95-4 0,483 15-1365,-604 0-5461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4:00.550"/>
    </inkml:context>
    <inkml:brush xml:id="br0">
      <inkml:brushProperty name="width" value="0.035" units="cm"/>
      <inkml:brushProperty name="height" value="0.035" units="cm"/>
    </inkml:brush>
  </inkml:definitions>
  <inkml:trace contextRef="#ctx0" brushRef="#br0">1 1 24575,'223'295'0,"-208"-278"0,-9-9 0,1-1 0,0 3 0,0-1 0,-2-1 0,11 20 0,-16-24 0,2-1 0,-1 1 0,0-2 0,-1 2 0,2 0 0,-2 0 0,1-1 0,-1 1 0,0 0 0,0 0 0,0-1 0,0 1 0,0 0 0,0 0 0,0 0 0,-1-1 0,1 1 0,-2 0 0,1 0 0,1-1 0,-1-1 0,-1 2 0,-2 4 0,-1 7 0,-2-2 0,-1 0 0,1 1 0,-1-3 0,0 2 0,-1-2 0,-17 18 0,-12 16 0,7 6-1365,20-24-5461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50"/>
    </inkml:context>
    <inkml:brush xml:id="br0">
      <inkml:brushProperty name="width" value="0.035" units="cm"/>
      <inkml:brushProperty name="height" value="0.035" units="cm"/>
    </inkml:brush>
  </inkml:definitions>
  <inkml:trace contextRef="#ctx0" brushRef="#br0">375 1 24575,'-57'3'0,"0"2"0,0 4 0,1 1 0,-58 20 0,81-20-1365</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4:00.551"/>
    </inkml:context>
    <inkml:brush xml:id="br0">
      <inkml:brushProperty name="width" value="0.035" units="cm"/>
      <inkml:brushProperty name="height" value="0.035" units="cm"/>
    </inkml:brush>
  </inkml:definitions>
  <inkml:trace contextRef="#ctx0" brushRef="#br0">2149 1043 24575,'-3'-9'0,"0"0"0,0 1 0,-2-2 0,0 2 0,1 0 0,-2-1 0,1 1 0,-1 0 0,-1 1 0,0-1 0,0 1 0,-11-8 0,-14-18 0,-140-145 0,100 108 0,5 12 0,-2 4 0,-4 1 0,-130-71 0,147 95 0,-1 3 0,-109-34 0,54 21 0,39 15 0,-81-15 0,75 19 0,-235-51 0,241 55-455,-1 3 0,-115-7 0,155 18-6371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4:00.552"/>
    </inkml:context>
    <inkml:brush xml:id="br0">
      <inkml:brushProperty name="width" value="0.035" units="cm"/>
      <inkml:brushProperty name="height" value="0.035" units="cm"/>
    </inkml:brush>
  </inkml:definitions>
  <inkml:trace contextRef="#ctx0" brushRef="#br0">460 1 24575,'-15'1'0,"-1"2"0,1-1 0,-1 2 0,1 0 0,0 2 0,1-1 0,-1 1 0,1 0 0,0 1 0,-24 18 0,-73 30 0,99-51 0,1 0 0,-1 1 0,1 0 0,-1 1 0,2-1 0,-1 2 0,1-1 0,0 2 0,1-1 0,-1 1 0,-11 15 0,18-19 0,0 1 0,-1 0 0,2 1 0,0 0 0,0-1 0,0 0 0,1 1 0,0 0 0,0 0 0,0-1 0,1 1 0,0-1 0,0 2 0,1-2 0,-1 1 0,1-1 0,1 1 0,-1-1 0,1 1 0,0 0 0,0-1 0,1 0 0,0 0 0,6 9 0,33 53-37,-20-35-406,-2 1 1,24 57-1,-33-63-6383</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4:00.553"/>
    </inkml:context>
    <inkml:brush xml:id="br0">
      <inkml:brushProperty name="width" value="0.035" units="cm"/>
      <inkml:brushProperty name="height" value="0.035" units="cm"/>
    </inkml:brush>
  </inkml:definitions>
  <inkml:trace contextRef="#ctx0" brushRef="#br0">2500 1 24575,'-3'12'0,"-1"1"0,0-1 0,-1 0 0,-1 0 0,0-2 0,1 2 0,-1-1 0,-2-1 0,0 0 0,1-1 0,-1 1 0,-14 11 0,-16 23 0,-162 195 0,117-146 0,5-14 0,-3-6 0,-2-3 0,-156 98 0,175-131 0,-2-2 0,-126 46 0,61-28 0,46-21 0,-93 21 0,84-28 0,-270 71 0,278-74-455,1-4 0,-135 8 0,180-24-6371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4:00.554"/>
    </inkml:context>
    <inkml:brush xml:id="br0">
      <inkml:brushProperty name="width" value="0.035" units="cm"/>
      <inkml:brushProperty name="height" value="0.035" units="cm"/>
    </inkml:brush>
  </inkml:definitions>
  <inkml:trace contextRef="#ctx0" brushRef="#br0">535 815 24575,'-18'-2'0,"0"-2"0,1 0 0,-1 0 0,0-2 0,0 0 0,2-2 0,-1 0 0,0-1 0,1-1 0,-28-22 0,-86-42 0,116 69 0,1-1 0,-1 0 0,1-1 0,1 0 0,-1-2 0,1 1 0,0-1 0,0-1 0,2 0 0,-1-1 0,-15-19 0,22 24 0,1-1 0,0 0 0,0 0 0,0 0 0,1 0 0,1-2 0,-1 2 0,0 0 0,1-1 0,1 1 0,-1-2 0,1 2 0,0-1 0,1 1 0,0 0 0,1-2 0,-1 2 0,0 0 0,1-1 0,1 1 0,-1 0 0,2 0 0,-1-1 0,8-9 0,37-74-37,-23 49-406,-1-3 1,27-75-1,-38 83-6383</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4T20:54:24.861"/>
    </inkml:context>
    <inkml:brush xml:id="br0">
      <inkml:brushProperty name="width" value="0.05" units="cm"/>
      <inkml:brushProperty name="height" value="0.05" units="cm"/>
      <inkml:brushProperty name="color" value="#FFFFFF"/>
    </inkml:brush>
  </inkml:definitions>
  <inkml:trace contextRef="#ctx0" brushRef="#br0">0 0 24575,'54'27'0,"-51"-27"-68,1 1 0,-1-1-1,1 1 1,0-1 0,0 0 0,-1 0-1,1-1 1,0 1 0,-1-1 0,1 0-1,-1 0 1,1 0 0,-1 0 0,1-1-1,-1 1 1,0-1 0,0 0-1,1 0 1,2-3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4T21:07:45.435"/>
    </inkml:context>
    <inkml:brush xml:id="br0">
      <inkml:brushProperty name="width" value="0.035" units="cm"/>
      <inkml:brushProperty name="height" value="0.035" units="cm"/>
      <inkml:brushProperty name="color" value="#E71224"/>
    </inkml:brush>
  </inkml:definitions>
  <inkml:trace contextRef="#ctx0" brushRef="#br0">937 469 24513,'0'18'0,"-1"0"0,-1 1 0,-1-1 0,0 0 0,-1 0 0,-1 0 0,0-1 0,-1 1 0,-1-1 0,0 0 0,-1-1 0,-1 0 0,0 0 0,-1 0 0,0-1 0,-2 0 0,1-1 0,-1 0 0,-1-1 0,0 0 0,-1-1 0,0-1 0,-1 1 0,0-2 0,-1 0 0,0-1 0,0 0 0,0-1 0,-1-1 0,0 0 0,-1-1 0,1-1 0,-1 0 0,0-1 0,0-1 0,0 0 0,-1-1 0,1-1 0,0-1 0,-1 0 0,1-1 0,-1-1 0,1-1 0,0 0 0,0-1 0,0-1 0,1 0 0,-1-1 0,1-1 0,0 0 0,1-1 0,0-1 0,0 0 0,0-1 0,1 0 0,0-2 0,1 1 0,0-1 0,1-1 0,0 0 0,1-1 0,1 0 0,-1-1 0,2 0 0,0-1 0,1 0 0,0 0 0,1 0 0,1-1 0,0 0 0,1-1 0,1 1 0,0-1 0,1 0 0,1 0 0,0 0 0,1-1 0,1 1 0,1 0 0,0-1 0,1 1 0,1-1 0,1 1 0,0 0 0,1 0 0,1 0 0,0 1 0,1-1 0,1 1 0,0 0 0,1 1 0,1 0 0,0 0 0,1 0 0,0 1 0,2 0 0,-1 1 0,1 0 0,1 1 0,0 0 0,1 1 0,0 1 0,1-1 0,0 2 0,1 0 0,0 1 0,0 0 0,0 1 0,1 1 0,0 0 0,1 1 0,-1 1 0,1 0 0,0 1 0,0 1 0,0 0 0,1 1 0,-1 1 0,1 1 0,-1 0 0,0 1 0,1 1 0,-1 1 0,0 0 0,0 1 0,0 1 0,-1 0 0,1 1 0,-1 1 0,0 0 0,-1 1 0,0 1 0,0 0 0,0 1 0,-1 0 0,0 2 0,-1-1 0,0 1 0,-1 1 0,0 0 0,-1 1 0,-1 0 0,1 1 0,-2 0 0,0 1 0,-1 0 0,0 0 0,-1 0 0,-1 1 0,0 0 0,-1 1 0,-1-1 0,0 1 0,-1 0 0,-1 0 0,0 0 0,-1 1 0,-1-1 0,-1 1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4T21:07:45.436"/>
    </inkml:context>
    <inkml:brush xml:id="br0">
      <inkml:brushProperty name="width" value="0.035" units="cm"/>
      <inkml:brushProperty name="height" value="0.035" units="cm"/>
      <inkml:brushProperty name="color" value="#E71224"/>
    </inkml:brush>
  </inkml:definitions>
  <inkml:trace contextRef="#ctx0" brushRef="#br0">947 866 24513,'0'33'0,"-2"2"0,1-1 0,-2-1 0,0 2 0,-1-3 0,-1 1 0,-1 0 0,0-1 0,0-1 0,-1 1 0,-2-2 0,1 0 0,-2 0 0,0-2 0,-1 0 0,0 0 0,-1-2 0,1-1 0,-3 0 0,1-1 0,-1-2 0,-1-1 0,1 0 0,-1-2 0,-2-1 0,2 0 0,-2-2 0,0-1 0,1-1 0,-2-2 0,1-1 0,-1-1 0,0-2 0,0-1 0,0-1 0,0 0 0,-2-4 0,2 1 0,0-3 0,-1 0 0,0-3 0,1 1 0,-1-4 0,1 0 0,0-1 0,0-1 0,0-2 0,1-1 0,-1-1 0,1-2 0,1-1 0,-1-1 0,2-2 0,-2 0 0,2-1 0,1-2 0,-2 0 0,3-1 0,0-2 0,-1-1 0,3 0 0,-2-1 0,2-2 0,0 0 0,2 0 0,-1-2 0,1 0 0,1 0 0,1-2 0,0 1 0,2-1 0,-1-1 0,1 0 0,2 1 0,-1-3 0,1 2 0,1-1 0,1-1 0,1 2 0,0 0 0,1-2 0,1 2 0,1-1 0,1-1 0,-1 3 0,2-1 0,1 1 0,-1-1 0,2 2 0,0-1 0,1 2 0,1 0 0,1 0 0,-1 2 0,2 0 0,0 0 0,2 2 0,-2 1 0,3 0 0,-1 3 0,0-2 0,3 3 0,-2 0 0,1 2 0,2 1 0,-2 0 0,2 3 0,-1-1 0,1 2 0,1 3 0,-1-1 0,1 2 0,0 2 0,0 1 0,0 1 0,1 1 0,-1 2 0,1 0 0,0 3 0,-1 0 0,0 3 0,2 0 0,-2 2 0,0 1 0,0 1 0,0 1 0,0 2 0,-1 2 0,1-1 0,-2 3 0,1 2 0,0-1 0,-2 3 0,2 0 0,-2 1 0,-1 2 0,1 0 0,-1 3 0,-1-2 0,1 3 0,-3 0 0,1 1 0,-1 2 0,0 0 0,-1 0 0,0 2 0,-2 0 0,1 0 0,-2 2 0,-1-1 0,0 2 0,0-1 0,-1 1 0,-1-1 0,-1 3 0,0-1 0,-2-1 0,1 2 0,-2-2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4T21:07:45.437"/>
    </inkml:context>
    <inkml:brush xml:id="br0">
      <inkml:brushProperty name="width" value="0.035" units="cm"/>
      <inkml:brushProperty name="height" value="0.035" units="cm"/>
      <inkml:brushProperty name="color" value="#E71224"/>
    </inkml:brush>
  </inkml:definitions>
  <inkml:trace contextRef="#ctx0" brushRef="#br0">3691 585 24513,'-2'23'0,"-2"-1"0,-3 2 0,-3-2 0,-3 1 0,-2-1 0,-4 1 0,-2-2 0,-2 1 0,-4 0 0,-1-1 0,-5-1 0,0 0 0,-4 0 0,-3 0 0,-1-2 0,-2 1 0,-4-1 0,0-1 0,-4-1 0,0 1 0,-4-2 0,-1-2 0,-2 2 0,-2-2 0,-1-1 0,-1-1 0,-2 1 0,-1-2 0,-1-2 0,-1 1 0,-2-1 0,-1-2 0,0 0 0,-1-1 0,0-1 0,0 0 0,-2-2 0,1-1 0,0-1 0,-1 0 0,1-1 0,0-1 0,-1-2 0,2 0 0,1-1 0,-1-1 0,2 0 0,1-2 0,0-1 0,2 1 0,0-2 0,2-2 0,2 1 0,1-1 0,2-1 0,1-2 0,1 2 0,4-2 0,0-2 0,3 1 0,2-1 0,2-1 0,2-1 0,3 1 0,2-2 0,3 0 0,1 0 0,4 0 0,2-1 0,2-1 0,3 0 0,4 1 0,1-2 0,3 1 0,3-1 0,3 1 0,4-2 0,1 2 0,4-1 0,2 0 0,4 0 0,1-1 0,4 2 0,3-1 0,3 1 0,3 0 0,1 0 0,4 0 0,3 1 0,2-1 0,2 2 0,4 1 0,1-1 0,3 0 0,2 1 0,3 0 0,2 2 0,2-1 0,2 2 0,3 0 0,0 1 0,4 1 0,1-1 0,1 3 0,2-1 0,1 2 0,2 0 0,2 1 0,0 1 0,2 0 0,0 2 0,1 0 0,2 1 0,-1 1 0,1 1 0,2 1 0,-1 0 0,0 2 0,1 1 0,-1 0 0,0 1 0,1 2 0,-2 0 0,0 1 0,0 1 0,-1 1 0,0 1 0,-1 0 0,-2 2 0,-1 0 0,-1 1 0,-1 1 0,-2 0 0,-1 2 0,-1-1 0,-2 3 0,-2-1 0,-1 1 0,-4 1 0,0 0 0,-4 2 0,0-1 0,-4 2 0,-2 0 0,-1 1 0,-3 0 0,-4-1 0,0 1 0,-5 2 0,-1-1 0,-4 1 0,-2 0 0,-2 0 0,-4 0 0,-2 1 0,-3-1 0,-3 2 0,-3-1 0,-2 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4T20:54:24.861"/>
    </inkml:context>
    <inkml:brush xml:id="br0">
      <inkml:brushProperty name="width" value="0.05" units="cm"/>
      <inkml:brushProperty name="height" value="0.05" units="cm"/>
      <inkml:brushProperty name="color" value="#FFFFFF"/>
    </inkml:brush>
  </inkml:definitions>
  <inkml:trace contextRef="#ctx0" brushRef="#br0">0 0 24575,'54'27'0,"-51"-27"-68,1 1 0,-1-1-1,1 1 1,0-1 0,0 0 0,-1 0-1,1-1 1,0 1 0,-1-1 0,1 0-1,-1 0 1,1 0 0,-1 0 0,1-1-1,-1 1 1,0-1 0,0 0-1,1 0 1,2-3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51"/>
    </inkml:context>
    <inkml:brush xml:id="br0">
      <inkml:brushProperty name="width" value="0.035" units="cm"/>
      <inkml:brushProperty name="height" value="0.035" units="cm"/>
    </inkml:brush>
  </inkml:definitions>
  <inkml:trace contextRef="#ctx0" brushRef="#br0">337 1 24575,'-30'2'0,"0"-1"0,-55 14 0,30-5 0,-82 24-1365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52"/>
    </inkml:context>
    <inkml:brush xml:id="br0">
      <inkml:brushProperty name="width" value="0.035" units="cm"/>
      <inkml:brushProperty name="height" value="0.035" units="cm"/>
    </inkml:brush>
  </inkml:definitions>
  <inkml:trace contextRef="#ctx0" brushRef="#br0">395 0 24575,'-53'2'0,"1"-1"0,-1 4 0,-69 17 0,80-15 0,34-7 0,-2 1 0,0 1 0,2 0 0,-2-1 0,-17 9 0,29-8-1365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53"/>
    </inkml:context>
    <inkml:brush xml:id="br0">
      <inkml:brushProperty name="width" value="0.035" units="cm"/>
      <inkml:brushProperty name="height" value="0.035" units="cm"/>
    </inkml:brush>
  </inkml:definitions>
  <inkml:trace contextRef="#ctx0" brushRef="#br0">358 0 24575,'-27'3'0,"1"1"0,-1-1 0,0 4 0,2-1 0,-48 19 0,-54 15 0,102-33-1365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54"/>
    </inkml:context>
    <inkml:brush xml:id="br0">
      <inkml:brushProperty name="width" value="0.035" units="cm"/>
      <inkml:brushProperty name="height" value="0.035" units="cm"/>
    </inkml:brush>
  </inkml:definitions>
  <inkml:trace contextRef="#ctx0" brushRef="#br0">474 0 24575,'-37'2'0,"0"-1"0,1 3 0,-1 1 0,-42 13 0,-159 27-1365,228-43-5461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55"/>
    </inkml:context>
    <inkml:brush xml:id="br0">
      <inkml:brushProperty name="width" value="0.035" units="cm"/>
      <inkml:brushProperty name="height" value="0.035" units="cm"/>
    </inkml:brush>
  </inkml:definitions>
  <inkml:trace contextRef="#ctx0" brushRef="#br0">378 1 24575,'-25'0'0,"-2"2"0,1 1 0,0 0 0,0 2 0,1 2 0,0 0 0,-34 14 0,-2-2 79,52-19-240,1 1 1,1 1-1,-1 1 1,0-1 0,1 1-1,-1 1 1,1-1-1,-8 5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23T13:10:55.256"/>
    </inkml:context>
    <inkml:brush xml:id="br0">
      <inkml:brushProperty name="width" value="0.035" units="cm"/>
      <inkml:brushProperty name="height" value="0.035" units="cm"/>
    </inkml:brush>
  </inkml:definitions>
  <inkml:trace contextRef="#ctx0" brushRef="#br0">342 1 24575,'-27'2'0,"2"1"0,0 2 0,-42 12 0,12-2 0,-78 20-1365,123-35-5461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506ED2-5C68-F923-72D0-692D683E5BF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62F4F10-4F1D-E2BD-0956-C77AD05ADD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A9BAB70-65DF-F35A-170F-406AB52B5C19}"/>
              </a:ext>
            </a:extLst>
          </p:cNvPr>
          <p:cNvSpPr>
            <a:spLocks noGrp="1"/>
          </p:cNvSpPr>
          <p:nvPr>
            <p:ph type="dt" sz="half" idx="10"/>
          </p:nvPr>
        </p:nvSpPr>
        <p:spPr/>
        <p:txBody>
          <a:bodyPr/>
          <a:lstStyle/>
          <a:p>
            <a:fld id="{0E732CA8-B6A4-4E23-94C3-8EA34A84977D}" type="datetimeFigureOut">
              <a:rPr lang="tr-TR" smtClean="0"/>
              <a:t>24.07.2026</a:t>
            </a:fld>
            <a:endParaRPr lang="tr-TR"/>
          </a:p>
        </p:txBody>
      </p:sp>
      <p:sp>
        <p:nvSpPr>
          <p:cNvPr id="5" name="Alt Bilgi Yer Tutucusu 4">
            <a:extLst>
              <a:ext uri="{FF2B5EF4-FFF2-40B4-BE49-F238E27FC236}">
                <a16:creationId xmlns:a16="http://schemas.microsoft.com/office/drawing/2014/main" id="{AA948B18-F42B-0EC5-D1B2-ABEC479162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9069658-D8C9-938C-7AC7-B45FA26FDE9E}"/>
              </a:ext>
            </a:extLst>
          </p:cNvPr>
          <p:cNvSpPr>
            <a:spLocks noGrp="1"/>
          </p:cNvSpPr>
          <p:nvPr>
            <p:ph type="sldNum" sz="quarter" idx="12"/>
          </p:nvPr>
        </p:nvSpPr>
        <p:spPr/>
        <p:txBody>
          <a:bodyPr/>
          <a:lstStyle/>
          <a:p>
            <a:fld id="{B7C23A35-DC2E-440C-9382-F86AB16F7A75}" type="slidenum">
              <a:rPr lang="tr-TR" smtClean="0"/>
              <a:t>‹#›</a:t>
            </a:fld>
            <a:endParaRPr lang="tr-TR"/>
          </a:p>
        </p:txBody>
      </p:sp>
    </p:spTree>
    <p:extLst>
      <p:ext uri="{BB962C8B-B14F-4D97-AF65-F5344CB8AC3E}">
        <p14:creationId xmlns:p14="http://schemas.microsoft.com/office/powerpoint/2010/main" val="3615805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544894-C174-13FC-698B-3DBA878437C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9156728-3B1F-655C-A88A-C3236929DDA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31676E0-049F-0C53-473B-FABFC09F5796}"/>
              </a:ext>
            </a:extLst>
          </p:cNvPr>
          <p:cNvSpPr>
            <a:spLocks noGrp="1"/>
          </p:cNvSpPr>
          <p:nvPr>
            <p:ph type="dt" sz="half" idx="10"/>
          </p:nvPr>
        </p:nvSpPr>
        <p:spPr/>
        <p:txBody>
          <a:bodyPr/>
          <a:lstStyle/>
          <a:p>
            <a:fld id="{0E732CA8-B6A4-4E23-94C3-8EA34A84977D}" type="datetimeFigureOut">
              <a:rPr lang="tr-TR" smtClean="0"/>
              <a:t>24.07.2026</a:t>
            </a:fld>
            <a:endParaRPr lang="tr-TR"/>
          </a:p>
        </p:txBody>
      </p:sp>
      <p:sp>
        <p:nvSpPr>
          <p:cNvPr id="5" name="Alt Bilgi Yer Tutucusu 4">
            <a:extLst>
              <a:ext uri="{FF2B5EF4-FFF2-40B4-BE49-F238E27FC236}">
                <a16:creationId xmlns:a16="http://schemas.microsoft.com/office/drawing/2014/main" id="{57655753-5AC1-29D0-05AD-AB6BE382764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A021870-BA57-2E41-2887-DB7F9BF28CC3}"/>
              </a:ext>
            </a:extLst>
          </p:cNvPr>
          <p:cNvSpPr>
            <a:spLocks noGrp="1"/>
          </p:cNvSpPr>
          <p:nvPr>
            <p:ph type="sldNum" sz="quarter" idx="12"/>
          </p:nvPr>
        </p:nvSpPr>
        <p:spPr/>
        <p:txBody>
          <a:bodyPr/>
          <a:lstStyle/>
          <a:p>
            <a:fld id="{B7C23A35-DC2E-440C-9382-F86AB16F7A75}" type="slidenum">
              <a:rPr lang="tr-TR" smtClean="0"/>
              <a:t>‹#›</a:t>
            </a:fld>
            <a:endParaRPr lang="tr-TR"/>
          </a:p>
        </p:txBody>
      </p:sp>
    </p:spTree>
    <p:extLst>
      <p:ext uri="{BB962C8B-B14F-4D97-AF65-F5344CB8AC3E}">
        <p14:creationId xmlns:p14="http://schemas.microsoft.com/office/powerpoint/2010/main" val="1346302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C6893C7-C746-17D7-1E51-AC22C465100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1D7E310-9E70-6414-0F01-F7904C2826F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0584172-E556-C89C-CE00-9190FC13F01E}"/>
              </a:ext>
            </a:extLst>
          </p:cNvPr>
          <p:cNvSpPr>
            <a:spLocks noGrp="1"/>
          </p:cNvSpPr>
          <p:nvPr>
            <p:ph type="dt" sz="half" idx="10"/>
          </p:nvPr>
        </p:nvSpPr>
        <p:spPr/>
        <p:txBody>
          <a:bodyPr/>
          <a:lstStyle/>
          <a:p>
            <a:fld id="{0E732CA8-B6A4-4E23-94C3-8EA34A84977D}" type="datetimeFigureOut">
              <a:rPr lang="tr-TR" smtClean="0"/>
              <a:t>24.07.2026</a:t>
            </a:fld>
            <a:endParaRPr lang="tr-TR"/>
          </a:p>
        </p:txBody>
      </p:sp>
      <p:sp>
        <p:nvSpPr>
          <p:cNvPr id="5" name="Alt Bilgi Yer Tutucusu 4">
            <a:extLst>
              <a:ext uri="{FF2B5EF4-FFF2-40B4-BE49-F238E27FC236}">
                <a16:creationId xmlns:a16="http://schemas.microsoft.com/office/drawing/2014/main" id="{DE65F06C-8CB5-4AEA-B7F3-DE706BA95DB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3397860-6131-FE41-8F07-5C089838BF52}"/>
              </a:ext>
            </a:extLst>
          </p:cNvPr>
          <p:cNvSpPr>
            <a:spLocks noGrp="1"/>
          </p:cNvSpPr>
          <p:nvPr>
            <p:ph type="sldNum" sz="quarter" idx="12"/>
          </p:nvPr>
        </p:nvSpPr>
        <p:spPr/>
        <p:txBody>
          <a:bodyPr/>
          <a:lstStyle/>
          <a:p>
            <a:fld id="{B7C23A35-DC2E-440C-9382-F86AB16F7A75}" type="slidenum">
              <a:rPr lang="tr-TR" smtClean="0"/>
              <a:t>‹#›</a:t>
            </a:fld>
            <a:endParaRPr lang="tr-TR"/>
          </a:p>
        </p:txBody>
      </p:sp>
    </p:spTree>
    <p:extLst>
      <p:ext uri="{BB962C8B-B14F-4D97-AF65-F5344CB8AC3E}">
        <p14:creationId xmlns:p14="http://schemas.microsoft.com/office/powerpoint/2010/main" val="2711627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132107-470C-F768-A1FE-8E932370607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0DE7232-5692-B7B1-1DFF-DC54109B333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85642FF-9D33-EFE9-872A-FD071B47025D}"/>
              </a:ext>
            </a:extLst>
          </p:cNvPr>
          <p:cNvSpPr>
            <a:spLocks noGrp="1"/>
          </p:cNvSpPr>
          <p:nvPr>
            <p:ph type="dt" sz="half" idx="10"/>
          </p:nvPr>
        </p:nvSpPr>
        <p:spPr/>
        <p:txBody>
          <a:bodyPr/>
          <a:lstStyle/>
          <a:p>
            <a:fld id="{0E732CA8-B6A4-4E23-94C3-8EA34A84977D}" type="datetimeFigureOut">
              <a:rPr lang="tr-TR" smtClean="0"/>
              <a:t>24.07.2026</a:t>
            </a:fld>
            <a:endParaRPr lang="tr-TR"/>
          </a:p>
        </p:txBody>
      </p:sp>
      <p:sp>
        <p:nvSpPr>
          <p:cNvPr id="5" name="Alt Bilgi Yer Tutucusu 4">
            <a:extLst>
              <a:ext uri="{FF2B5EF4-FFF2-40B4-BE49-F238E27FC236}">
                <a16:creationId xmlns:a16="http://schemas.microsoft.com/office/drawing/2014/main" id="{AE4ED46D-8622-4BAA-9011-4718F4B762C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AF779F4-0CE4-6735-BCFB-8485194F268E}"/>
              </a:ext>
            </a:extLst>
          </p:cNvPr>
          <p:cNvSpPr>
            <a:spLocks noGrp="1"/>
          </p:cNvSpPr>
          <p:nvPr>
            <p:ph type="sldNum" sz="quarter" idx="12"/>
          </p:nvPr>
        </p:nvSpPr>
        <p:spPr/>
        <p:txBody>
          <a:bodyPr/>
          <a:lstStyle/>
          <a:p>
            <a:fld id="{B7C23A35-DC2E-440C-9382-F86AB16F7A75}" type="slidenum">
              <a:rPr lang="tr-TR" smtClean="0"/>
              <a:t>‹#›</a:t>
            </a:fld>
            <a:endParaRPr lang="tr-TR"/>
          </a:p>
        </p:txBody>
      </p:sp>
    </p:spTree>
    <p:extLst>
      <p:ext uri="{BB962C8B-B14F-4D97-AF65-F5344CB8AC3E}">
        <p14:creationId xmlns:p14="http://schemas.microsoft.com/office/powerpoint/2010/main" val="2333686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C7B735-E156-C7DF-350D-D493085A990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9571E42-6977-7A95-7598-3A9A322CD7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2BD3C5B-7812-2664-4992-7889A6FF8878}"/>
              </a:ext>
            </a:extLst>
          </p:cNvPr>
          <p:cNvSpPr>
            <a:spLocks noGrp="1"/>
          </p:cNvSpPr>
          <p:nvPr>
            <p:ph type="dt" sz="half" idx="10"/>
          </p:nvPr>
        </p:nvSpPr>
        <p:spPr/>
        <p:txBody>
          <a:bodyPr/>
          <a:lstStyle/>
          <a:p>
            <a:fld id="{0E732CA8-B6A4-4E23-94C3-8EA34A84977D}" type="datetimeFigureOut">
              <a:rPr lang="tr-TR" smtClean="0"/>
              <a:t>24.07.2026</a:t>
            </a:fld>
            <a:endParaRPr lang="tr-TR"/>
          </a:p>
        </p:txBody>
      </p:sp>
      <p:sp>
        <p:nvSpPr>
          <p:cNvPr id="5" name="Alt Bilgi Yer Tutucusu 4">
            <a:extLst>
              <a:ext uri="{FF2B5EF4-FFF2-40B4-BE49-F238E27FC236}">
                <a16:creationId xmlns:a16="http://schemas.microsoft.com/office/drawing/2014/main" id="{9554E49C-844F-2BD8-44A0-172D7C5AB78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8654FEA-4020-6B81-346A-469E588E7E10}"/>
              </a:ext>
            </a:extLst>
          </p:cNvPr>
          <p:cNvSpPr>
            <a:spLocks noGrp="1"/>
          </p:cNvSpPr>
          <p:nvPr>
            <p:ph type="sldNum" sz="quarter" idx="12"/>
          </p:nvPr>
        </p:nvSpPr>
        <p:spPr/>
        <p:txBody>
          <a:bodyPr/>
          <a:lstStyle/>
          <a:p>
            <a:fld id="{B7C23A35-DC2E-440C-9382-F86AB16F7A75}" type="slidenum">
              <a:rPr lang="tr-TR" smtClean="0"/>
              <a:t>‹#›</a:t>
            </a:fld>
            <a:endParaRPr lang="tr-TR"/>
          </a:p>
        </p:txBody>
      </p:sp>
    </p:spTree>
    <p:extLst>
      <p:ext uri="{BB962C8B-B14F-4D97-AF65-F5344CB8AC3E}">
        <p14:creationId xmlns:p14="http://schemas.microsoft.com/office/powerpoint/2010/main" val="3586269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1B577D-A01A-F911-5BD8-828D9A5334A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2CA655A-62AF-4D92-EDD3-3F2DA559DDC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BAAEC89-1FA6-64B4-00E6-4B59B90CB02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28EEC6F-0B1F-2A02-7633-B7B15FCFDB3C}"/>
              </a:ext>
            </a:extLst>
          </p:cNvPr>
          <p:cNvSpPr>
            <a:spLocks noGrp="1"/>
          </p:cNvSpPr>
          <p:nvPr>
            <p:ph type="dt" sz="half" idx="10"/>
          </p:nvPr>
        </p:nvSpPr>
        <p:spPr/>
        <p:txBody>
          <a:bodyPr/>
          <a:lstStyle/>
          <a:p>
            <a:fld id="{0E732CA8-B6A4-4E23-94C3-8EA34A84977D}" type="datetimeFigureOut">
              <a:rPr lang="tr-TR" smtClean="0"/>
              <a:t>24.07.2026</a:t>
            </a:fld>
            <a:endParaRPr lang="tr-TR"/>
          </a:p>
        </p:txBody>
      </p:sp>
      <p:sp>
        <p:nvSpPr>
          <p:cNvPr id="6" name="Alt Bilgi Yer Tutucusu 5">
            <a:extLst>
              <a:ext uri="{FF2B5EF4-FFF2-40B4-BE49-F238E27FC236}">
                <a16:creationId xmlns:a16="http://schemas.microsoft.com/office/drawing/2014/main" id="{CAAC9C59-BACD-6407-6CD6-EFA5F048FF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7F43EEE-5EDD-FCF9-9CD6-80A2B7247520}"/>
              </a:ext>
            </a:extLst>
          </p:cNvPr>
          <p:cNvSpPr>
            <a:spLocks noGrp="1"/>
          </p:cNvSpPr>
          <p:nvPr>
            <p:ph type="sldNum" sz="quarter" idx="12"/>
          </p:nvPr>
        </p:nvSpPr>
        <p:spPr/>
        <p:txBody>
          <a:bodyPr/>
          <a:lstStyle/>
          <a:p>
            <a:fld id="{B7C23A35-DC2E-440C-9382-F86AB16F7A75}" type="slidenum">
              <a:rPr lang="tr-TR" smtClean="0"/>
              <a:t>‹#›</a:t>
            </a:fld>
            <a:endParaRPr lang="tr-TR"/>
          </a:p>
        </p:txBody>
      </p:sp>
    </p:spTree>
    <p:extLst>
      <p:ext uri="{BB962C8B-B14F-4D97-AF65-F5344CB8AC3E}">
        <p14:creationId xmlns:p14="http://schemas.microsoft.com/office/powerpoint/2010/main" val="3329602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5ED766-D1CB-FB48-EA0F-8C4283341EC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E92A174-B21C-AD07-E93B-7DB74D6C4F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065A119C-D9E5-A080-72B7-D1313B72D017}"/>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7915680E-DB68-BB86-5014-921641ABC2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834D2D1-9930-5189-3F61-19F4C95CDC6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D587A6F-24CE-390C-520C-F6F7A6858328}"/>
              </a:ext>
            </a:extLst>
          </p:cNvPr>
          <p:cNvSpPr>
            <a:spLocks noGrp="1"/>
          </p:cNvSpPr>
          <p:nvPr>
            <p:ph type="dt" sz="half" idx="10"/>
          </p:nvPr>
        </p:nvSpPr>
        <p:spPr/>
        <p:txBody>
          <a:bodyPr/>
          <a:lstStyle/>
          <a:p>
            <a:fld id="{0E732CA8-B6A4-4E23-94C3-8EA34A84977D}" type="datetimeFigureOut">
              <a:rPr lang="tr-TR" smtClean="0"/>
              <a:t>24.07.2026</a:t>
            </a:fld>
            <a:endParaRPr lang="tr-TR"/>
          </a:p>
        </p:txBody>
      </p:sp>
      <p:sp>
        <p:nvSpPr>
          <p:cNvPr id="8" name="Alt Bilgi Yer Tutucusu 7">
            <a:extLst>
              <a:ext uri="{FF2B5EF4-FFF2-40B4-BE49-F238E27FC236}">
                <a16:creationId xmlns:a16="http://schemas.microsoft.com/office/drawing/2014/main" id="{7B8F9576-2F04-D3B0-ECC4-9D518C7DAAD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A0E980A-1612-F80D-D21E-AF49857D8162}"/>
              </a:ext>
            </a:extLst>
          </p:cNvPr>
          <p:cNvSpPr>
            <a:spLocks noGrp="1"/>
          </p:cNvSpPr>
          <p:nvPr>
            <p:ph type="sldNum" sz="quarter" idx="12"/>
          </p:nvPr>
        </p:nvSpPr>
        <p:spPr/>
        <p:txBody>
          <a:bodyPr/>
          <a:lstStyle/>
          <a:p>
            <a:fld id="{B7C23A35-DC2E-440C-9382-F86AB16F7A75}" type="slidenum">
              <a:rPr lang="tr-TR" smtClean="0"/>
              <a:t>‹#›</a:t>
            </a:fld>
            <a:endParaRPr lang="tr-TR"/>
          </a:p>
        </p:txBody>
      </p:sp>
    </p:spTree>
    <p:extLst>
      <p:ext uri="{BB962C8B-B14F-4D97-AF65-F5344CB8AC3E}">
        <p14:creationId xmlns:p14="http://schemas.microsoft.com/office/powerpoint/2010/main" val="3948722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686567-803F-8B30-76BB-1C2AF0DD8C2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FAD452D-2DE1-5C03-C940-EF4644667096}"/>
              </a:ext>
            </a:extLst>
          </p:cNvPr>
          <p:cNvSpPr>
            <a:spLocks noGrp="1"/>
          </p:cNvSpPr>
          <p:nvPr>
            <p:ph type="dt" sz="half" idx="10"/>
          </p:nvPr>
        </p:nvSpPr>
        <p:spPr/>
        <p:txBody>
          <a:bodyPr/>
          <a:lstStyle/>
          <a:p>
            <a:fld id="{0E732CA8-B6A4-4E23-94C3-8EA34A84977D}" type="datetimeFigureOut">
              <a:rPr lang="tr-TR" smtClean="0"/>
              <a:t>24.07.2026</a:t>
            </a:fld>
            <a:endParaRPr lang="tr-TR"/>
          </a:p>
        </p:txBody>
      </p:sp>
      <p:sp>
        <p:nvSpPr>
          <p:cNvPr id="4" name="Alt Bilgi Yer Tutucusu 3">
            <a:extLst>
              <a:ext uri="{FF2B5EF4-FFF2-40B4-BE49-F238E27FC236}">
                <a16:creationId xmlns:a16="http://schemas.microsoft.com/office/drawing/2014/main" id="{C3499B46-FED8-BB59-D1CD-BCC9EC144F7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4341D0C-8CB4-20AC-FA76-BE6E4A9FCDBA}"/>
              </a:ext>
            </a:extLst>
          </p:cNvPr>
          <p:cNvSpPr>
            <a:spLocks noGrp="1"/>
          </p:cNvSpPr>
          <p:nvPr>
            <p:ph type="sldNum" sz="quarter" idx="12"/>
          </p:nvPr>
        </p:nvSpPr>
        <p:spPr/>
        <p:txBody>
          <a:bodyPr/>
          <a:lstStyle/>
          <a:p>
            <a:fld id="{B7C23A35-DC2E-440C-9382-F86AB16F7A75}" type="slidenum">
              <a:rPr lang="tr-TR" smtClean="0"/>
              <a:t>‹#›</a:t>
            </a:fld>
            <a:endParaRPr lang="tr-TR"/>
          </a:p>
        </p:txBody>
      </p:sp>
    </p:spTree>
    <p:extLst>
      <p:ext uri="{BB962C8B-B14F-4D97-AF65-F5344CB8AC3E}">
        <p14:creationId xmlns:p14="http://schemas.microsoft.com/office/powerpoint/2010/main" val="3043426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686B148-5F18-8A58-4866-6F3243DE2807}"/>
              </a:ext>
            </a:extLst>
          </p:cNvPr>
          <p:cNvSpPr>
            <a:spLocks noGrp="1"/>
          </p:cNvSpPr>
          <p:nvPr>
            <p:ph type="dt" sz="half" idx="10"/>
          </p:nvPr>
        </p:nvSpPr>
        <p:spPr/>
        <p:txBody>
          <a:bodyPr/>
          <a:lstStyle/>
          <a:p>
            <a:fld id="{0E732CA8-B6A4-4E23-94C3-8EA34A84977D}" type="datetimeFigureOut">
              <a:rPr lang="tr-TR" smtClean="0"/>
              <a:t>24.07.2026</a:t>
            </a:fld>
            <a:endParaRPr lang="tr-TR"/>
          </a:p>
        </p:txBody>
      </p:sp>
      <p:sp>
        <p:nvSpPr>
          <p:cNvPr id="3" name="Alt Bilgi Yer Tutucusu 2">
            <a:extLst>
              <a:ext uri="{FF2B5EF4-FFF2-40B4-BE49-F238E27FC236}">
                <a16:creationId xmlns:a16="http://schemas.microsoft.com/office/drawing/2014/main" id="{DAA26DB4-2A4C-8CD4-E1C0-C84F9FCE5695}"/>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BB8C746B-9361-6F85-7A63-8CA9B2C9779E}"/>
              </a:ext>
            </a:extLst>
          </p:cNvPr>
          <p:cNvSpPr>
            <a:spLocks noGrp="1"/>
          </p:cNvSpPr>
          <p:nvPr>
            <p:ph type="sldNum" sz="quarter" idx="12"/>
          </p:nvPr>
        </p:nvSpPr>
        <p:spPr/>
        <p:txBody>
          <a:bodyPr/>
          <a:lstStyle/>
          <a:p>
            <a:fld id="{B7C23A35-DC2E-440C-9382-F86AB16F7A75}" type="slidenum">
              <a:rPr lang="tr-TR" smtClean="0"/>
              <a:t>‹#›</a:t>
            </a:fld>
            <a:endParaRPr lang="tr-TR"/>
          </a:p>
        </p:txBody>
      </p:sp>
    </p:spTree>
    <p:extLst>
      <p:ext uri="{BB962C8B-B14F-4D97-AF65-F5344CB8AC3E}">
        <p14:creationId xmlns:p14="http://schemas.microsoft.com/office/powerpoint/2010/main" val="2562061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C9DFCD-0BD3-9DE5-27FD-04F75AB2345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E4D9729-F06A-B142-1B4B-B63FA10E7C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A578E0F-45EC-74E8-7C2B-6C584513BB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AD5F08E-C5D6-9996-CE86-B92AF563DADF}"/>
              </a:ext>
            </a:extLst>
          </p:cNvPr>
          <p:cNvSpPr>
            <a:spLocks noGrp="1"/>
          </p:cNvSpPr>
          <p:nvPr>
            <p:ph type="dt" sz="half" idx="10"/>
          </p:nvPr>
        </p:nvSpPr>
        <p:spPr/>
        <p:txBody>
          <a:bodyPr/>
          <a:lstStyle/>
          <a:p>
            <a:fld id="{0E732CA8-B6A4-4E23-94C3-8EA34A84977D}" type="datetimeFigureOut">
              <a:rPr lang="tr-TR" smtClean="0"/>
              <a:t>24.07.2026</a:t>
            </a:fld>
            <a:endParaRPr lang="tr-TR"/>
          </a:p>
        </p:txBody>
      </p:sp>
      <p:sp>
        <p:nvSpPr>
          <p:cNvPr id="6" name="Alt Bilgi Yer Tutucusu 5">
            <a:extLst>
              <a:ext uri="{FF2B5EF4-FFF2-40B4-BE49-F238E27FC236}">
                <a16:creationId xmlns:a16="http://schemas.microsoft.com/office/drawing/2014/main" id="{CD5D4CE7-84CC-A9A4-670C-DD607DB994C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A9C59AD-48C7-5DE6-2301-25E90230A8B7}"/>
              </a:ext>
            </a:extLst>
          </p:cNvPr>
          <p:cNvSpPr>
            <a:spLocks noGrp="1"/>
          </p:cNvSpPr>
          <p:nvPr>
            <p:ph type="sldNum" sz="quarter" idx="12"/>
          </p:nvPr>
        </p:nvSpPr>
        <p:spPr/>
        <p:txBody>
          <a:bodyPr/>
          <a:lstStyle/>
          <a:p>
            <a:fld id="{B7C23A35-DC2E-440C-9382-F86AB16F7A75}" type="slidenum">
              <a:rPr lang="tr-TR" smtClean="0"/>
              <a:t>‹#›</a:t>
            </a:fld>
            <a:endParaRPr lang="tr-TR"/>
          </a:p>
        </p:txBody>
      </p:sp>
    </p:spTree>
    <p:extLst>
      <p:ext uri="{BB962C8B-B14F-4D97-AF65-F5344CB8AC3E}">
        <p14:creationId xmlns:p14="http://schemas.microsoft.com/office/powerpoint/2010/main" val="1786004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11E1CF-9FA8-2C81-6A10-2EF9F3B9FFC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624F462-0A97-8C7B-6BFD-01A8C686AD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8AC5D18-0E68-3BC1-7271-21FEE4553A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5908AE2-B976-90F8-0FD9-BC2FF7C1B05F}"/>
              </a:ext>
            </a:extLst>
          </p:cNvPr>
          <p:cNvSpPr>
            <a:spLocks noGrp="1"/>
          </p:cNvSpPr>
          <p:nvPr>
            <p:ph type="dt" sz="half" idx="10"/>
          </p:nvPr>
        </p:nvSpPr>
        <p:spPr/>
        <p:txBody>
          <a:bodyPr/>
          <a:lstStyle/>
          <a:p>
            <a:fld id="{0E732CA8-B6A4-4E23-94C3-8EA34A84977D}" type="datetimeFigureOut">
              <a:rPr lang="tr-TR" smtClean="0"/>
              <a:t>24.07.2026</a:t>
            </a:fld>
            <a:endParaRPr lang="tr-TR"/>
          </a:p>
        </p:txBody>
      </p:sp>
      <p:sp>
        <p:nvSpPr>
          <p:cNvPr id="6" name="Alt Bilgi Yer Tutucusu 5">
            <a:extLst>
              <a:ext uri="{FF2B5EF4-FFF2-40B4-BE49-F238E27FC236}">
                <a16:creationId xmlns:a16="http://schemas.microsoft.com/office/drawing/2014/main" id="{0D11BD4F-D6A4-FFDC-0EC0-1C1DC7C30D9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83BF5B9-5703-1E83-D549-1BE8B6A4DB6D}"/>
              </a:ext>
            </a:extLst>
          </p:cNvPr>
          <p:cNvSpPr>
            <a:spLocks noGrp="1"/>
          </p:cNvSpPr>
          <p:nvPr>
            <p:ph type="sldNum" sz="quarter" idx="12"/>
          </p:nvPr>
        </p:nvSpPr>
        <p:spPr/>
        <p:txBody>
          <a:bodyPr/>
          <a:lstStyle/>
          <a:p>
            <a:fld id="{B7C23A35-DC2E-440C-9382-F86AB16F7A75}" type="slidenum">
              <a:rPr lang="tr-TR" smtClean="0"/>
              <a:t>‹#›</a:t>
            </a:fld>
            <a:endParaRPr lang="tr-TR"/>
          </a:p>
        </p:txBody>
      </p:sp>
    </p:spTree>
    <p:extLst>
      <p:ext uri="{BB962C8B-B14F-4D97-AF65-F5344CB8AC3E}">
        <p14:creationId xmlns:p14="http://schemas.microsoft.com/office/powerpoint/2010/main" val="3846699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C85307D-7AC2-F21B-853D-146472A76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61FADD7-5585-425C-124C-FEE45AA2FD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904C0CC-1AD4-75F8-5074-5AC2E8AB11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E732CA8-B6A4-4E23-94C3-8EA34A84977D}" type="datetimeFigureOut">
              <a:rPr lang="tr-TR" smtClean="0"/>
              <a:t>24.07.2026</a:t>
            </a:fld>
            <a:endParaRPr lang="tr-TR"/>
          </a:p>
        </p:txBody>
      </p:sp>
      <p:sp>
        <p:nvSpPr>
          <p:cNvPr id="5" name="Alt Bilgi Yer Tutucusu 4">
            <a:extLst>
              <a:ext uri="{FF2B5EF4-FFF2-40B4-BE49-F238E27FC236}">
                <a16:creationId xmlns:a16="http://schemas.microsoft.com/office/drawing/2014/main" id="{9ECD3D82-A9E0-39D2-7CEF-1E7761E611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2C0ACDDF-5298-1B7D-4DB4-9AB399D03C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7C23A35-DC2E-440C-9382-F86AB16F7A75}" type="slidenum">
              <a:rPr lang="tr-TR" smtClean="0"/>
              <a:t>‹#›</a:t>
            </a:fld>
            <a:endParaRPr lang="tr-TR"/>
          </a:p>
        </p:txBody>
      </p:sp>
    </p:spTree>
    <p:extLst>
      <p:ext uri="{BB962C8B-B14F-4D97-AF65-F5344CB8AC3E}">
        <p14:creationId xmlns:p14="http://schemas.microsoft.com/office/powerpoint/2010/main" val="1745156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6.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3" Type="http://schemas.openxmlformats.org/officeDocument/2006/relationships/customXml" Target="../ink/ink3.xml"/><Relationship Id="rId18" Type="http://schemas.openxmlformats.org/officeDocument/2006/relationships/image" Target="../media/image2710.png"/><Relationship Id="rId26" Type="http://schemas.openxmlformats.org/officeDocument/2006/relationships/image" Target="../media/image31.png"/><Relationship Id="rId39" Type="http://schemas.openxmlformats.org/officeDocument/2006/relationships/customXml" Target="../ink/ink16.xml"/><Relationship Id="rId21" Type="http://schemas.openxmlformats.org/officeDocument/2006/relationships/customXml" Target="../ink/ink7.xml"/><Relationship Id="rId34" Type="http://schemas.openxmlformats.org/officeDocument/2006/relationships/image" Target="../media/image35.png"/><Relationship Id="rId42" Type="http://schemas.openxmlformats.org/officeDocument/2006/relationships/image" Target="../media/image39.png"/><Relationship Id="rId47" Type="http://schemas.openxmlformats.org/officeDocument/2006/relationships/customXml" Target="../ink/ink20.xml"/><Relationship Id="rId50" Type="http://schemas.openxmlformats.org/officeDocument/2006/relationships/image" Target="../media/image43.png"/><Relationship Id="rId2" Type="http://schemas.openxmlformats.org/officeDocument/2006/relationships/image" Target="../media/image10.png"/><Relationship Id="rId16" Type="http://schemas.openxmlformats.org/officeDocument/2006/relationships/image" Target="../media/image266.png"/><Relationship Id="rId29" Type="http://schemas.openxmlformats.org/officeDocument/2006/relationships/customXml" Target="../ink/ink11.xml"/><Relationship Id="rId1" Type="http://schemas.openxmlformats.org/officeDocument/2006/relationships/slideLayout" Target="../slideLayouts/slideLayout1.xml"/><Relationship Id="rId11" Type="http://schemas.openxmlformats.org/officeDocument/2006/relationships/customXml" Target="../ink/ink2.xml"/><Relationship Id="rId24" Type="http://schemas.openxmlformats.org/officeDocument/2006/relationships/image" Target="../media/image30.png"/><Relationship Id="rId32" Type="http://schemas.openxmlformats.org/officeDocument/2006/relationships/image" Target="../media/image34.png"/><Relationship Id="rId37" Type="http://schemas.openxmlformats.org/officeDocument/2006/relationships/customXml" Target="../ink/ink15.xml"/><Relationship Id="rId40" Type="http://schemas.openxmlformats.org/officeDocument/2006/relationships/image" Target="../media/image38.png"/><Relationship Id="rId45" Type="http://schemas.openxmlformats.org/officeDocument/2006/relationships/customXml" Target="../ink/ink19.xml"/><Relationship Id="rId5" Type="http://schemas.openxmlformats.org/officeDocument/2006/relationships/customXml" Target="../ink/ink1.xml"/><Relationship Id="rId15" Type="http://schemas.openxmlformats.org/officeDocument/2006/relationships/customXml" Target="../ink/ink4.xml"/><Relationship Id="rId23" Type="http://schemas.openxmlformats.org/officeDocument/2006/relationships/customXml" Target="../ink/ink8.xml"/><Relationship Id="rId28" Type="http://schemas.openxmlformats.org/officeDocument/2006/relationships/image" Target="../media/image32.png"/><Relationship Id="rId36" Type="http://schemas.openxmlformats.org/officeDocument/2006/relationships/image" Target="../media/image36.png"/><Relationship Id="rId49" Type="http://schemas.openxmlformats.org/officeDocument/2006/relationships/customXml" Target="../ink/ink21.xml"/><Relationship Id="rId10" Type="http://schemas.openxmlformats.org/officeDocument/2006/relationships/image" Target="../media/image241.png"/><Relationship Id="rId19" Type="http://schemas.openxmlformats.org/officeDocument/2006/relationships/customXml" Target="../ink/ink6.xml"/><Relationship Id="rId31" Type="http://schemas.openxmlformats.org/officeDocument/2006/relationships/customXml" Target="../ink/ink12.xml"/><Relationship Id="rId44" Type="http://schemas.openxmlformats.org/officeDocument/2006/relationships/image" Target="../media/image40.png"/><Relationship Id="rId52" Type="http://schemas.openxmlformats.org/officeDocument/2006/relationships/image" Target="../media/image44.png"/><Relationship Id="rId4" Type="http://schemas.openxmlformats.org/officeDocument/2006/relationships/image" Target="../media/image22.png"/><Relationship Id="rId14" Type="http://schemas.openxmlformats.org/officeDocument/2006/relationships/image" Target="../media/image252.png"/><Relationship Id="rId22" Type="http://schemas.openxmlformats.org/officeDocument/2006/relationships/image" Target="../media/image29.png"/><Relationship Id="rId27" Type="http://schemas.openxmlformats.org/officeDocument/2006/relationships/customXml" Target="../ink/ink10.xml"/><Relationship Id="rId30" Type="http://schemas.openxmlformats.org/officeDocument/2006/relationships/image" Target="../media/image33.png"/><Relationship Id="rId35" Type="http://schemas.openxmlformats.org/officeDocument/2006/relationships/customXml" Target="../ink/ink14.xml"/><Relationship Id="rId43" Type="http://schemas.openxmlformats.org/officeDocument/2006/relationships/customXml" Target="../ink/ink18.xml"/><Relationship Id="rId48" Type="http://schemas.openxmlformats.org/officeDocument/2006/relationships/image" Target="../media/image42.png"/><Relationship Id="rId51" Type="http://schemas.openxmlformats.org/officeDocument/2006/relationships/customXml" Target="../ink/ink22.xml"/><Relationship Id="rId3" Type="http://schemas.microsoft.com/office/2007/relationships/hdphoto" Target="../media/hdphoto1.wdp"/><Relationship Id="rId12" Type="http://schemas.openxmlformats.org/officeDocument/2006/relationships/image" Target="../media/image240.png"/><Relationship Id="rId17" Type="http://schemas.openxmlformats.org/officeDocument/2006/relationships/customXml" Target="../ink/ink5.xml"/><Relationship Id="rId25" Type="http://schemas.openxmlformats.org/officeDocument/2006/relationships/customXml" Target="../ink/ink9.xml"/><Relationship Id="rId33" Type="http://schemas.openxmlformats.org/officeDocument/2006/relationships/customXml" Target="../ink/ink13.xml"/><Relationship Id="rId38" Type="http://schemas.openxmlformats.org/officeDocument/2006/relationships/image" Target="../media/image37.png"/><Relationship Id="rId46" Type="http://schemas.openxmlformats.org/officeDocument/2006/relationships/image" Target="../media/image41.png"/><Relationship Id="rId20" Type="http://schemas.openxmlformats.org/officeDocument/2006/relationships/image" Target="../media/image28.png"/><Relationship Id="rId41" Type="http://schemas.openxmlformats.org/officeDocument/2006/relationships/customXml" Target="../ink/ink1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3" Type="http://schemas.openxmlformats.org/officeDocument/2006/relationships/customXml" Target="../ink/ink25.xml"/><Relationship Id="rId18" Type="http://schemas.openxmlformats.org/officeDocument/2006/relationships/image" Target="../media/image220.png"/><Relationship Id="rId26" Type="http://schemas.openxmlformats.org/officeDocument/2006/relationships/image" Target="../media/image330.png"/><Relationship Id="rId3" Type="http://schemas.microsoft.com/office/2007/relationships/hdphoto" Target="../media/hdphoto1.wdp"/><Relationship Id="rId21" Type="http://schemas.openxmlformats.org/officeDocument/2006/relationships/customXml" Target="../ink/ink29.xml"/><Relationship Id="rId12" Type="http://schemas.openxmlformats.org/officeDocument/2006/relationships/image" Target="../media/image260.png"/><Relationship Id="rId17" Type="http://schemas.openxmlformats.org/officeDocument/2006/relationships/customXml" Target="../ink/ink27.xml"/><Relationship Id="rId25" Type="http://schemas.openxmlformats.org/officeDocument/2006/relationships/customXml" Target="../ink/ink31.xml"/><Relationship Id="rId2" Type="http://schemas.openxmlformats.org/officeDocument/2006/relationships/image" Target="../media/image10.png"/><Relationship Id="rId16" Type="http://schemas.openxmlformats.org/officeDocument/2006/relationships/image" Target="../media/image280.png"/><Relationship Id="rId20" Type="http://schemas.openxmlformats.org/officeDocument/2006/relationships/image" Target="../media/image300.png"/><Relationship Id="rId29" Type="http://schemas.openxmlformats.org/officeDocument/2006/relationships/customXml" Target="../ink/ink33.xml"/><Relationship Id="rId1" Type="http://schemas.openxmlformats.org/officeDocument/2006/relationships/slideLayout" Target="../slideLayouts/slideLayout1.xml"/><Relationship Id="rId11" Type="http://schemas.openxmlformats.org/officeDocument/2006/relationships/customXml" Target="../ink/ink24.xml"/><Relationship Id="rId24" Type="http://schemas.openxmlformats.org/officeDocument/2006/relationships/image" Target="../media/image320.png"/><Relationship Id="rId5" Type="http://schemas.openxmlformats.org/officeDocument/2006/relationships/customXml" Target="../ink/ink23.xml"/><Relationship Id="rId15" Type="http://schemas.openxmlformats.org/officeDocument/2006/relationships/customXml" Target="../ink/ink26.xml"/><Relationship Id="rId23" Type="http://schemas.openxmlformats.org/officeDocument/2006/relationships/customXml" Target="../ink/ink30.xml"/><Relationship Id="rId28" Type="http://schemas.openxmlformats.org/officeDocument/2006/relationships/image" Target="../media/image340.png"/><Relationship Id="rId10" Type="http://schemas.openxmlformats.org/officeDocument/2006/relationships/image" Target="../media/image250.png"/><Relationship Id="rId19" Type="http://schemas.openxmlformats.org/officeDocument/2006/relationships/customXml" Target="../ink/ink28.xml"/><Relationship Id="rId4" Type="http://schemas.openxmlformats.org/officeDocument/2006/relationships/image" Target="../media/image23.png"/><Relationship Id="rId14" Type="http://schemas.openxmlformats.org/officeDocument/2006/relationships/image" Target="../media/image270.png"/><Relationship Id="rId22" Type="http://schemas.openxmlformats.org/officeDocument/2006/relationships/image" Target="../media/image310.png"/><Relationship Id="rId27" Type="http://schemas.openxmlformats.org/officeDocument/2006/relationships/customXml" Target="../ink/ink32.xml"/><Relationship Id="rId30" Type="http://schemas.openxmlformats.org/officeDocument/2006/relationships/image" Target="../media/image350.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customXml" Target="../ink/ink34.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60.png"/><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66.png"/><Relationship Id="rId3" Type="http://schemas.microsoft.com/office/2007/relationships/hdphoto" Target="../media/hdphoto1.wdp"/><Relationship Id="rId7" Type="http://schemas.openxmlformats.org/officeDocument/2006/relationships/customXml" Target="../ink/ink35.xml"/><Relationship Id="rId12" Type="http://schemas.openxmlformats.org/officeDocument/2006/relationships/image" Target="../media/image68.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65.png"/><Relationship Id="rId11" Type="http://schemas.openxmlformats.org/officeDocument/2006/relationships/customXml" Target="../ink/ink37.xml"/><Relationship Id="rId5" Type="http://schemas.openxmlformats.org/officeDocument/2006/relationships/image" Target="../media/image64.png"/><Relationship Id="rId10" Type="http://schemas.openxmlformats.org/officeDocument/2006/relationships/image" Target="../media/image67.png"/><Relationship Id="rId4" Type="http://schemas.openxmlformats.org/officeDocument/2006/relationships/image" Target="../media/image55.png"/><Relationship Id="rId9" Type="http://schemas.openxmlformats.org/officeDocument/2006/relationships/customXml" Target="../ink/ink36.xml"/></Relationships>
</file>

<file path=ppt/slides/_rels/slide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4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9.png"/></Relationships>
</file>

<file path=ppt/slides/_rels/slide4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82.png"/><Relationship Id="rId1" Type="http://schemas.openxmlformats.org/officeDocument/2006/relationships/slideLayout" Target="../slideLayouts/slideLayout1.xml"/><Relationship Id="rId5" Type="http://schemas.openxmlformats.org/officeDocument/2006/relationships/image" Target="../media/image83.png"/><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85.png"/><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88.png"/></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59.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customXml" Target="../ink/ink38.xml"/><Relationship Id="rId5" Type="http://schemas.openxmlformats.org/officeDocument/2006/relationships/image" Target="../media/image89.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CD16-D1F3-D533-A500-B51D372DAAD1}"/>
            </a:ext>
          </a:extLst>
        </p:cNvPr>
        <p:cNvGrpSpPr/>
        <p:nvPr/>
      </p:nvGrpSpPr>
      <p:grpSpPr>
        <a:xfrm>
          <a:off x="0" y="0"/>
          <a:ext cx="0" cy="0"/>
          <a:chOff x="0" y="0"/>
          <a:chExt cx="0" cy="0"/>
        </a:xfrm>
      </p:grpSpPr>
      <p:sp>
        <p:nvSpPr>
          <p:cNvPr id="5" name="Serbest Form: Şekil 4">
            <a:extLst>
              <a:ext uri="{FF2B5EF4-FFF2-40B4-BE49-F238E27FC236}">
                <a16:creationId xmlns:a16="http://schemas.microsoft.com/office/drawing/2014/main" id="{865DED1A-83A9-ADC1-EC0E-6C1FE2D7B8EA}"/>
              </a:ext>
            </a:extLst>
          </p:cNvPr>
          <p:cNvSpPr/>
          <p:nvPr/>
        </p:nvSpPr>
        <p:spPr>
          <a:xfrm>
            <a:off x="302773" y="298494"/>
            <a:ext cx="11586454" cy="6202890"/>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pic>
        <p:nvPicPr>
          <p:cNvPr id="15" name="Resim 14">
            <a:extLst>
              <a:ext uri="{FF2B5EF4-FFF2-40B4-BE49-F238E27FC236}">
                <a16:creationId xmlns:a16="http://schemas.microsoft.com/office/drawing/2014/main" id="{0273511C-9E99-6953-F771-86AFF6712B01}"/>
              </a:ext>
            </a:extLst>
          </p:cNvPr>
          <p:cNvPicPr>
            <a:picLocks noChangeAspect="1"/>
          </p:cNvPicPr>
          <p:nvPr/>
        </p:nvPicPr>
        <p:blipFill>
          <a:blip r:embed="rId2">
            <a:alphaModFix amt="10000"/>
            <a:extLst>
              <a:ext uri="{28A0092B-C50C-407E-A947-70E740481C1C}">
                <a14:useLocalDpi xmlns:a14="http://schemas.microsoft.com/office/drawing/2010/main" val="0"/>
              </a:ext>
            </a:extLst>
          </a:blip>
          <a:srcRect/>
          <a:stretch/>
        </p:blipFill>
        <p:spPr>
          <a:xfrm>
            <a:off x="302773" y="298494"/>
            <a:ext cx="4325685" cy="6202890"/>
          </a:xfrm>
          <a:prstGeom prst="rect">
            <a:avLst/>
          </a:prstGeom>
        </p:spPr>
      </p:pic>
      <p:pic>
        <p:nvPicPr>
          <p:cNvPr id="24" name="Resim 23">
            <a:extLst>
              <a:ext uri="{FF2B5EF4-FFF2-40B4-BE49-F238E27FC236}">
                <a16:creationId xmlns:a16="http://schemas.microsoft.com/office/drawing/2014/main" id="{884C82EE-A5A8-8E8F-31E1-8B0E82D925A6}"/>
              </a:ext>
            </a:extLst>
          </p:cNvPr>
          <p:cNvPicPr>
            <a:picLocks noChangeAspect="1"/>
          </p:cNvPicPr>
          <p:nvPr/>
        </p:nvPicPr>
        <p:blipFill>
          <a:blip r:embed="rId2">
            <a:alphaModFix amt="10000"/>
            <a:extLst>
              <a:ext uri="{28A0092B-C50C-407E-A947-70E740481C1C}">
                <a14:useLocalDpi xmlns:a14="http://schemas.microsoft.com/office/drawing/2010/main" val="0"/>
              </a:ext>
            </a:extLst>
          </a:blip>
          <a:srcRect/>
          <a:stretch/>
        </p:blipFill>
        <p:spPr>
          <a:xfrm>
            <a:off x="4059276" y="298494"/>
            <a:ext cx="4325685" cy="6202890"/>
          </a:xfrm>
          <a:prstGeom prst="rect">
            <a:avLst/>
          </a:prstGeom>
        </p:spPr>
      </p:pic>
      <p:pic>
        <p:nvPicPr>
          <p:cNvPr id="26" name="Resim 25">
            <a:extLst>
              <a:ext uri="{FF2B5EF4-FFF2-40B4-BE49-F238E27FC236}">
                <a16:creationId xmlns:a16="http://schemas.microsoft.com/office/drawing/2014/main" id="{5A09F299-4009-3242-DB41-E4DF08142F45}"/>
              </a:ext>
            </a:extLst>
          </p:cNvPr>
          <p:cNvPicPr>
            <a:picLocks noChangeAspect="1"/>
          </p:cNvPicPr>
          <p:nvPr/>
        </p:nvPicPr>
        <p:blipFill>
          <a:blip r:embed="rId2">
            <a:alphaModFix amt="10000"/>
            <a:extLst>
              <a:ext uri="{28A0092B-C50C-407E-A947-70E740481C1C}">
                <a14:useLocalDpi xmlns:a14="http://schemas.microsoft.com/office/drawing/2010/main" val="0"/>
              </a:ext>
            </a:extLst>
          </a:blip>
          <a:srcRect/>
          <a:stretch/>
        </p:blipFill>
        <p:spPr>
          <a:xfrm>
            <a:off x="7684388" y="231438"/>
            <a:ext cx="4325685" cy="6202890"/>
          </a:xfrm>
          <a:prstGeom prst="rect">
            <a:avLst/>
          </a:prstGeom>
        </p:spPr>
      </p:pic>
      <p:sp>
        <p:nvSpPr>
          <p:cNvPr id="27" name="Google Shape;15236;p37">
            <a:extLst>
              <a:ext uri="{FF2B5EF4-FFF2-40B4-BE49-F238E27FC236}">
                <a16:creationId xmlns:a16="http://schemas.microsoft.com/office/drawing/2014/main" id="{9B40A01C-6716-745E-4CB3-9D70CBD4AF44}"/>
              </a:ext>
            </a:extLst>
          </p:cNvPr>
          <p:cNvSpPr txBox="1">
            <a:spLocks/>
          </p:cNvSpPr>
          <p:nvPr/>
        </p:nvSpPr>
        <p:spPr>
          <a:xfrm>
            <a:off x="3323214" y="1718403"/>
            <a:ext cx="5378693" cy="2172020"/>
          </a:xfrm>
          <a:prstGeom prst="rect">
            <a:avLst/>
          </a:prstGeom>
          <a:solidFill>
            <a:srgbClr val="E53935"/>
          </a:solidFill>
          <a:ln>
            <a:solidFill>
              <a:schemeClr val="bg1"/>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5200"/>
              <a:buFont typeface="Arsenal"/>
              <a:buNone/>
              <a:defRPr sz="5200" b="0" i="0" u="none" strike="noStrike" cap="none">
                <a:solidFill>
                  <a:schemeClr val="dk2"/>
                </a:solidFill>
                <a:latin typeface="Arsenal"/>
                <a:ea typeface="Arsenal"/>
                <a:cs typeface="Arsenal"/>
                <a:sym typeface="Arsenal"/>
              </a:defRPr>
            </a:lvl1pPr>
            <a:lvl2pPr marR="0" lvl="1" algn="ctr" rtl="0">
              <a:lnSpc>
                <a:spcPct val="100000"/>
              </a:lnSpc>
              <a:spcBef>
                <a:spcPts val="0"/>
              </a:spcBef>
              <a:spcAft>
                <a:spcPts val="0"/>
              </a:spcAft>
              <a:buClr>
                <a:schemeClr val="dk2"/>
              </a:buClr>
              <a:buSzPts val="5200"/>
              <a:buFont typeface="Arial"/>
              <a:buNone/>
              <a:defRPr sz="52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5200"/>
              <a:buFont typeface="Arial"/>
              <a:buNone/>
              <a:defRPr sz="52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5200"/>
              <a:buFont typeface="Arial"/>
              <a:buNone/>
              <a:defRPr sz="52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5200"/>
              <a:buFont typeface="Arial"/>
              <a:buNone/>
              <a:defRPr sz="52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5200"/>
              <a:buFont typeface="Arial"/>
              <a:buNone/>
              <a:defRPr sz="52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5200"/>
              <a:buFont typeface="Arial"/>
              <a:buNone/>
              <a:defRPr sz="52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5200"/>
              <a:buFont typeface="Arial"/>
              <a:buNone/>
              <a:defRPr sz="52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5200"/>
              <a:buFont typeface="Arial"/>
              <a:buNone/>
              <a:defRPr sz="5200" b="0" i="0" u="none" strike="noStrike" cap="none">
                <a:solidFill>
                  <a:schemeClr val="dk2"/>
                </a:solidFill>
                <a:latin typeface="Arial"/>
                <a:ea typeface="Arial"/>
                <a:cs typeface="Arial"/>
                <a:sym typeface="Arial"/>
              </a:defRPr>
            </a:lvl9pPr>
          </a:lstStyle>
          <a:p>
            <a:pPr defTabSz="914400"/>
            <a:r>
              <a:rPr lang="tr-TR" sz="6000" b="1" kern="0" dirty="0">
                <a:solidFill>
                  <a:schemeClr val="bg1"/>
                </a:solidFill>
                <a:latin typeface="Poppins" pitchFamily="2" charset="-94"/>
                <a:cs typeface="Poppins" pitchFamily="2" charset="-94"/>
              </a:rPr>
              <a:t>MEVSİMLER VE İKLİM</a:t>
            </a:r>
          </a:p>
        </p:txBody>
      </p:sp>
      <p:grpSp>
        <p:nvGrpSpPr>
          <p:cNvPr id="28" name="Grup 27">
            <a:extLst>
              <a:ext uri="{FF2B5EF4-FFF2-40B4-BE49-F238E27FC236}">
                <a16:creationId xmlns:a16="http://schemas.microsoft.com/office/drawing/2014/main" id="{862D13B7-AFF1-5AE7-938F-89BB7945C98D}"/>
              </a:ext>
            </a:extLst>
          </p:cNvPr>
          <p:cNvGrpSpPr/>
          <p:nvPr/>
        </p:nvGrpSpPr>
        <p:grpSpPr>
          <a:xfrm>
            <a:off x="4252953" y="4517126"/>
            <a:ext cx="3893169" cy="1216082"/>
            <a:chOff x="3527660" y="435832"/>
            <a:chExt cx="3893169" cy="1216082"/>
          </a:xfrm>
        </p:grpSpPr>
        <p:sp>
          <p:nvSpPr>
            <p:cNvPr id="29" name="Yuvarlatılmış Dikdörtgen 51">
              <a:extLst>
                <a:ext uri="{FF2B5EF4-FFF2-40B4-BE49-F238E27FC236}">
                  <a16:creationId xmlns:a16="http://schemas.microsoft.com/office/drawing/2014/main" id="{EEFBBA62-7DAC-7F37-0C9E-0B4ED181A426}"/>
                </a:ext>
              </a:extLst>
            </p:cNvPr>
            <p:cNvSpPr/>
            <p:nvPr/>
          </p:nvSpPr>
          <p:spPr>
            <a:xfrm>
              <a:off x="3527660" y="435832"/>
              <a:ext cx="3806940" cy="1074861"/>
            </a:xfrm>
            <a:prstGeom prst="roundRect">
              <a:avLst/>
            </a:prstGeom>
            <a:solidFill>
              <a:schemeClr val="bg1"/>
            </a:solidFill>
            <a:ln w="38100">
              <a:solidFill>
                <a:srgbClr val="E539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Google Shape;15237;p37">
              <a:extLst>
                <a:ext uri="{FF2B5EF4-FFF2-40B4-BE49-F238E27FC236}">
                  <a16:creationId xmlns:a16="http://schemas.microsoft.com/office/drawing/2014/main" id="{E749B0A6-4267-2F0A-9151-0C481933D72A}"/>
                </a:ext>
              </a:extLst>
            </p:cNvPr>
            <p:cNvSpPr txBox="1">
              <a:spLocks/>
            </p:cNvSpPr>
            <p:nvPr/>
          </p:nvSpPr>
          <p:spPr>
            <a:xfrm>
              <a:off x="4548598" y="484039"/>
              <a:ext cx="2786581" cy="1167875"/>
            </a:xfrm>
            <a:prstGeom prst="rect">
              <a:avLst/>
            </a:prstGeom>
            <a:noFill/>
            <a:ln>
              <a:noFill/>
            </a:ln>
          </p:spPr>
          <p:txBody>
            <a:bodyPr spcFirstLastPara="1" vert="horz" wrap="square" lIns="91425" tIns="91425" rIns="91425" bIns="91425" rtlCol="0" anchor="t" anchorCtr="0">
              <a:noAutofit/>
            </a:bodyPr>
            <a:lstStyle>
              <a:lvl1pPr marL="0" indent="0" algn="ctr" defTabSz="756300" rtl="0" eaLnBrk="1" latinLnBrk="0" hangingPunct="1">
                <a:lnSpc>
                  <a:spcPct val="90000"/>
                </a:lnSpc>
                <a:spcBef>
                  <a:spcPts val="827"/>
                </a:spcBef>
                <a:buFont typeface="Arial" panose="020B0604020202020204" pitchFamily="34" charset="0"/>
                <a:buNone/>
                <a:defRPr sz="1985" kern="1200">
                  <a:solidFill>
                    <a:schemeClr val="tx1"/>
                  </a:solidFill>
                  <a:latin typeface="+mn-lt"/>
                  <a:ea typeface="+mn-ea"/>
                  <a:cs typeface="+mn-cs"/>
                </a:defRPr>
              </a:lvl1pPr>
              <a:lvl2pPr marL="378150" indent="0" algn="ctr" defTabSz="756300" rtl="0" eaLnBrk="1" latinLnBrk="0" hangingPunct="1">
                <a:lnSpc>
                  <a:spcPct val="90000"/>
                </a:lnSpc>
                <a:spcBef>
                  <a:spcPts val="414"/>
                </a:spcBef>
                <a:buFont typeface="Arial" panose="020B0604020202020204" pitchFamily="34" charset="0"/>
                <a:buNone/>
                <a:defRPr sz="1654" kern="1200">
                  <a:solidFill>
                    <a:schemeClr val="tx1"/>
                  </a:solidFill>
                  <a:latin typeface="+mn-lt"/>
                  <a:ea typeface="+mn-ea"/>
                  <a:cs typeface="+mn-cs"/>
                </a:defRPr>
              </a:lvl2pPr>
              <a:lvl3pPr marL="756300" indent="0" algn="ctr" defTabSz="756300" rtl="0" eaLnBrk="1" latinLnBrk="0" hangingPunct="1">
                <a:lnSpc>
                  <a:spcPct val="90000"/>
                </a:lnSpc>
                <a:spcBef>
                  <a:spcPts val="414"/>
                </a:spcBef>
                <a:buFont typeface="Arial" panose="020B0604020202020204" pitchFamily="34" charset="0"/>
                <a:buNone/>
                <a:defRPr sz="1489" kern="1200">
                  <a:solidFill>
                    <a:schemeClr val="tx1"/>
                  </a:solidFill>
                  <a:latin typeface="+mn-lt"/>
                  <a:ea typeface="+mn-ea"/>
                  <a:cs typeface="+mn-cs"/>
                </a:defRPr>
              </a:lvl3pPr>
              <a:lvl4pPr marL="1134450" indent="0" algn="ctr" defTabSz="756300" rtl="0" eaLnBrk="1" latinLnBrk="0" hangingPunct="1">
                <a:lnSpc>
                  <a:spcPct val="90000"/>
                </a:lnSpc>
                <a:spcBef>
                  <a:spcPts val="414"/>
                </a:spcBef>
                <a:buFont typeface="Arial" panose="020B0604020202020204" pitchFamily="34" charset="0"/>
                <a:buNone/>
                <a:defRPr sz="1323" kern="1200">
                  <a:solidFill>
                    <a:schemeClr val="tx1"/>
                  </a:solidFill>
                  <a:latin typeface="+mn-lt"/>
                  <a:ea typeface="+mn-ea"/>
                  <a:cs typeface="+mn-cs"/>
                </a:defRPr>
              </a:lvl4pPr>
              <a:lvl5pPr marL="1512600" indent="0" algn="ctr" defTabSz="756300" rtl="0" eaLnBrk="1" latinLnBrk="0" hangingPunct="1">
                <a:lnSpc>
                  <a:spcPct val="90000"/>
                </a:lnSpc>
                <a:spcBef>
                  <a:spcPts val="414"/>
                </a:spcBef>
                <a:buFont typeface="Arial" panose="020B0604020202020204" pitchFamily="34" charset="0"/>
                <a:buNone/>
                <a:defRPr sz="1323" kern="1200">
                  <a:solidFill>
                    <a:schemeClr val="tx1"/>
                  </a:solidFill>
                  <a:latin typeface="+mn-lt"/>
                  <a:ea typeface="+mn-ea"/>
                  <a:cs typeface="+mn-cs"/>
                </a:defRPr>
              </a:lvl5pPr>
              <a:lvl6pPr marL="1890751" indent="0" algn="ctr" defTabSz="756300" rtl="0" eaLnBrk="1" latinLnBrk="0" hangingPunct="1">
                <a:lnSpc>
                  <a:spcPct val="90000"/>
                </a:lnSpc>
                <a:spcBef>
                  <a:spcPts val="414"/>
                </a:spcBef>
                <a:buFont typeface="Arial" panose="020B0604020202020204" pitchFamily="34" charset="0"/>
                <a:buNone/>
                <a:defRPr sz="1323" kern="1200">
                  <a:solidFill>
                    <a:schemeClr val="tx1"/>
                  </a:solidFill>
                  <a:latin typeface="+mn-lt"/>
                  <a:ea typeface="+mn-ea"/>
                  <a:cs typeface="+mn-cs"/>
                </a:defRPr>
              </a:lvl6pPr>
              <a:lvl7pPr marL="2268901" indent="0" algn="ctr" defTabSz="756300" rtl="0" eaLnBrk="1" latinLnBrk="0" hangingPunct="1">
                <a:lnSpc>
                  <a:spcPct val="90000"/>
                </a:lnSpc>
                <a:spcBef>
                  <a:spcPts val="414"/>
                </a:spcBef>
                <a:buFont typeface="Arial" panose="020B0604020202020204" pitchFamily="34" charset="0"/>
                <a:buNone/>
                <a:defRPr sz="1323" kern="1200">
                  <a:solidFill>
                    <a:schemeClr val="tx1"/>
                  </a:solidFill>
                  <a:latin typeface="+mn-lt"/>
                  <a:ea typeface="+mn-ea"/>
                  <a:cs typeface="+mn-cs"/>
                </a:defRPr>
              </a:lvl7pPr>
              <a:lvl8pPr marL="2647051" indent="0" algn="ctr" defTabSz="756300" rtl="0" eaLnBrk="1" latinLnBrk="0" hangingPunct="1">
                <a:lnSpc>
                  <a:spcPct val="90000"/>
                </a:lnSpc>
                <a:spcBef>
                  <a:spcPts val="414"/>
                </a:spcBef>
                <a:buFont typeface="Arial" panose="020B0604020202020204" pitchFamily="34" charset="0"/>
                <a:buNone/>
                <a:defRPr sz="1323" kern="1200">
                  <a:solidFill>
                    <a:schemeClr val="tx1"/>
                  </a:solidFill>
                  <a:latin typeface="+mn-lt"/>
                  <a:ea typeface="+mn-ea"/>
                  <a:cs typeface="+mn-cs"/>
                </a:defRPr>
              </a:lvl8pPr>
              <a:lvl9pPr marL="3025201" indent="0" algn="ctr" defTabSz="756300" rtl="0" eaLnBrk="1" latinLnBrk="0" hangingPunct="1">
                <a:lnSpc>
                  <a:spcPct val="90000"/>
                </a:lnSpc>
                <a:spcBef>
                  <a:spcPts val="414"/>
                </a:spcBef>
                <a:buFont typeface="Arial" panose="020B0604020202020204" pitchFamily="34" charset="0"/>
                <a:buNone/>
                <a:defRPr sz="1323" kern="1200">
                  <a:solidFill>
                    <a:schemeClr val="tx1"/>
                  </a:solidFill>
                  <a:latin typeface="+mn-lt"/>
                  <a:ea typeface="+mn-ea"/>
                  <a:cs typeface="+mn-cs"/>
                </a:defRPr>
              </a:lvl9pPr>
            </a:lstStyle>
            <a:p>
              <a:pPr algn="l">
                <a:lnSpc>
                  <a:spcPct val="100000"/>
                </a:lnSpc>
                <a:spcBef>
                  <a:spcPts val="0"/>
                </a:spcBef>
              </a:pPr>
              <a:r>
                <a:rPr lang="tr-TR" sz="1800" b="1" dirty="0">
                  <a:solidFill>
                    <a:srgbClr val="E53935"/>
                  </a:solidFill>
                  <a:latin typeface="Quicksand" pitchFamily="2" charset="-94"/>
                  <a:cs typeface="Poppins" panose="00000500000000000000" pitchFamily="2" charset="-94"/>
                </a:rPr>
                <a:t>Hüseyin Faruk YILDIRIM</a:t>
              </a:r>
            </a:p>
            <a:p>
              <a:pPr algn="l">
                <a:lnSpc>
                  <a:spcPct val="100000"/>
                </a:lnSpc>
                <a:spcBef>
                  <a:spcPts val="0"/>
                </a:spcBef>
              </a:pPr>
              <a:r>
                <a:rPr lang="tr-TR" sz="1100" dirty="0">
                  <a:latin typeface="Quicksand" pitchFamily="2" charset="-94"/>
                  <a:cs typeface="Poppins" panose="00000500000000000000" pitchFamily="2" charset="-94"/>
                </a:rPr>
                <a:t>Fen Bilimleri Öğretmeni</a:t>
              </a:r>
            </a:p>
            <a:p>
              <a:pPr algn="l">
                <a:lnSpc>
                  <a:spcPct val="100000"/>
                </a:lnSpc>
                <a:spcBef>
                  <a:spcPts val="0"/>
                </a:spcBef>
              </a:pPr>
              <a:endParaRPr lang="tr-TR" sz="1100" b="1" dirty="0">
                <a:latin typeface="Quicksand" pitchFamily="2" charset="-94"/>
                <a:cs typeface="Poppins" pitchFamily="2" charset="-94"/>
              </a:endParaRPr>
            </a:p>
          </p:txBody>
        </p:sp>
        <p:cxnSp>
          <p:nvCxnSpPr>
            <p:cNvPr id="31" name="Düz Bağlayıcı 30">
              <a:extLst>
                <a:ext uri="{FF2B5EF4-FFF2-40B4-BE49-F238E27FC236}">
                  <a16:creationId xmlns:a16="http://schemas.microsoft.com/office/drawing/2014/main" id="{DFDFF2AB-13D9-C244-87BE-34CDB0B63315}"/>
                </a:ext>
              </a:extLst>
            </p:cNvPr>
            <p:cNvCxnSpPr/>
            <p:nvPr/>
          </p:nvCxnSpPr>
          <p:spPr>
            <a:xfrm>
              <a:off x="4562665" y="573841"/>
              <a:ext cx="0" cy="768624"/>
            </a:xfrm>
            <a:prstGeom prst="line">
              <a:avLst/>
            </a:prstGeom>
            <a:ln w="19050">
              <a:solidFill>
                <a:srgbClr val="000000">
                  <a:alpha val="58000"/>
                </a:srgbClr>
              </a:solidFill>
            </a:ln>
          </p:spPr>
          <p:style>
            <a:lnRef idx="1">
              <a:schemeClr val="dk1"/>
            </a:lnRef>
            <a:fillRef idx="0">
              <a:schemeClr val="dk1"/>
            </a:fillRef>
            <a:effectRef idx="0">
              <a:schemeClr val="dk1"/>
            </a:effectRef>
            <a:fontRef idx="minor">
              <a:schemeClr val="tx1"/>
            </a:fontRef>
          </p:style>
        </p:cxnSp>
        <p:pic>
          <p:nvPicPr>
            <p:cNvPr id="32" name="Picture 2">
              <a:extLst>
                <a:ext uri="{FF2B5EF4-FFF2-40B4-BE49-F238E27FC236}">
                  <a16:creationId xmlns:a16="http://schemas.microsoft.com/office/drawing/2014/main" id="{2C690CE7-2195-B5D1-D8EA-933A9129A49A}"/>
                </a:ext>
              </a:extLst>
            </p:cNvPr>
            <p:cNvPicPr>
              <a:picLocks noChangeAspect="1" noChangeArrowheads="1"/>
            </p:cNvPicPr>
            <p:nvPr/>
          </p:nvPicPr>
          <p:blipFill>
            <a:blip r:embed="rId3">
              <a:duotone>
                <a:prstClr val="black"/>
                <a:srgbClr val="E53935">
                  <a:tint val="45000"/>
                  <a:satMod val="400000"/>
                </a:srgbClr>
              </a:duotone>
              <a:alphaModFix amt="80000"/>
              <a:extLst>
                <a:ext uri="{28A0092B-C50C-407E-A947-70E740481C1C}">
                  <a14:useLocalDpi xmlns:a14="http://schemas.microsoft.com/office/drawing/2010/main" val="0"/>
                </a:ext>
              </a:extLst>
            </a:blip>
            <a:stretch>
              <a:fillRect/>
            </a:stretch>
          </p:blipFill>
          <p:spPr bwMode="auto">
            <a:xfrm>
              <a:off x="3712839" y="598575"/>
              <a:ext cx="774599" cy="750908"/>
            </a:xfrm>
            <a:prstGeom prst="rect">
              <a:avLst/>
            </a:prstGeom>
            <a:noFill/>
            <a:extLst>
              <a:ext uri="{909E8E84-426E-40DD-AFC4-6F175D3DCCD1}">
                <a14:hiddenFill xmlns:a14="http://schemas.microsoft.com/office/drawing/2010/main">
                  <a:solidFill>
                    <a:srgbClr val="FFFFFF"/>
                  </a:solidFill>
                </a14:hiddenFill>
              </a:ext>
            </a:extLst>
          </p:spPr>
        </p:pic>
        <p:sp>
          <p:nvSpPr>
            <p:cNvPr id="33" name="Google Shape;15237;p37">
              <a:extLst>
                <a:ext uri="{FF2B5EF4-FFF2-40B4-BE49-F238E27FC236}">
                  <a16:creationId xmlns:a16="http://schemas.microsoft.com/office/drawing/2014/main" id="{2C760092-82DA-509F-B77C-4D6DA3B24BC4}"/>
                </a:ext>
              </a:extLst>
            </p:cNvPr>
            <p:cNvSpPr txBox="1">
              <a:spLocks/>
            </p:cNvSpPr>
            <p:nvPr/>
          </p:nvSpPr>
          <p:spPr>
            <a:xfrm>
              <a:off x="4541635" y="1067976"/>
              <a:ext cx="2879194" cy="235045"/>
            </a:xfrm>
            <a:prstGeom prst="rect">
              <a:avLst/>
            </a:prstGeom>
            <a:noFill/>
            <a:ln>
              <a:noFill/>
            </a:ln>
          </p:spPr>
          <p:txBody>
            <a:bodyPr spcFirstLastPara="1" vert="horz" wrap="square" lIns="91425" tIns="91425" rIns="91425" bIns="91425" rtlCol="0" anchor="t" anchorCtr="0">
              <a:noAutofit/>
            </a:bodyPr>
            <a:lstStyle>
              <a:lvl1pPr marL="0" indent="0" algn="ctr" defTabSz="756300" rtl="0" eaLnBrk="1" latinLnBrk="0" hangingPunct="1">
                <a:lnSpc>
                  <a:spcPct val="90000"/>
                </a:lnSpc>
                <a:spcBef>
                  <a:spcPts val="827"/>
                </a:spcBef>
                <a:buFont typeface="Arial" panose="020B0604020202020204" pitchFamily="34" charset="0"/>
                <a:buNone/>
                <a:defRPr sz="1985" kern="1200">
                  <a:solidFill>
                    <a:schemeClr val="tx1"/>
                  </a:solidFill>
                  <a:latin typeface="+mn-lt"/>
                  <a:ea typeface="+mn-ea"/>
                  <a:cs typeface="+mn-cs"/>
                </a:defRPr>
              </a:lvl1pPr>
              <a:lvl2pPr marL="378150" indent="0" algn="ctr" defTabSz="756300" rtl="0" eaLnBrk="1" latinLnBrk="0" hangingPunct="1">
                <a:lnSpc>
                  <a:spcPct val="90000"/>
                </a:lnSpc>
                <a:spcBef>
                  <a:spcPts val="414"/>
                </a:spcBef>
                <a:buFont typeface="Arial" panose="020B0604020202020204" pitchFamily="34" charset="0"/>
                <a:buNone/>
                <a:defRPr sz="1654" kern="1200">
                  <a:solidFill>
                    <a:schemeClr val="tx1"/>
                  </a:solidFill>
                  <a:latin typeface="+mn-lt"/>
                  <a:ea typeface="+mn-ea"/>
                  <a:cs typeface="+mn-cs"/>
                </a:defRPr>
              </a:lvl2pPr>
              <a:lvl3pPr marL="756300" indent="0" algn="ctr" defTabSz="756300" rtl="0" eaLnBrk="1" latinLnBrk="0" hangingPunct="1">
                <a:lnSpc>
                  <a:spcPct val="90000"/>
                </a:lnSpc>
                <a:spcBef>
                  <a:spcPts val="414"/>
                </a:spcBef>
                <a:buFont typeface="Arial" panose="020B0604020202020204" pitchFamily="34" charset="0"/>
                <a:buNone/>
                <a:defRPr sz="1489" kern="1200">
                  <a:solidFill>
                    <a:schemeClr val="tx1"/>
                  </a:solidFill>
                  <a:latin typeface="+mn-lt"/>
                  <a:ea typeface="+mn-ea"/>
                  <a:cs typeface="+mn-cs"/>
                </a:defRPr>
              </a:lvl3pPr>
              <a:lvl4pPr marL="1134450" indent="0" algn="ctr" defTabSz="756300" rtl="0" eaLnBrk="1" latinLnBrk="0" hangingPunct="1">
                <a:lnSpc>
                  <a:spcPct val="90000"/>
                </a:lnSpc>
                <a:spcBef>
                  <a:spcPts val="414"/>
                </a:spcBef>
                <a:buFont typeface="Arial" panose="020B0604020202020204" pitchFamily="34" charset="0"/>
                <a:buNone/>
                <a:defRPr sz="1323" kern="1200">
                  <a:solidFill>
                    <a:schemeClr val="tx1"/>
                  </a:solidFill>
                  <a:latin typeface="+mn-lt"/>
                  <a:ea typeface="+mn-ea"/>
                  <a:cs typeface="+mn-cs"/>
                </a:defRPr>
              </a:lvl4pPr>
              <a:lvl5pPr marL="1512600" indent="0" algn="ctr" defTabSz="756300" rtl="0" eaLnBrk="1" latinLnBrk="0" hangingPunct="1">
                <a:lnSpc>
                  <a:spcPct val="90000"/>
                </a:lnSpc>
                <a:spcBef>
                  <a:spcPts val="414"/>
                </a:spcBef>
                <a:buFont typeface="Arial" panose="020B0604020202020204" pitchFamily="34" charset="0"/>
                <a:buNone/>
                <a:defRPr sz="1323" kern="1200">
                  <a:solidFill>
                    <a:schemeClr val="tx1"/>
                  </a:solidFill>
                  <a:latin typeface="+mn-lt"/>
                  <a:ea typeface="+mn-ea"/>
                  <a:cs typeface="+mn-cs"/>
                </a:defRPr>
              </a:lvl5pPr>
              <a:lvl6pPr marL="1890751" indent="0" algn="ctr" defTabSz="756300" rtl="0" eaLnBrk="1" latinLnBrk="0" hangingPunct="1">
                <a:lnSpc>
                  <a:spcPct val="90000"/>
                </a:lnSpc>
                <a:spcBef>
                  <a:spcPts val="414"/>
                </a:spcBef>
                <a:buFont typeface="Arial" panose="020B0604020202020204" pitchFamily="34" charset="0"/>
                <a:buNone/>
                <a:defRPr sz="1323" kern="1200">
                  <a:solidFill>
                    <a:schemeClr val="tx1"/>
                  </a:solidFill>
                  <a:latin typeface="+mn-lt"/>
                  <a:ea typeface="+mn-ea"/>
                  <a:cs typeface="+mn-cs"/>
                </a:defRPr>
              </a:lvl6pPr>
              <a:lvl7pPr marL="2268901" indent="0" algn="ctr" defTabSz="756300" rtl="0" eaLnBrk="1" latinLnBrk="0" hangingPunct="1">
                <a:lnSpc>
                  <a:spcPct val="90000"/>
                </a:lnSpc>
                <a:spcBef>
                  <a:spcPts val="414"/>
                </a:spcBef>
                <a:buFont typeface="Arial" panose="020B0604020202020204" pitchFamily="34" charset="0"/>
                <a:buNone/>
                <a:defRPr sz="1323" kern="1200">
                  <a:solidFill>
                    <a:schemeClr val="tx1"/>
                  </a:solidFill>
                  <a:latin typeface="+mn-lt"/>
                  <a:ea typeface="+mn-ea"/>
                  <a:cs typeface="+mn-cs"/>
                </a:defRPr>
              </a:lvl7pPr>
              <a:lvl8pPr marL="2647051" indent="0" algn="ctr" defTabSz="756300" rtl="0" eaLnBrk="1" latinLnBrk="0" hangingPunct="1">
                <a:lnSpc>
                  <a:spcPct val="90000"/>
                </a:lnSpc>
                <a:spcBef>
                  <a:spcPts val="414"/>
                </a:spcBef>
                <a:buFont typeface="Arial" panose="020B0604020202020204" pitchFamily="34" charset="0"/>
                <a:buNone/>
                <a:defRPr sz="1323" kern="1200">
                  <a:solidFill>
                    <a:schemeClr val="tx1"/>
                  </a:solidFill>
                  <a:latin typeface="+mn-lt"/>
                  <a:ea typeface="+mn-ea"/>
                  <a:cs typeface="+mn-cs"/>
                </a:defRPr>
              </a:lvl8pPr>
              <a:lvl9pPr marL="3025201" indent="0" algn="ctr" defTabSz="756300" rtl="0" eaLnBrk="1" latinLnBrk="0" hangingPunct="1">
                <a:lnSpc>
                  <a:spcPct val="90000"/>
                </a:lnSpc>
                <a:spcBef>
                  <a:spcPts val="414"/>
                </a:spcBef>
                <a:buFont typeface="Arial" panose="020B0604020202020204" pitchFamily="34" charset="0"/>
                <a:buNone/>
                <a:defRPr sz="1323" kern="1200">
                  <a:solidFill>
                    <a:schemeClr val="tx1"/>
                  </a:solidFill>
                  <a:latin typeface="+mn-lt"/>
                  <a:ea typeface="+mn-ea"/>
                  <a:cs typeface="+mn-cs"/>
                </a:defRPr>
              </a:lvl9pPr>
            </a:lstStyle>
            <a:p>
              <a:pPr algn="l">
                <a:lnSpc>
                  <a:spcPct val="100000"/>
                </a:lnSpc>
                <a:spcBef>
                  <a:spcPts val="0"/>
                </a:spcBef>
              </a:pPr>
              <a:r>
                <a:rPr lang="tr-TR" sz="1100" b="1" dirty="0">
                  <a:latin typeface="Quicksand" pitchFamily="2" charset="-94"/>
                  <a:cs typeface="Poppins" pitchFamily="2" charset="-94"/>
                </a:rPr>
                <a:t>www.huseyinfarukyildirim.com</a:t>
              </a:r>
            </a:p>
          </p:txBody>
        </p:sp>
      </p:grpSp>
    </p:spTree>
    <p:extLst>
      <p:ext uri="{BB962C8B-B14F-4D97-AF65-F5344CB8AC3E}">
        <p14:creationId xmlns:p14="http://schemas.microsoft.com/office/powerpoint/2010/main" val="1657746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6C361-4562-9FE9-FF0D-2DB229DB86CB}"/>
            </a:ext>
          </a:extLst>
        </p:cNvPr>
        <p:cNvGrpSpPr/>
        <p:nvPr/>
      </p:nvGrpSpPr>
      <p:grpSpPr>
        <a:xfrm>
          <a:off x="0" y="0"/>
          <a:ext cx="0" cy="0"/>
          <a:chOff x="0" y="0"/>
          <a:chExt cx="0" cy="0"/>
        </a:xfrm>
      </p:grpSpPr>
      <p:pic>
        <p:nvPicPr>
          <p:cNvPr id="17" name="Resim 16">
            <a:extLst>
              <a:ext uri="{FF2B5EF4-FFF2-40B4-BE49-F238E27FC236}">
                <a16:creationId xmlns:a16="http://schemas.microsoft.com/office/drawing/2014/main" id="{05271161-01D4-66F2-A15A-8DB45238E25B}"/>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77257" y="3922288"/>
            <a:ext cx="11409251" cy="2577571"/>
          </a:xfrm>
          <a:prstGeom prst="rect">
            <a:avLst/>
          </a:prstGeom>
          <a:effectLst>
            <a:outerShdw blurRad="76200" dist="50800" dir="5400000" sx="102000" sy="102000" algn="ctr" rotWithShape="0">
              <a:srgbClr val="000000">
                <a:alpha val="20000"/>
              </a:srgbClr>
            </a:outerShdw>
          </a:effectLst>
        </p:spPr>
      </p:pic>
      <p:sp>
        <p:nvSpPr>
          <p:cNvPr id="18" name="Serbest Form: Şekil 17">
            <a:extLst>
              <a:ext uri="{FF2B5EF4-FFF2-40B4-BE49-F238E27FC236}">
                <a16:creationId xmlns:a16="http://schemas.microsoft.com/office/drawing/2014/main" id="{56ED1371-8EA7-A450-8297-DBF91EFFD17F}"/>
              </a:ext>
            </a:extLst>
          </p:cNvPr>
          <p:cNvSpPr/>
          <p:nvPr/>
        </p:nvSpPr>
        <p:spPr>
          <a:xfrm>
            <a:off x="323234" y="3936807"/>
            <a:ext cx="3314700" cy="2266950"/>
          </a:xfrm>
          <a:custGeom>
            <a:avLst/>
            <a:gdLst>
              <a:gd name="csX0" fmla="*/ 3181350 w 3314700"/>
              <a:gd name="csY0" fmla="*/ 0 h 2266950"/>
              <a:gd name="csX1" fmla="*/ 3314700 w 3314700"/>
              <a:gd name="csY1" fmla="*/ 0 h 2266950"/>
              <a:gd name="csX2" fmla="*/ 3314700 w 3314700"/>
              <a:gd name="csY2" fmla="*/ 2266950 h 2266950"/>
              <a:gd name="csX3" fmla="*/ 3181350 w 3314700"/>
              <a:gd name="csY3" fmla="*/ 2266950 h 2266950"/>
              <a:gd name="csX4" fmla="*/ 133350 w 3314700"/>
              <a:gd name="csY4" fmla="*/ 2266950 h 2266950"/>
              <a:gd name="csX5" fmla="*/ 0 w 3314700"/>
              <a:gd name="csY5" fmla="*/ 2266950 h 2266950"/>
              <a:gd name="csX6" fmla="*/ 0 w 3314700"/>
              <a:gd name="csY6" fmla="*/ 0 h 2266950"/>
              <a:gd name="csX7" fmla="*/ 133350 w 3314700"/>
              <a:gd name="csY7" fmla="*/ 0 h 2266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14700" h="2266950">
                <a:moveTo>
                  <a:pt x="3181350" y="0"/>
                </a:moveTo>
                <a:cubicBezTo>
                  <a:pt x="3254997" y="0"/>
                  <a:pt x="3314700" y="0"/>
                  <a:pt x="3314700" y="0"/>
                </a:cubicBezTo>
                <a:lnTo>
                  <a:pt x="3314700" y="2266950"/>
                </a:lnTo>
                <a:cubicBezTo>
                  <a:pt x="3314700" y="2266950"/>
                  <a:pt x="3254997" y="2266950"/>
                  <a:pt x="3181350" y="2266950"/>
                </a:cubicBezTo>
                <a:lnTo>
                  <a:pt x="133350" y="2266950"/>
                </a:lnTo>
                <a:cubicBezTo>
                  <a:pt x="59703" y="2266950"/>
                  <a:pt x="0" y="2266950"/>
                  <a:pt x="0" y="2266950"/>
                </a:cubicBezTo>
                <a:lnTo>
                  <a:pt x="0" y="0"/>
                </a:lnTo>
                <a:cubicBezTo>
                  <a:pt x="0" y="0"/>
                  <a:pt x="59703" y="0"/>
                  <a:pt x="133350" y="0"/>
                </a:cubicBezTo>
                <a:close/>
              </a:path>
            </a:pathLst>
          </a:custGeom>
          <a:noFill/>
          <a:ln w="9525" cap="flat">
            <a:noFill/>
            <a:prstDash val="solid"/>
            <a:miter/>
          </a:ln>
        </p:spPr>
        <p:txBody>
          <a:bodyPr/>
          <a:lstStyle/>
          <a:p>
            <a:endParaRPr lang="tr-TR" noProof="0" dirty="0"/>
          </a:p>
        </p:txBody>
      </p:sp>
      <p:sp>
        <p:nvSpPr>
          <p:cNvPr id="19" name="Serbest Form: Şekil 18">
            <a:extLst>
              <a:ext uri="{FF2B5EF4-FFF2-40B4-BE49-F238E27FC236}">
                <a16:creationId xmlns:a16="http://schemas.microsoft.com/office/drawing/2014/main" id="{76D3190A-C10B-782E-2731-77B2628BD0D9}"/>
              </a:ext>
            </a:extLst>
          </p:cNvPr>
          <p:cNvSpPr/>
          <p:nvPr/>
        </p:nvSpPr>
        <p:spPr>
          <a:xfrm>
            <a:off x="313709" y="3927281"/>
            <a:ext cx="190500" cy="2571953"/>
          </a:xfrm>
          <a:custGeom>
            <a:avLst/>
            <a:gdLst>
              <a:gd name="csX0" fmla="*/ 0 w 190500"/>
              <a:gd name="csY0" fmla="*/ 142875 h 2286000"/>
              <a:gd name="csX1" fmla="*/ 142875 w 190500"/>
              <a:gd name="csY1" fmla="*/ 0 h 2286000"/>
              <a:gd name="csX2" fmla="*/ 190500 w 190500"/>
              <a:gd name="csY2" fmla="*/ 0 h 2286000"/>
              <a:gd name="csX3" fmla="*/ 190500 w 190500"/>
              <a:gd name="csY3" fmla="*/ 2286000 h 2286000"/>
              <a:gd name="csX4" fmla="*/ 142875 w 190500"/>
              <a:gd name="csY4" fmla="*/ 2286000 h 2286000"/>
              <a:gd name="csX5" fmla="*/ 0 w 190500"/>
              <a:gd name="csY5" fmla="*/ 2143125 h 2286000"/>
              <a:gd name="csX6" fmla="*/ 0 w 190500"/>
              <a:gd name="csY6" fmla="*/ 142875 h 2286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0500" h="2286000">
                <a:moveTo>
                  <a:pt x="0" y="142875"/>
                </a:moveTo>
                <a:cubicBezTo>
                  <a:pt x="0" y="63967"/>
                  <a:pt x="63967" y="0"/>
                  <a:pt x="142875" y="0"/>
                </a:cubicBezTo>
                <a:lnTo>
                  <a:pt x="190500" y="0"/>
                </a:lnTo>
                <a:lnTo>
                  <a:pt x="190500" y="2286000"/>
                </a:lnTo>
                <a:lnTo>
                  <a:pt x="142875" y="2286000"/>
                </a:lnTo>
                <a:cubicBezTo>
                  <a:pt x="63967" y="2286000"/>
                  <a:pt x="0" y="2222030"/>
                  <a:pt x="0" y="2143125"/>
                </a:cubicBezTo>
                <a:lnTo>
                  <a:pt x="0" y="142875"/>
                </a:ln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0" name="Metin kutusu 19">
            <a:extLst>
              <a:ext uri="{FF2B5EF4-FFF2-40B4-BE49-F238E27FC236}">
                <a16:creationId xmlns:a16="http://schemas.microsoft.com/office/drawing/2014/main" id="{3F978140-E30F-225F-4B48-DDB41FD5E5E5}"/>
              </a:ext>
            </a:extLst>
          </p:cNvPr>
          <p:cNvSpPr txBox="1">
            <a:spLocks/>
          </p:cNvSpPr>
          <p:nvPr/>
        </p:nvSpPr>
        <p:spPr>
          <a:xfrm>
            <a:off x="566117" y="4167090"/>
            <a:ext cx="7091983" cy="1552220"/>
          </a:xfrm>
          <a:prstGeom prst="rect">
            <a:avLst/>
          </a:prstGeom>
          <a:noFill/>
          <a:ln>
            <a:noFill/>
            <a:prstDash val="solid"/>
          </a:ln>
        </p:spPr>
        <p:txBody>
          <a:bodyPr wrap="square" rtlCol="0">
            <a:spAutoFit/>
          </a:bodyPr>
          <a:lstStyle/>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21 Haziran’da Dünya’nın her hangi bir noktasından Kuzey’e doğru gidildikçe gündüz süresi uzar.</a:t>
            </a:r>
          </a:p>
          <a:p>
            <a:pPr>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20000"/>
            </a:pPr>
            <a:r>
              <a:rPr lang="tr-TR" sz="1600" b="1" kern="0" dirty="0">
                <a:solidFill>
                  <a:srgbClr val="E84E4A"/>
                </a:solidFill>
                <a:latin typeface="Quicksand" pitchFamily="2" charset="-94"/>
                <a:ea typeface="Tahoma" pitchFamily="34" charset="0"/>
                <a:cs typeface="Fredoka" pitchFamily="2" charset="-79"/>
                <a:sym typeface="Arial"/>
              </a:rPr>
              <a:t>A bölgesinden C bölgesine doğru gidildikçe gündüz süresi artar.</a:t>
            </a:r>
          </a:p>
        </p:txBody>
      </p:sp>
      <p:grpSp>
        <p:nvGrpSpPr>
          <p:cNvPr id="22" name="Grup 21">
            <a:extLst>
              <a:ext uri="{FF2B5EF4-FFF2-40B4-BE49-F238E27FC236}">
                <a16:creationId xmlns:a16="http://schemas.microsoft.com/office/drawing/2014/main" id="{32E17D4B-A647-CD95-9C2B-29692A40821B}"/>
              </a:ext>
            </a:extLst>
          </p:cNvPr>
          <p:cNvGrpSpPr/>
          <p:nvPr/>
        </p:nvGrpSpPr>
        <p:grpSpPr>
          <a:xfrm>
            <a:off x="628631" y="3707214"/>
            <a:ext cx="1537285" cy="399906"/>
            <a:chOff x="704831" y="6896705"/>
            <a:chExt cx="1537285" cy="399906"/>
          </a:xfrm>
        </p:grpSpPr>
        <p:sp>
          <p:nvSpPr>
            <p:cNvPr id="23" name="Dikdörtgen: Köşeleri Yuvarlatılmış 22">
              <a:extLst>
                <a:ext uri="{FF2B5EF4-FFF2-40B4-BE49-F238E27FC236}">
                  <a16:creationId xmlns:a16="http://schemas.microsoft.com/office/drawing/2014/main" id="{913004AC-656A-04EB-0E13-C1E9CB3491B6}"/>
                </a:ext>
              </a:extLst>
            </p:cNvPr>
            <p:cNvSpPr/>
            <p:nvPr/>
          </p:nvSpPr>
          <p:spPr>
            <a:xfrm>
              <a:off x="704831" y="6996528"/>
              <a:ext cx="1499185" cy="300083"/>
            </a:xfrm>
            <a:prstGeom prst="roundRect">
              <a:avLst/>
            </a:prstGeom>
            <a:solidFill>
              <a:schemeClr val="tx2">
                <a:lumMod val="50000"/>
                <a:lumOff val="50000"/>
              </a:schemeClr>
            </a:solidFill>
            <a:ln w="9525" cap="flat">
              <a:noFill/>
              <a:prstDash val="solid"/>
              <a:miter/>
            </a:ln>
          </p:spPr>
          <p:txBody>
            <a:bodyPr/>
            <a:lstStyle/>
            <a:p>
              <a:endParaRPr lang="tr-TR" noProof="0" dirty="0"/>
            </a:p>
          </p:txBody>
        </p:sp>
        <p:sp>
          <p:nvSpPr>
            <p:cNvPr id="24" name="Serbest Form: Şekil 23">
              <a:extLst>
                <a:ext uri="{FF2B5EF4-FFF2-40B4-BE49-F238E27FC236}">
                  <a16:creationId xmlns:a16="http://schemas.microsoft.com/office/drawing/2014/main" id="{DB7C92F6-3A30-5CB9-55F5-4F5C3EB79DD4}"/>
                </a:ext>
              </a:extLst>
            </p:cNvPr>
            <p:cNvSpPr/>
            <p:nvPr/>
          </p:nvSpPr>
          <p:spPr>
            <a:xfrm>
              <a:off x="809606" y="7111780"/>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25" name="Metin kutusu 24">
              <a:extLst>
                <a:ext uri="{FF2B5EF4-FFF2-40B4-BE49-F238E27FC236}">
                  <a16:creationId xmlns:a16="http://schemas.microsoft.com/office/drawing/2014/main" id="{1EF65601-BCB8-E601-14E3-12164CFCF4D1}"/>
                </a:ext>
              </a:extLst>
            </p:cNvPr>
            <p:cNvSpPr txBox="1"/>
            <p:nvPr/>
          </p:nvSpPr>
          <p:spPr>
            <a:xfrm>
              <a:off x="870592" y="7013448"/>
              <a:ext cx="1371524"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BILMEN LAZIM…</a:t>
              </a:r>
            </a:p>
          </p:txBody>
        </p:sp>
        <p:sp>
          <p:nvSpPr>
            <p:cNvPr id="26" name="Metin kutusu 25">
              <a:extLst>
                <a:ext uri="{FF2B5EF4-FFF2-40B4-BE49-F238E27FC236}">
                  <a16:creationId xmlns:a16="http://schemas.microsoft.com/office/drawing/2014/main" id="{491BB647-67F3-AEDC-5CDB-D7DA4E593D2E}"/>
                </a:ext>
              </a:extLst>
            </p:cNvPr>
            <p:cNvSpPr txBox="1"/>
            <p:nvPr/>
          </p:nvSpPr>
          <p:spPr>
            <a:xfrm>
              <a:off x="969651" y="6896705"/>
              <a:ext cx="172858"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a:t>
              </a:r>
            </a:p>
          </p:txBody>
        </p:sp>
      </p:grpSp>
      <p:sp>
        <p:nvSpPr>
          <p:cNvPr id="27" name="Serbest Form: Şekil 26">
            <a:extLst>
              <a:ext uri="{FF2B5EF4-FFF2-40B4-BE49-F238E27FC236}">
                <a16:creationId xmlns:a16="http://schemas.microsoft.com/office/drawing/2014/main" id="{D63B7866-7DF3-6CBA-7F30-7E76EC435E49}"/>
              </a:ext>
            </a:extLst>
          </p:cNvPr>
          <p:cNvSpPr/>
          <p:nvPr/>
        </p:nvSpPr>
        <p:spPr>
          <a:xfrm>
            <a:off x="11319257" y="382856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8" name="Serbest Form: Şekil 27">
            <a:extLst>
              <a:ext uri="{FF2B5EF4-FFF2-40B4-BE49-F238E27FC236}">
                <a16:creationId xmlns:a16="http://schemas.microsoft.com/office/drawing/2014/main" id="{7A2DB7E8-0690-B1BA-4190-4BDC2245526A}"/>
              </a:ext>
            </a:extLst>
          </p:cNvPr>
          <p:cNvSpPr/>
          <p:nvPr/>
        </p:nvSpPr>
        <p:spPr>
          <a:xfrm>
            <a:off x="11407972" y="391666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pic>
        <p:nvPicPr>
          <p:cNvPr id="30" name="Resim 29">
            <a:extLst>
              <a:ext uri="{FF2B5EF4-FFF2-40B4-BE49-F238E27FC236}">
                <a16:creationId xmlns:a16="http://schemas.microsoft.com/office/drawing/2014/main" id="{9B49D7FE-4B2B-D94F-E018-605A23B1893D}"/>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27964" y="3927281"/>
            <a:ext cx="2338662" cy="2591765"/>
          </a:xfrm>
          <a:prstGeom prst="rect">
            <a:avLst/>
          </a:prstGeom>
        </p:spPr>
      </p:pic>
      <p:cxnSp>
        <p:nvCxnSpPr>
          <p:cNvPr id="31" name="Düz Ok Bağlayıcısı 30">
            <a:extLst>
              <a:ext uri="{FF2B5EF4-FFF2-40B4-BE49-F238E27FC236}">
                <a16:creationId xmlns:a16="http://schemas.microsoft.com/office/drawing/2014/main" id="{8DCFBE52-511B-686C-B9A7-E68EBCA0CC24}"/>
              </a:ext>
            </a:extLst>
          </p:cNvPr>
          <p:cNvCxnSpPr>
            <a:cxnSpLocks/>
          </p:cNvCxnSpPr>
          <p:nvPr/>
        </p:nvCxnSpPr>
        <p:spPr>
          <a:xfrm flipV="1">
            <a:off x="9560814" y="5036344"/>
            <a:ext cx="42767" cy="497456"/>
          </a:xfrm>
          <a:prstGeom prst="straightConnector1">
            <a:avLst/>
          </a:prstGeom>
          <a:ln w="28575">
            <a:solidFill>
              <a:srgbClr val="E53935"/>
            </a:solidFill>
            <a:tailEnd type="triangle"/>
          </a:ln>
        </p:spPr>
        <p:style>
          <a:lnRef idx="2">
            <a:schemeClr val="accent2"/>
          </a:lnRef>
          <a:fillRef idx="0">
            <a:schemeClr val="accent2"/>
          </a:fillRef>
          <a:effectRef idx="1">
            <a:schemeClr val="accent2"/>
          </a:effectRef>
          <a:fontRef idx="minor">
            <a:schemeClr val="tx1"/>
          </a:fontRef>
        </p:style>
      </p:cxnSp>
      <p:sp>
        <p:nvSpPr>
          <p:cNvPr id="33" name="Serbest Form: Şekil 32">
            <a:extLst>
              <a:ext uri="{FF2B5EF4-FFF2-40B4-BE49-F238E27FC236}">
                <a16:creationId xmlns:a16="http://schemas.microsoft.com/office/drawing/2014/main" id="{20F57F9B-197C-D92E-2AC0-DF33569322CC}"/>
              </a:ext>
            </a:extLst>
          </p:cNvPr>
          <p:cNvSpPr/>
          <p:nvPr/>
        </p:nvSpPr>
        <p:spPr>
          <a:xfrm>
            <a:off x="306484" y="233063"/>
            <a:ext cx="11580025" cy="3369673"/>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35" name="Metin kutusu 34">
            <a:extLst>
              <a:ext uri="{FF2B5EF4-FFF2-40B4-BE49-F238E27FC236}">
                <a16:creationId xmlns:a16="http://schemas.microsoft.com/office/drawing/2014/main" id="{E5C41F3C-1429-0F9E-627D-5D72EC15EB6E}"/>
              </a:ext>
            </a:extLst>
          </p:cNvPr>
          <p:cNvSpPr txBox="1">
            <a:spLocks/>
          </p:cNvSpPr>
          <p:nvPr/>
        </p:nvSpPr>
        <p:spPr>
          <a:xfrm>
            <a:off x="325613" y="686722"/>
            <a:ext cx="7461396" cy="2316532"/>
          </a:xfrm>
          <a:prstGeom prst="rect">
            <a:avLst/>
          </a:prstGeom>
          <a:noFill/>
          <a:ln>
            <a:noFill/>
            <a:prstDash val="sysDot"/>
          </a:ln>
        </p:spPr>
        <p:txBody>
          <a:bodyPr wrap="square" rtlCol="0">
            <a:spAutoFit/>
          </a:bodyPr>
          <a:lstStyle/>
          <a:p>
            <a:pPr marL="171450" indent="-171450" algn="just">
              <a:lnSpc>
                <a:spcPct val="150000"/>
              </a:lnSpc>
              <a:spcAft>
                <a:spcPts val="100"/>
              </a:spcAft>
              <a:buClr>
                <a:srgbClr val="000000"/>
              </a:buClr>
              <a:buSzPct val="120000"/>
              <a:buBlip>
                <a:blip r:embed="rId5"/>
              </a:buBlip>
            </a:pPr>
            <a:r>
              <a:rPr lang="tr-TR" sz="1600" kern="0" dirty="0">
                <a:solidFill>
                  <a:srgbClr val="222222"/>
                </a:solidFill>
                <a:latin typeface="Quicksand" pitchFamily="2" charset="-94"/>
                <a:ea typeface="Tahoma" pitchFamily="34" charset="0"/>
                <a:cs typeface="Poppins" pitchFamily="2" charset="-94"/>
                <a:sym typeface="Arial"/>
              </a:rPr>
              <a:t> </a:t>
            </a:r>
            <a:r>
              <a:rPr lang="tr-TR" sz="1600" kern="0" dirty="0" err="1">
                <a:solidFill>
                  <a:srgbClr val="222222"/>
                </a:solidFill>
                <a:latin typeface="Quicksand" pitchFamily="2" charset="-94"/>
                <a:ea typeface="Tahoma" pitchFamily="34" charset="0"/>
                <a:cs typeface="Poppins" pitchFamily="2" charset="-94"/>
                <a:sym typeface="Arial"/>
              </a:rPr>
              <a:t>KYK’de</a:t>
            </a:r>
            <a:r>
              <a:rPr lang="tr-TR" sz="1600" kern="0" dirty="0">
                <a:solidFill>
                  <a:srgbClr val="222222"/>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yaz</a:t>
            </a:r>
            <a:r>
              <a:rPr lang="tr-TR" sz="1600" b="1" kern="0" dirty="0">
                <a:solidFill>
                  <a:srgbClr val="222222"/>
                </a:solidFill>
                <a:latin typeface="Quicksand" pitchFamily="2" charset="-94"/>
                <a:ea typeface="Tahoma" pitchFamily="34" charset="0"/>
                <a:cs typeface="Poppins" pitchFamily="2" charset="-94"/>
                <a:sym typeface="Arial"/>
              </a:rPr>
              <a:t>, </a:t>
            </a:r>
            <a:r>
              <a:rPr lang="tr-TR" sz="1600" kern="0" dirty="0" err="1">
                <a:solidFill>
                  <a:srgbClr val="222222"/>
                </a:solidFill>
                <a:latin typeface="Quicksand" pitchFamily="2" charset="-94"/>
                <a:ea typeface="Tahoma" pitchFamily="34" charset="0"/>
                <a:cs typeface="Poppins" pitchFamily="2" charset="-94"/>
                <a:sym typeface="Arial"/>
              </a:rPr>
              <a:t>GYK’de</a:t>
            </a:r>
            <a:r>
              <a:rPr lang="tr-TR" sz="1600" kern="0" dirty="0">
                <a:solidFill>
                  <a:srgbClr val="222222"/>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kış</a:t>
            </a:r>
            <a:r>
              <a:rPr lang="tr-TR" sz="1600" kern="0" dirty="0">
                <a:solidFill>
                  <a:srgbClr val="222222"/>
                </a:solidFill>
                <a:latin typeface="Quicksand" pitchFamily="2" charset="-94"/>
                <a:ea typeface="Tahoma" pitchFamily="34" charset="0"/>
                <a:cs typeface="Poppins" pitchFamily="2" charset="-94"/>
                <a:sym typeface="Arial"/>
              </a:rPr>
              <a:t> mevsimi başlar.</a:t>
            </a:r>
          </a:p>
          <a:p>
            <a:pPr marL="171450" indent="-171450" algn="just">
              <a:lnSpc>
                <a:spcPct val="150000"/>
              </a:lnSpc>
              <a:spcAft>
                <a:spcPts val="100"/>
              </a:spcAft>
              <a:buClr>
                <a:srgbClr val="000000"/>
              </a:buClr>
              <a:buSzPct val="120000"/>
              <a:buBlip>
                <a:blip r:embed="rId5"/>
              </a:buBlip>
            </a:pPr>
            <a:r>
              <a:rPr lang="tr-TR" sz="1600" kern="0" dirty="0">
                <a:solidFill>
                  <a:srgbClr val="222222"/>
                </a:solidFill>
                <a:latin typeface="Quicksand" pitchFamily="2" charset="-94"/>
                <a:ea typeface="Tahoma" pitchFamily="34" charset="0"/>
                <a:cs typeface="Poppins" pitchFamily="2" charset="-94"/>
                <a:sym typeface="Arial"/>
              </a:rPr>
              <a:t> Güneş ışınları </a:t>
            </a:r>
            <a:r>
              <a:rPr lang="tr-TR" sz="1600" b="1" kern="0" dirty="0">
                <a:solidFill>
                  <a:srgbClr val="E84E4A"/>
                </a:solidFill>
                <a:latin typeface="Quicksand" pitchFamily="2" charset="-94"/>
                <a:ea typeface="Tahoma" pitchFamily="34" charset="0"/>
                <a:cs typeface="Poppins" pitchFamily="2" charset="-94"/>
                <a:sym typeface="Arial"/>
              </a:rPr>
              <a:t>Yengeç Dönencesine </a:t>
            </a:r>
            <a:r>
              <a:rPr lang="tr-TR" sz="1600" kern="0" dirty="0">
                <a:solidFill>
                  <a:srgbClr val="222222"/>
                </a:solidFill>
                <a:latin typeface="Quicksand" pitchFamily="2" charset="-94"/>
                <a:ea typeface="Tahoma" pitchFamily="34" charset="0"/>
                <a:cs typeface="Poppins" pitchFamily="2" charset="-94"/>
                <a:sym typeface="Arial"/>
              </a:rPr>
              <a:t>dik açıyla (90°) düşer.</a:t>
            </a:r>
          </a:p>
          <a:p>
            <a:pPr marL="171450" indent="-171450" algn="just">
              <a:lnSpc>
                <a:spcPct val="150000"/>
              </a:lnSpc>
              <a:spcAft>
                <a:spcPts val="100"/>
              </a:spcAft>
              <a:buClr>
                <a:srgbClr val="000000"/>
              </a:buClr>
              <a:buSzPct val="120000"/>
              <a:buBlip>
                <a:blip r:embed="rId5"/>
              </a:buBlip>
            </a:pPr>
            <a:r>
              <a:rPr lang="tr-TR" sz="1600" kern="0" dirty="0">
                <a:solidFill>
                  <a:srgbClr val="222222"/>
                </a:solidFill>
                <a:latin typeface="Quicksand" pitchFamily="2" charset="-94"/>
                <a:ea typeface="Tahoma" pitchFamily="34" charset="0"/>
                <a:cs typeface="Poppins" pitchFamily="2" charset="-94"/>
                <a:sym typeface="Arial"/>
              </a:rPr>
              <a:t> </a:t>
            </a:r>
            <a:r>
              <a:rPr lang="tr-TR" sz="1600" kern="0" dirty="0" err="1">
                <a:solidFill>
                  <a:srgbClr val="222222"/>
                </a:solidFill>
                <a:latin typeface="Quicksand" pitchFamily="2" charset="-94"/>
                <a:ea typeface="Tahoma" pitchFamily="34" charset="0"/>
                <a:cs typeface="Poppins" pitchFamily="2" charset="-94"/>
                <a:sym typeface="Arial"/>
              </a:rPr>
              <a:t>KYK’de</a:t>
            </a:r>
            <a:r>
              <a:rPr lang="tr-TR" sz="1600" kern="0" dirty="0">
                <a:solidFill>
                  <a:srgbClr val="222222"/>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en uzun gündüz </a:t>
            </a:r>
            <a:r>
              <a:rPr lang="tr-TR" sz="1600" kern="0" dirty="0">
                <a:solidFill>
                  <a:srgbClr val="222222"/>
                </a:solidFill>
                <a:latin typeface="Quicksand" pitchFamily="2" charset="-94"/>
                <a:ea typeface="Tahoma" pitchFamily="34" charset="0"/>
                <a:cs typeface="Poppins" pitchFamily="2" charset="-94"/>
                <a:sym typeface="Arial"/>
              </a:rPr>
              <a:t>yaşanır. </a:t>
            </a:r>
          </a:p>
          <a:p>
            <a:pPr marL="171450" indent="-171450" algn="just">
              <a:lnSpc>
                <a:spcPct val="150000"/>
              </a:lnSpc>
              <a:spcAft>
                <a:spcPts val="100"/>
              </a:spcAft>
              <a:buClr>
                <a:srgbClr val="000000"/>
              </a:buClr>
              <a:buSzPct val="120000"/>
              <a:buBlip>
                <a:blip r:embed="rId5"/>
              </a:buBlip>
            </a:pPr>
            <a:r>
              <a:rPr lang="tr-TR" sz="1600" kern="0" dirty="0">
                <a:solidFill>
                  <a:srgbClr val="222222"/>
                </a:solidFill>
                <a:latin typeface="Quicksand" pitchFamily="2" charset="-94"/>
                <a:ea typeface="Tahoma" pitchFamily="34" charset="0"/>
                <a:cs typeface="Poppins" pitchFamily="2" charset="-94"/>
                <a:sym typeface="Arial"/>
              </a:rPr>
              <a:t> Bu tarihten itibaren Kuzey Yarım Küre’de gündüzler kısalmaya, </a:t>
            </a:r>
            <a:r>
              <a:rPr lang="tr-TR" sz="1600" b="1" kern="0" dirty="0">
                <a:solidFill>
                  <a:srgbClr val="E84E4A"/>
                </a:solidFill>
                <a:latin typeface="Quicksand" pitchFamily="2" charset="-94"/>
                <a:ea typeface="Tahoma" pitchFamily="34" charset="0"/>
                <a:cs typeface="Poppins" pitchFamily="2" charset="-94"/>
                <a:sym typeface="Arial"/>
              </a:rPr>
              <a:t>geceler</a:t>
            </a:r>
            <a:r>
              <a:rPr lang="tr-TR" sz="1600" b="1" kern="0" dirty="0">
                <a:solidFill>
                  <a:srgbClr val="E53935"/>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uzamaya</a:t>
            </a:r>
            <a:r>
              <a:rPr lang="tr-TR" sz="1600" kern="0" dirty="0">
                <a:solidFill>
                  <a:srgbClr val="222222"/>
                </a:solidFill>
                <a:latin typeface="Quicksand" pitchFamily="2" charset="-94"/>
                <a:ea typeface="Tahoma" pitchFamily="34" charset="0"/>
                <a:cs typeface="Poppins" pitchFamily="2" charset="-94"/>
                <a:sym typeface="Arial"/>
              </a:rPr>
              <a:t> başlar.</a:t>
            </a:r>
          </a:p>
          <a:p>
            <a:pPr marL="171450" indent="-171450" algn="just">
              <a:lnSpc>
                <a:spcPct val="150000"/>
              </a:lnSpc>
              <a:spcAft>
                <a:spcPts val="100"/>
              </a:spcAft>
              <a:buClr>
                <a:srgbClr val="000000"/>
              </a:buClr>
              <a:buSzPct val="120000"/>
              <a:buBlip>
                <a:blip r:embed="rId5"/>
              </a:buBlip>
            </a:pPr>
            <a:endParaRPr lang="tr-TR" sz="1600" kern="0" dirty="0">
              <a:solidFill>
                <a:srgbClr val="222222"/>
              </a:solidFill>
              <a:latin typeface="Quicksand" pitchFamily="2" charset="-94"/>
              <a:ea typeface="Tahoma" pitchFamily="34" charset="0"/>
              <a:cs typeface="Poppins" pitchFamily="2" charset="-94"/>
              <a:sym typeface="Arial"/>
            </a:endParaRPr>
          </a:p>
        </p:txBody>
      </p:sp>
      <p:sp>
        <p:nvSpPr>
          <p:cNvPr id="37" name="Dikdörtgen: Köşeleri Yuvarlatılmış 36">
            <a:extLst>
              <a:ext uri="{FF2B5EF4-FFF2-40B4-BE49-F238E27FC236}">
                <a16:creationId xmlns:a16="http://schemas.microsoft.com/office/drawing/2014/main" id="{6FA649FB-5B7D-6E03-F426-90D71A482A2B}"/>
              </a:ext>
            </a:extLst>
          </p:cNvPr>
          <p:cNvSpPr/>
          <p:nvPr/>
        </p:nvSpPr>
        <p:spPr>
          <a:xfrm>
            <a:off x="311885" y="233314"/>
            <a:ext cx="11573631"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39" name="Metin kutusu 38">
            <a:extLst>
              <a:ext uri="{FF2B5EF4-FFF2-40B4-BE49-F238E27FC236}">
                <a16:creationId xmlns:a16="http://schemas.microsoft.com/office/drawing/2014/main" id="{FDA0E1F9-821B-69ED-EB51-468E4680C481}"/>
              </a:ext>
            </a:extLst>
          </p:cNvPr>
          <p:cNvSpPr txBox="1">
            <a:spLocks/>
          </p:cNvSpPr>
          <p:nvPr/>
        </p:nvSpPr>
        <p:spPr>
          <a:xfrm>
            <a:off x="305492" y="285314"/>
            <a:ext cx="11526310"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noProof="0" dirty="0">
                <a:solidFill>
                  <a:schemeClr val="bg1"/>
                </a:solidFill>
                <a:latin typeface="Quicksand SemiBold" pitchFamily="2" charset="-94"/>
                <a:ea typeface="Tahoma" pitchFamily="34" charset="0"/>
                <a:cs typeface="Poppins" pitchFamily="2" charset="-94"/>
                <a:sym typeface="Arial"/>
              </a:rPr>
              <a:t>21  Haziran Gündönümü (</a:t>
            </a:r>
            <a:r>
              <a:rPr lang="tr-TR" sz="1400" b="1" kern="0" noProof="0" dirty="0" err="1">
                <a:solidFill>
                  <a:schemeClr val="bg1"/>
                </a:solidFill>
                <a:latin typeface="Quicksand SemiBold" pitchFamily="2" charset="-94"/>
                <a:ea typeface="Tahoma" pitchFamily="34" charset="0"/>
                <a:cs typeface="Poppins" pitchFamily="2" charset="-94"/>
                <a:sym typeface="Arial"/>
              </a:rPr>
              <a:t>Solstis</a:t>
            </a:r>
            <a:r>
              <a:rPr lang="tr-TR" sz="1400" b="1" kern="0" noProof="0" dirty="0">
                <a:solidFill>
                  <a:schemeClr val="bg1"/>
                </a:solidFill>
                <a:latin typeface="Quicksand SemiBold" pitchFamily="2" charset="-94"/>
                <a:ea typeface="Tahoma" pitchFamily="34" charset="0"/>
                <a:cs typeface="Poppins" pitchFamily="2" charset="-94"/>
                <a:sym typeface="Arial"/>
              </a:rPr>
              <a:t>)</a:t>
            </a:r>
          </a:p>
        </p:txBody>
      </p:sp>
      <p:pic>
        <p:nvPicPr>
          <p:cNvPr id="3" name="Resim 2">
            <a:extLst>
              <a:ext uri="{FF2B5EF4-FFF2-40B4-BE49-F238E27FC236}">
                <a16:creationId xmlns:a16="http://schemas.microsoft.com/office/drawing/2014/main" id="{3D60069B-2D2E-A901-F7EF-6677CEB4FC96}"/>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8227958" y="729565"/>
            <a:ext cx="3357448" cy="2827324"/>
          </a:xfrm>
          <a:prstGeom prst="rect">
            <a:avLst/>
          </a:prstGeom>
        </p:spPr>
      </p:pic>
    </p:spTree>
    <p:extLst>
      <p:ext uri="{BB962C8B-B14F-4D97-AF65-F5344CB8AC3E}">
        <p14:creationId xmlns:p14="http://schemas.microsoft.com/office/powerpoint/2010/main" val="4148553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CF005-6DD5-4A12-CAC4-ACB9C69F4701}"/>
            </a:ext>
          </a:extLst>
        </p:cNvPr>
        <p:cNvGrpSpPr/>
        <p:nvPr/>
      </p:nvGrpSpPr>
      <p:grpSpPr>
        <a:xfrm>
          <a:off x="0" y="0"/>
          <a:ext cx="0" cy="0"/>
          <a:chOff x="0" y="0"/>
          <a:chExt cx="0" cy="0"/>
        </a:xfrm>
      </p:grpSpPr>
      <p:sp>
        <p:nvSpPr>
          <p:cNvPr id="33" name="Serbest Form: Şekil 32">
            <a:extLst>
              <a:ext uri="{FF2B5EF4-FFF2-40B4-BE49-F238E27FC236}">
                <a16:creationId xmlns:a16="http://schemas.microsoft.com/office/drawing/2014/main" id="{DB54CC06-98A7-CFE9-8D0D-2535B408238D}"/>
              </a:ext>
            </a:extLst>
          </p:cNvPr>
          <p:cNvSpPr/>
          <p:nvPr/>
        </p:nvSpPr>
        <p:spPr>
          <a:xfrm>
            <a:off x="306484" y="233063"/>
            <a:ext cx="11580025" cy="3369673"/>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35" name="Metin kutusu 34">
            <a:extLst>
              <a:ext uri="{FF2B5EF4-FFF2-40B4-BE49-F238E27FC236}">
                <a16:creationId xmlns:a16="http://schemas.microsoft.com/office/drawing/2014/main" id="{5DC2E2A6-0567-AC10-3284-506ACF05C15D}"/>
              </a:ext>
            </a:extLst>
          </p:cNvPr>
          <p:cNvSpPr txBox="1">
            <a:spLocks/>
          </p:cNvSpPr>
          <p:nvPr/>
        </p:nvSpPr>
        <p:spPr>
          <a:xfrm>
            <a:off x="325613" y="686722"/>
            <a:ext cx="7461396" cy="2316532"/>
          </a:xfrm>
          <a:prstGeom prst="rect">
            <a:avLst/>
          </a:prstGeom>
          <a:noFill/>
          <a:ln>
            <a:noFill/>
            <a:prstDash val="sysDot"/>
          </a:ln>
        </p:spPr>
        <p:txBody>
          <a:bodyPr wrap="square" rtlCol="0">
            <a:spAutoFit/>
          </a:bodyPr>
          <a:lstStyle/>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a:t>
            </a:r>
            <a:r>
              <a:rPr lang="tr-TR" sz="1600" kern="0" dirty="0" err="1">
                <a:solidFill>
                  <a:srgbClr val="222222"/>
                </a:solidFill>
                <a:latin typeface="Quicksand" pitchFamily="2" charset="-94"/>
                <a:ea typeface="Tahoma" pitchFamily="34" charset="0"/>
                <a:cs typeface="Poppins" pitchFamily="2" charset="-94"/>
                <a:sym typeface="Arial"/>
              </a:rPr>
              <a:t>KYK’de</a:t>
            </a:r>
            <a:r>
              <a:rPr lang="tr-TR" sz="1600" kern="0" dirty="0">
                <a:solidFill>
                  <a:srgbClr val="222222"/>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sonbahar</a:t>
            </a:r>
            <a:r>
              <a:rPr lang="tr-TR" sz="1600" b="1" kern="0" dirty="0">
                <a:solidFill>
                  <a:srgbClr val="222222"/>
                </a:solidFill>
                <a:latin typeface="Quicksand" pitchFamily="2" charset="-94"/>
                <a:ea typeface="Tahoma" pitchFamily="34" charset="0"/>
                <a:cs typeface="Poppins" pitchFamily="2" charset="-94"/>
                <a:sym typeface="Arial"/>
              </a:rPr>
              <a:t>, </a:t>
            </a:r>
            <a:r>
              <a:rPr lang="tr-TR" sz="1600" kern="0" dirty="0" err="1">
                <a:solidFill>
                  <a:srgbClr val="222222"/>
                </a:solidFill>
                <a:latin typeface="Quicksand" pitchFamily="2" charset="-94"/>
                <a:ea typeface="Tahoma" pitchFamily="34" charset="0"/>
                <a:cs typeface="Poppins" pitchFamily="2" charset="-94"/>
                <a:sym typeface="Arial"/>
              </a:rPr>
              <a:t>GYK’de</a:t>
            </a:r>
            <a:r>
              <a:rPr lang="tr-TR" sz="1600" kern="0" dirty="0">
                <a:solidFill>
                  <a:srgbClr val="222222"/>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ilkbahar</a:t>
            </a:r>
            <a:r>
              <a:rPr lang="tr-TR" sz="1600" kern="0" dirty="0">
                <a:solidFill>
                  <a:srgbClr val="222222"/>
                </a:solidFill>
                <a:latin typeface="Quicksand" pitchFamily="2" charset="-94"/>
                <a:ea typeface="Tahoma" pitchFamily="34" charset="0"/>
                <a:cs typeface="Poppins" pitchFamily="2" charset="-94"/>
                <a:sym typeface="Arial"/>
              </a:rPr>
              <a:t> mevsimi başlar.</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Eksen eğikliğinin etkisi </a:t>
            </a:r>
            <a:r>
              <a:rPr lang="tr-TR" sz="1600" b="1" kern="0" dirty="0">
                <a:solidFill>
                  <a:srgbClr val="E84E4A"/>
                </a:solidFill>
                <a:latin typeface="Quicksand" pitchFamily="2" charset="-94"/>
                <a:ea typeface="Tahoma" pitchFamily="34" charset="0"/>
                <a:cs typeface="Poppins" pitchFamily="2" charset="-94"/>
                <a:sym typeface="Arial"/>
              </a:rPr>
              <a:t>geçici bir süre </a:t>
            </a:r>
            <a:r>
              <a:rPr lang="tr-TR" sz="1600" kern="0" dirty="0">
                <a:solidFill>
                  <a:srgbClr val="222222"/>
                </a:solidFill>
                <a:latin typeface="Quicksand" pitchFamily="2" charset="-94"/>
                <a:ea typeface="Tahoma" pitchFamily="34" charset="0"/>
                <a:cs typeface="Poppins" pitchFamily="2" charset="-94"/>
                <a:sym typeface="Arial"/>
              </a:rPr>
              <a:t>ortadan kalkar.</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Güneş ışınları </a:t>
            </a:r>
            <a:r>
              <a:rPr lang="tr-TR" sz="1600" b="1" kern="0" dirty="0">
                <a:solidFill>
                  <a:srgbClr val="E84E4A"/>
                </a:solidFill>
                <a:latin typeface="Quicksand" pitchFamily="2" charset="-94"/>
                <a:ea typeface="Tahoma" pitchFamily="34" charset="0"/>
                <a:cs typeface="Poppins" pitchFamily="2" charset="-94"/>
                <a:sym typeface="Arial"/>
              </a:rPr>
              <a:t>Ekvator’a</a:t>
            </a:r>
            <a:r>
              <a:rPr lang="tr-TR" sz="1600" b="1" kern="0" dirty="0">
                <a:solidFill>
                  <a:srgbClr val="E53935"/>
                </a:solidFill>
                <a:latin typeface="Quicksand" pitchFamily="2" charset="-94"/>
                <a:ea typeface="Tahoma" pitchFamily="34" charset="0"/>
                <a:cs typeface="Poppins" pitchFamily="2" charset="-94"/>
                <a:sym typeface="Arial"/>
              </a:rPr>
              <a:t> </a:t>
            </a:r>
            <a:r>
              <a:rPr lang="tr-TR" sz="1600" kern="0" dirty="0">
                <a:solidFill>
                  <a:srgbClr val="222222"/>
                </a:solidFill>
                <a:latin typeface="Quicksand" pitchFamily="2" charset="-94"/>
                <a:ea typeface="Tahoma" pitchFamily="34" charset="0"/>
                <a:cs typeface="Poppins" pitchFamily="2" charset="-94"/>
                <a:sym typeface="Arial"/>
              </a:rPr>
              <a:t>dik açıyla düşer.</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Tüm Dünya’da gece ve gündüz süresi eşit olur. Bu duruma </a:t>
            </a:r>
            <a:r>
              <a:rPr lang="tr-TR" sz="1600" b="1" kern="0" dirty="0">
                <a:solidFill>
                  <a:srgbClr val="E84E4A"/>
                </a:solidFill>
                <a:latin typeface="Quicksand" pitchFamily="2" charset="-94"/>
                <a:ea typeface="Tahoma" pitchFamily="34" charset="0"/>
                <a:cs typeface="Poppins" pitchFamily="2" charset="-94"/>
                <a:sym typeface="Arial"/>
              </a:rPr>
              <a:t>ekinoks</a:t>
            </a:r>
            <a:r>
              <a:rPr lang="tr-TR" sz="1600" kern="0" dirty="0">
                <a:solidFill>
                  <a:srgbClr val="222222"/>
                </a:solidFill>
                <a:latin typeface="Quicksand" pitchFamily="2" charset="-94"/>
                <a:ea typeface="Tahoma" pitchFamily="34" charset="0"/>
                <a:cs typeface="Poppins" pitchFamily="2" charset="-94"/>
                <a:sym typeface="Arial"/>
              </a:rPr>
              <a:t> denir.</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Bu tarihten itibaren Kuzey Yarım Küre’de geceler gündüzlerden daha uzun olur.</a:t>
            </a:r>
          </a:p>
        </p:txBody>
      </p:sp>
      <p:sp>
        <p:nvSpPr>
          <p:cNvPr id="37" name="Dikdörtgen: Köşeleri Yuvarlatılmış 36">
            <a:extLst>
              <a:ext uri="{FF2B5EF4-FFF2-40B4-BE49-F238E27FC236}">
                <a16:creationId xmlns:a16="http://schemas.microsoft.com/office/drawing/2014/main" id="{DBEFF75F-69E4-C511-32B0-E0BFE861E2CE}"/>
              </a:ext>
            </a:extLst>
          </p:cNvPr>
          <p:cNvSpPr/>
          <p:nvPr/>
        </p:nvSpPr>
        <p:spPr>
          <a:xfrm>
            <a:off x="311885" y="233314"/>
            <a:ext cx="11573631"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39" name="Metin kutusu 38">
            <a:extLst>
              <a:ext uri="{FF2B5EF4-FFF2-40B4-BE49-F238E27FC236}">
                <a16:creationId xmlns:a16="http://schemas.microsoft.com/office/drawing/2014/main" id="{0BDE3126-00A5-3E29-5E92-FCC4FF8F055C}"/>
              </a:ext>
            </a:extLst>
          </p:cNvPr>
          <p:cNvSpPr txBox="1">
            <a:spLocks/>
          </p:cNvSpPr>
          <p:nvPr/>
        </p:nvSpPr>
        <p:spPr>
          <a:xfrm>
            <a:off x="305492" y="285314"/>
            <a:ext cx="11526310"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23 Eylül Ekinoksu</a:t>
            </a:r>
          </a:p>
        </p:txBody>
      </p:sp>
      <p:pic>
        <p:nvPicPr>
          <p:cNvPr id="8" name="Resim 7">
            <a:extLst>
              <a:ext uri="{FF2B5EF4-FFF2-40B4-BE49-F238E27FC236}">
                <a16:creationId xmlns:a16="http://schemas.microsoft.com/office/drawing/2014/main" id="{8BB1A8BF-FE0F-4767-483E-4C3F016B2BE5}"/>
              </a:ext>
            </a:extLst>
          </p:cNvPr>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p:blipFill>
        <p:spPr>
          <a:xfrm>
            <a:off x="8084099" y="691866"/>
            <a:ext cx="3556214" cy="2776769"/>
          </a:xfrm>
          <a:prstGeom prst="rect">
            <a:avLst/>
          </a:prstGeom>
        </p:spPr>
      </p:pic>
    </p:spTree>
    <p:extLst>
      <p:ext uri="{BB962C8B-B14F-4D97-AF65-F5344CB8AC3E}">
        <p14:creationId xmlns:p14="http://schemas.microsoft.com/office/powerpoint/2010/main" val="3578161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35CFA-73C9-6620-8393-5011782E70EA}"/>
            </a:ext>
          </a:extLst>
        </p:cNvPr>
        <p:cNvGrpSpPr/>
        <p:nvPr/>
      </p:nvGrpSpPr>
      <p:grpSpPr>
        <a:xfrm>
          <a:off x="0" y="0"/>
          <a:ext cx="0" cy="0"/>
          <a:chOff x="0" y="0"/>
          <a:chExt cx="0" cy="0"/>
        </a:xfrm>
      </p:grpSpPr>
      <p:pic>
        <p:nvPicPr>
          <p:cNvPr id="17" name="Resim 16">
            <a:extLst>
              <a:ext uri="{FF2B5EF4-FFF2-40B4-BE49-F238E27FC236}">
                <a16:creationId xmlns:a16="http://schemas.microsoft.com/office/drawing/2014/main" id="{C8637D5C-3D0E-70A2-50C7-7F3E9677B6BF}"/>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77257" y="356128"/>
            <a:ext cx="11409251" cy="5742920"/>
          </a:xfrm>
          <a:prstGeom prst="rect">
            <a:avLst/>
          </a:prstGeom>
          <a:effectLst>
            <a:outerShdw blurRad="76200" dist="50800" dir="5400000" sx="102000" sy="102000" algn="ctr" rotWithShape="0">
              <a:srgbClr val="000000">
                <a:alpha val="20000"/>
              </a:srgbClr>
            </a:outerShdw>
          </a:effectLst>
        </p:spPr>
      </p:pic>
      <p:sp>
        <p:nvSpPr>
          <p:cNvPr id="18" name="Serbest Form: Şekil 17">
            <a:extLst>
              <a:ext uri="{FF2B5EF4-FFF2-40B4-BE49-F238E27FC236}">
                <a16:creationId xmlns:a16="http://schemas.microsoft.com/office/drawing/2014/main" id="{B1FF4427-2A0B-AD74-FD31-D1E556DC644C}"/>
              </a:ext>
            </a:extLst>
          </p:cNvPr>
          <p:cNvSpPr/>
          <p:nvPr/>
        </p:nvSpPr>
        <p:spPr>
          <a:xfrm>
            <a:off x="323234" y="370647"/>
            <a:ext cx="3314700" cy="2266950"/>
          </a:xfrm>
          <a:custGeom>
            <a:avLst/>
            <a:gdLst>
              <a:gd name="csX0" fmla="*/ 3181350 w 3314700"/>
              <a:gd name="csY0" fmla="*/ 0 h 2266950"/>
              <a:gd name="csX1" fmla="*/ 3314700 w 3314700"/>
              <a:gd name="csY1" fmla="*/ 0 h 2266950"/>
              <a:gd name="csX2" fmla="*/ 3314700 w 3314700"/>
              <a:gd name="csY2" fmla="*/ 2266950 h 2266950"/>
              <a:gd name="csX3" fmla="*/ 3181350 w 3314700"/>
              <a:gd name="csY3" fmla="*/ 2266950 h 2266950"/>
              <a:gd name="csX4" fmla="*/ 133350 w 3314700"/>
              <a:gd name="csY4" fmla="*/ 2266950 h 2266950"/>
              <a:gd name="csX5" fmla="*/ 0 w 3314700"/>
              <a:gd name="csY5" fmla="*/ 2266950 h 2266950"/>
              <a:gd name="csX6" fmla="*/ 0 w 3314700"/>
              <a:gd name="csY6" fmla="*/ 0 h 2266950"/>
              <a:gd name="csX7" fmla="*/ 133350 w 3314700"/>
              <a:gd name="csY7" fmla="*/ 0 h 2266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14700" h="2266950">
                <a:moveTo>
                  <a:pt x="3181350" y="0"/>
                </a:moveTo>
                <a:cubicBezTo>
                  <a:pt x="3254997" y="0"/>
                  <a:pt x="3314700" y="0"/>
                  <a:pt x="3314700" y="0"/>
                </a:cubicBezTo>
                <a:lnTo>
                  <a:pt x="3314700" y="2266950"/>
                </a:lnTo>
                <a:cubicBezTo>
                  <a:pt x="3314700" y="2266950"/>
                  <a:pt x="3254997" y="2266950"/>
                  <a:pt x="3181350" y="2266950"/>
                </a:cubicBezTo>
                <a:lnTo>
                  <a:pt x="133350" y="2266950"/>
                </a:lnTo>
                <a:cubicBezTo>
                  <a:pt x="59703" y="2266950"/>
                  <a:pt x="0" y="2266950"/>
                  <a:pt x="0" y="2266950"/>
                </a:cubicBezTo>
                <a:lnTo>
                  <a:pt x="0" y="0"/>
                </a:lnTo>
                <a:cubicBezTo>
                  <a:pt x="0" y="0"/>
                  <a:pt x="59703" y="0"/>
                  <a:pt x="133350" y="0"/>
                </a:cubicBezTo>
                <a:close/>
              </a:path>
            </a:pathLst>
          </a:custGeom>
          <a:noFill/>
          <a:ln w="9525" cap="flat">
            <a:noFill/>
            <a:prstDash val="solid"/>
            <a:miter/>
          </a:ln>
        </p:spPr>
        <p:txBody>
          <a:bodyPr/>
          <a:lstStyle/>
          <a:p>
            <a:endParaRPr lang="tr-TR" noProof="0" dirty="0"/>
          </a:p>
        </p:txBody>
      </p:sp>
      <p:sp>
        <p:nvSpPr>
          <p:cNvPr id="19" name="Serbest Form: Şekil 18">
            <a:extLst>
              <a:ext uri="{FF2B5EF4-FFF2-40B4-BE49-F238E27FC236}">
                <a16:creationId xmlns:a16="http://schemas.microsoft.com/office/drawing/2014/main" id="{0C0263D0-455D-AEA6-2CE0-10528D2AFD01}"/>
              </a:ext>
            </a:extLst>
          </p:cNvPr>
          <p:cNvSpPr/>
          <p:nvPr/>
        </p:nvSpPr>
        <p:spPr>
          <a:xfrm>
            <a:off x="313709" y="361121"/>
            <a:ext cx="190500" cy="5730403"/>
          </a:xfrm>
          <a:custGeom>
            <a:avLst/>
            <a:gdLst>
              <a:gd name="csX0" fmla="*/ 0 w 190500"/>
              <a:gd name="csY0" fmla="*/ 142875 h 2286000"/>
              <a:gd name="csX1" fmla="*/ 142875 w 190500"/>
              <a:gd name="csY1" fmla="*/ 0 h 2286000"/>
              <a:gd name="csX2" fmla="*/ 190500 w 190500"/>
              <a:gd name="csY2" fmla="*/ 0 h 2286000"/>
              <a:gd name="csX3" fmla="*/ 190500 w 190500"/>
              <a:gd name="csY3" fmla="*/ 2286000 h 2286000"/>
              <a:gd name="csX4" fmla="*/ 142875 w 190500"/>
              <a:gd name="csY4" fmla="*/ 2286000 h 2286000"/>
              <a:gd name="csX5" fmla="*/ 0 w 190500"/>
              <a:gd name="csY5" fmla="*/ 2143125 h 2286000"/>
              <a:gd name="csX6" fmla="*/ 0 w 190500"/>
              <a:gd name="csY6" fmla="*/ 142875 h 2286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0500" h="2286000">
                <a:moveTo>
                  <a:pt x="0" y="142875"/>
                </a:moveTo>
                <a:cubicBezTo>
                  <a:pt x="0" y="63967"/>
                  <a:pt x="63967" y="0"/>
                  <a:pt x="142875" y="0"/>
                </a:cubicBezTo>
                <a:lnTo>
                  <a:pt x="190500" y="0"/>
                </a:lnTo>
                <a:lnTo>
                  <a:pt x="190500" y="2286000"/>
                </a:lnTo>
                <a:lnTo>
                  <a:pt x="142875" y="2286000"/>
                </a:lnTo>
                <a:cubicBezTo>
                  <a:pt x="63967" y="2286000"/>
                  <a:pt x="0" y="2222030"/>
                  <a:pt x="0" y="2143125"/>
                </a:cubicBezTo>
                <a:lnTo>
                  <a:pt x="0" y="142875"/>
                </a:ln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0" name="Metin kutusu 19">
            <a:extLst>
              <a:ext uri="{FF2B5EF4-FFF2-40B4-BE49-F238E27FC236}">
                <a16:creationId xmlns:a16="http://schemas.microsoft.com/office/drawing/2014/main" id="{DCF6FE7F-DBE5-E971-90CA-C57C62AB61B6}"/>
              </a:ext>
            </a:extLst>
          </p:cNvPr>
          <p:cNvSpPr txBox="1">
            <a:spLocks/>
          </p:cNvSpPr>
          <p:nvPr/>
        </p:nvSpPr>
        <p:spPr>
          <a:xfrm>
            <a:off x="566117" y="600930"/>
            <a:ext cx="11302649" cy="1798441"/>
          </a:xfrm>
          <a:prstGeom prst="rect">
            <a:avLst/>
          </a:prstGeom>
          <a:noFill/>
          <a:ln>
            <a:noFill/>
            <a:prstDash val="solid"/>
          </a:ln>
        </p:spPr>
        <p:txBody>
          <a:bodyPr wrap="square" rtlCol="0">
            <a:spAutoFit/>
          </a:bodyPr>
          <a:lstStyle/>
          <a:p>
            <a:pPr>
              <a:lnSpc>
                <a:spcPct val="150000"/>
              </a:lnSpc>
              <a:spcAft>
                <a:spcPts val="100"/>
              </a:spcAft>
              <a:buClr>
                <a:srgbClr val="000000"/>
              </a:buClr>
              <a:buSzPct val="120000"/>
            </a:pPr>
            <a:r>
              <a:rPr lang="tr-TR" sz="1600" b="1" kern="0" dirty="0">
                <a:solidFill>
                  <a:srgbClr val="E84E4A"/>
                </a:solidFill>
                <a:latin typeface="Quicksand" pitchFamily="2" charset="-94"/>
                <a:ea typeface="Tahoma" pitchFamily="34" charset="0"/>
                <a:cs typeface="Fredoka" pitchFamily="2" charset="-79"/>
                <a:sym typeface="Arial"/>
              </a:rPr>
              <a:t>Eksen eğikliği </a:t>
            </a:r>
            <a:r>
              <a:rPr lang="tr-TR" sz="1600" kern="0" dirty="0">
                <a:solidFill>
                  <a:srgbClr val="222222"/>
                </a:solidFill>
                <a:latin typeface="Quicksand" pitchFamily="2" charset="-94"/>
                <a:ea typeface="Tahoma" pitchFamily="34" charset="0"/>
                <a:cs typeface="Fredoka" pitchFamily="2" charset="-79"/>
                <a:sym typeface="Arial"/>
              </a:rPr>
              <a:t>ve </a:t>
            </a:r>
            <a:r>
              <a:rPr lang="tr-TR" sz="1600" b="1" kern="0" dirty="0">
                <a:solidFill>
                  <a:srgbClr val="E84E4A"/>
                </a:solidFill>
                <a:latin typeface="Quicksand" pitchFamily="2" charset="-94"/>
                <a:ea typeface="Tahoma" pitchFamily="34" charset="0"/>
                <a:cs typeface="Fredoka" pitchFamily="2" charset="-79"/>
                <a:sym typeface="Arial"/>
              </a:rPr>
              <a:t>aydınlanma çemberinin </a:t>
            </a:r>
            <a:r>
              <a:rPr lang="tr-TR" sz="1600" kern="0" dirty="0">
                <a:solidFill>
                  <a:srgbClr val="222222"/>
                </a:solidFill>
                <a:latin typeface="Quicksand" pitchFamily="2" charset="-94"/>
                <a:ea typeface="Tahoma" pitchFamily="34" charset="0"/>
                <a:cs typeface="Fredoka" pitchFamily="2" charset="-79"/>
                <a:sym typeface="Arial"/>
              </a:rPr>
              <a:t>etkisiyle kutup bölgeleri aylarca aydınlık veya karanlık kalabilir. Bu durumun etkisiyle kutup noktalarında 6 ay gece, 6 ay gündüz yaşanır.</a:t>
            </a:r>
          </a:p>
          <a:p>
            <a:pPr>
              <a:spcAft>
                <a:spcPts val="100"/>
              </a:spcAft>
              <a:buClr>
                <a:srgbClr val="000000"/>
              </a:buClr>
              <a:buSzPct val="120000"/>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21 Mart ekinoksunda Kuzey Kutup </a:t>
            </a:r>
            <a:r>
              <a:rPr lang="tr-TR" sz="1600" kern="0" dirty="0" err="1">
                <a:solidFill>
                  <a:srgbClr val="222222"/>
                </a:solidFill>
                <a:latin typeface="Quicksand" pitchFamily="2" charset="-94"/>
                <a:ea typeface="Tahoma" pitchFamily="34" charset="0"/>
                <a:cs typeface="Fredoka" pitchFamily="2" charset="-79"/>
                <a:sym typeface="Arial"/>
              </a:rPr>
              <a:t>Noktası'nda</a:t>
            </a:r>
            <a:r>
              <a:rPr lang="tr-TR" sz="1600" kern="0" dirty="0">
                <a:solidFill>
                  <a:srgbClr val="222222"/>
                </a:solidFill>
                <a:latin typeface="Quicksand" pitchFamily="2" charset="-94"/>
                <a:ea typeface="Tahoma" pitchFamily="34" charset="0"/>
                <a:cs typeface="Fredoka" pitchFamily="2" charset="-79"/>
                <a:sym typeface="Arial"/>
              </a:rPr>
              <a:t> 6 aylık gündüz süresi başlarken, 23 Eylül ekinoksunda Güney Kutup </a:t>
            </a:r>
            <a:r>
              <a:rPr lang="tr-TR" sz="1600" kern="0" dirty="0" err="1">
                <a:solidFill>
                  <a:srgbClr val="222222"/>
                </a:solidFill>
                <a:latin typeface="Quicksand" pitchFamily="2" charset="-94"/>
                <a:ea typeface="Tahoma" pitchFamily="34" charset="0"/>
                <a:cs typeface="Fredoka" pitchFamily="2" charset="-79"/>
                <a:sym typeface="Arial"/>
              </a:rPr>
              <a:t>Noktası'nda</a:t>
            </a:r>
            <a:r>
              <a:rPr lang="tr-TR" sz="1600" kern="0" dirty="0">
                <a:solidFill>
                  <a:srgbClr val="222222"/>
                </a:solidFill>
                <a:latin typeface="Quicksand" pitchFamily="2" charset="-94"/>
                <a:ea typeface="Tahoma" pitchFamily="34" charset="0"/>
                <a:cs typeface="Fredoka" pitchFamily="2" charset="-79"/>
                <a:sym typeface="Arial"/>
              </a:rPr>
              <a:t> 6 aylık gündüz süresi başlar.</a:t>
            </a:r>
          </a:p>
        </p:txBody>
      </p:sp>
      <p:grpSp>
        <p:nvGrpSpPr>
          <p:cNvPr id="22" name="Grup 21">
            <a:extLst>
              <a:ext uri="{FF2B5EF4-FFF2-40B4-BE49-F238E27FC236}">
                <a16:creationId xmlns:a16="http://schemas.microsoft.com/office/drawing/2014/main" id="{1A932D83-F8F5-E24D-B000-301F4A9F4AEB}"/>
              </a:ext>
            </a:extLst>
          </p:cNvPr>
          <p:cNvGrpSpPr/>
          <p:nvPr/>
        </p:nvGrpSpPr>
        <p:grpSpPr>
          <a:xfrm>
            <a:off x="628631" y="141054"/>
            <a:ext cx="1537285" cy="399906"/>
            <a:chOff x="704831" y="6896705"/>
            <a:chExt cx="1537285" cy="399906"/>
          </a:xfrm>
        </p:grpSpPr>
        <p:sp>
          <p:nvSpPr>
            <p:cNvPr id="23" name="Dikdörtgen: Köşeleri Yuvarlatılmış 22">
              <a:extLst>
                <a:ext uri="{FF2B5EF4-FFF2-40B4-BE49-F238E27FC236}">
                  <a16:creationId xmlns:a16="http://schemas.microsoft.com/office/drawing/2014/main" id="{29C754AF-A5BC-19EE-17DD-005FCD516763}"/>
                </a:ext>
              </a:extLst>
            </p:cNvPr>
            <p:cNvSpPr/>
            <p:nvPr/>
          </p:nvSpPr>
          <p:spPr>
            <a:xfrm>
              <a:off x="704831" y="6996528"/>
              <a:ext cx="1499185" cy="300083"/>
            </a:xfrm>
            <a:prstGeom prst="roundRect">
              <a:avLst/>
            </a:prstGeom>
            <a:solidFill>
              <a:schemeClr val="tx2">
                <a:lumMod val="50000"/>
                <a:lumOff val="50000"/>
              </a:schemeClr>
            </a:solidFill>
            <a:ln w="9525" cap="flat">
              <a:noFill/>
              <a:prstDash val="solid"/>
              <a:miter/>
            </a:ln>
          </p:spPr>
          <p:txBody>
            <a:bodyPr/>
            <a:lstStyle/>
            <a:p>
              <a:endParaRPr lang="tr-TR" noProof="0" dirty="0"/>
            </a:p>
          </p:txBody>
        </p:sp>
        <p:sp>
          <p:nvSpPr>
            <p:cNvPr id="24" name="Serbest Form: Şekil 23">
              <a:extLst>
                <a:ext uri="{FF2B5EF4-FFF2-40B4-BE49-F238E27FC236}">
                  <a16:creationId xmlns:a16="http://schemas.microsoft.com/office/drawing/2014/main" id="{EB1D4ABD-F029-78E1-0B38-214E10E50D82}"/>
                </a:ext>
              </a:extLst>
            </p:cNvPr>
            <p:cNvSpPr/>
            <p:nvPr/>
          </p:nvSpPr>
          <p:spPr>
            <a:xfrm>
              <a:off x="809606" y="7111780"/>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25" name="Metin kutusu 24">
              <a:extLst>
                <a:ext uri="{FF2B5EF4-FFF2-40B4-BE49-F238E27FC236}">
                  <a16:creationId xmlns:a16="http://schemas.microsoft.com/office/drawing/2014/main" id="{056B0962-0301-127F-6137-54D1C9EA7239}"/>
                </a:ext>
              </a:extLst>
            </p:cNvPr>
            <p:cNvSpPr txBox="1"/>
            <p:nvPr/>
          </p:nvSpPr>
          <p:spPr>
            <a:xfrm>
              <a:off x="870592" y="7013448"/>
              <a:ext cx="1371524"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BILMEN LAZIM…</a:t>
              </a:r>
            </a:p>
          </p:txBody>
        </p:sp>
        <p:sp>
          <p:nvSpPr>
            <p:cNvPr id="26" name="Metin kutusu 25">
              <a:extLst>
                <a:ext uri="{FF2B5EF4-FFF2-40B4-BE49-F238E27FC236}">
                  <a16:creationId xmlns:a16="http://schemas.microsoft.com/office/drawing/2014/main" id="{C725A5AE-C2DF-6DE2-D682-D76962378A29}"/>
                </a:ext>
              </a:extLst>
            </p:cNvPr>
            <p:cNvSpPr txBox="1"/>
            <p:nvPr/>
          </p:nvSpPr>
          <p:spPr>
            <a:xfrm>
              <a:off x="969651" y="6896705"/>
              <a:ext cx="172858"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a:t>
              </a:r>
            </a:p>
          </p:txBody>
        </p:sp>
      </p:grpSp>
      <p:sp>
        <p:nvSpPr>
          <p:cNvPr id="27" name="Serbest Form: Şekil 26">
            <a:extLst>
              <a:ext uri="{FF2B5EF4-FFF2-40B4-BE49-F238E27FC236}">
                <a16:creationId xmlns:a16="http://schemas.microsoft.com/office/drawing/2014/main" id="{55A3C6A5-40C6-6AA1-FAD0-B73886EC7C19}"/>
              </a:ext>
            </a:extLst>
          </p:cNvPr>
          <p:cNvSpPr/>
          <p:nvPr/>
        </p:nvSpPr>
        <p:spPr>
          <a:xfrm>
            <a:off x="11319257" y="26240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8" name="Serbest Form: Şekil 27">
            <a:extLst>
              <a:ext uri="{FF2B5EF4-FFF2-40B4-BE49-F238E27FC236}">
                <a16:creationId xmlns:a16="http://schemas.microsoft.com/office/drawing/2014/main" id="{CC5A2614-5E1F-C7AC-3717-15C497BC90B6}"/>
              </a:ext>
            </a:extLst>
          </p:cNvPr>
          <p:cNvSpPr/>
          <p:nvPr/>
        </p:nvSpPr>
        <p:spPr>
          <a:xfrm>
            <a:off x="11407972" y="35050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grpSp>
        <p:nvGrpSpPr>
          <p:cNvPr id="72" name="Grup 71">
            <a:extLst>
              <a:ext uri="{FF2B5EF4-FFF2-40B4-BE49-F238E27FC236}">
                <a16:creationId xmlns:a16="http://schemas.microsoft.com/office/drawing/2014/main" id="{D88DD0C7-ABA0-37CE-4484-2D3AA7042858}"/>
              </a:ext>
            </a:extLst>
          </p:cNvPr>
          <p:cNvGrpSpPr/>
          <p:nvPr/>
        </p:nvGrpSpPr>
        <p:grpSpPr>
          <a:xfrm>
            <a:off x="667757" y="2564241"/>
            <a:ext cx="11652183" cy="3062722"/>
            <a:chOff x="595420" y="2549802"/>
            <a:chExt cx="6987119" cy="1836532"/>
          </a:xfrm>
        </p:grpSpPr>
        <p:pic>
          <p:nvPicPr>
            <p:cNvPr id="73" name="Resim 72">
              <a:extLst>
                <a:ext uri="{FF2B5EF4-FFF2-40B4-BE49-F238E27FC236}">
                  <a16:creationId xmlns:a16="http://schemas.microsoft.com/office/drawing/2014/main" id="{6BFF49E2-A6AF-9B9B-B909-D9A77FE04F1C}"/>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95420" y="2549802"/>
              <a:ext cx="6367094" cy="1836532"/>
            </a:xfrm>
            <a:prstGeom prst="rect">
              <a:avLst/>
            </a:prstGeom>
          </p:spPr>
        </p:pic>
        <mc:AlternateContent xmlns:mc="http://schemas.openxmlformats.org/markup-compatibility/2006" xmlns:p14="http://schemas.microsoft.com/office/powerpoint/2010/main">
          <mc:Choice Requires="p14">
            <p:contentPart p14:bwMode="auto" r:id="rId5">
              <p14:nvContentPartPr>
                <p14:cNvPr id="74" name="Mürekkep 73">
                  <a:extLst>
                    <a:ext uri="{FF2B5EF4-FFF2-40B4-BE49-F238E27FC236}">
                      <a16:creationId xmlns:a16="http://schemas.microsoft.com/office/drawing/2014/main" id="{B0ACEE63-6872-9AA8-1063-B118CC0EB6F8}"/>
                    </a:ext>
                  </a:extLst>
                </p14:cNvPr>
                <p14:cNvContentPartPr/>
                <p14:nvPr/>
              </p14:nvContentPartPr>
              <p14:xfrm>
                <a:off x="1991130" y="3905108"/>
                <a:ext cx="271080" cy="95760"/>
              </p14:xfrm>
            </p:contentPart>
          </mc:Choice>
          <mc:Fallback xmlns="">
            <p:pic>
              <p:nvPicPr>
                <p:cNvPr id="11" name="Mürekkep 10">
                  <a:extLst>
                    <a:ext uri="{FF2B5EF4-FFF2-40B4-BE49-F238E27FC236}">
                      <a16:creationId xmlns:a16="http://schemas.microsoft.com/office/drawing/2014/main" id="{C4ECD93C-D9F1-A397-96BA-169ADB56799D}"/>
                    </a:ext>
                  </a:extLst>
                </p:cNvPr>
                <p:cNvPicPr/>
                <p:nvPr/>
              </p:nvPicPr>
              <p:blipFill>
                <a:blip r:embed="rId10"/>
                <a:stretch>
                  <a:fillRect/>
                </a:stretch>
              </p:blipFill>
              <p:spPr>
                <a:xfrm>
                  <a:off x="1985018" y="3898988"/>
                  <a:ext cx="283304" cy="108000"/>
                </a:xfrm>
                <a:prstGeom prst="rect">
                  <a:avLst/>
                </a:prstGeom>
              </p:spPr>
            </p:pic>
          </mc:Fallback>
        </mc:AlternateContent>
        <p:grpSp>
          <p:nvGrpSpPr>
            <p:cNvPr id="75" name="Grup 74">
              <a:extLst>
                <a:ext uri="{FF2B5EF4-FFF2-40B4-BE49-F238E27FC236}">
                  <a16:creationId xmlns:a16="http://schemas.microsoft.com/office/drawing/2014/main" id="{C1A5D6CA-5679-60FD-2C29-1CF72489A3E2}"/>
                </a:ext>
              </a:extLst>
            </p:cNvPr>
            <p:cNvGrpSpPr/>
            <p:nvPr/>
          </p:nvGrpSpPr>
          <p:grpSpPr>
            <a:xfrm>
              <a:off x="1835588" y="3904549"/>
              <a:ext cx="410760" cy="219600"/>
              <a:chOff x="1835588" y="3904549"/>
              <a:chExt cx="410760" cy="219600"/>
            </a:xfrm>
          </p:grpSpPr>
          <mc:AlternateContent xmlns:mc="http://schemas.openxmlformats.org/markup-compatibility/2006" xmlns:p14="http://schemas.microsoft.com/office/powerpoint/2010/main">
            <mc:Choice Requires="p14">
              <p:contentPart p14:bwMode="auto" r:id="rId11">
                <p14:nvContentPartPr>
                  <p14:cNvPr id="84" name="Mürekkep 83">
                    <a:extLst>
                      <a:ext uri="{FF2B5EF4-FFF2-40B4-BE49-F238E27FC236}">
                        <a16:creationId xmlns:a16="http://schemas.microsoft.com/office/drawing/2014/main" id="{7AEE040E-C2E6-2124-5C25-E6C4E104E69C}"/>
                      </a:ext>
                    </a:extLst>
                  </p14:cNvPr>
                  <p14:cNvContentPartPr/>
                  <p14:nvPr/>
                </p14:nvContentPartPr>
                <p14:xfrm>
                  <a:off x="2007668" y="3907429"/>
                  <a:ext cx="33480" cy="3240"/>
                </p14:xfrm>
              </p:contentPart>
            </mc:Choice>
            <mc:Fallback xmlns="">
              <p:pic>
                <p:nvPicPr>
                  <p:cNvPr id="12" name="Mürekkep 11">
                    <a:extLst>
                      <a:ext uri="{FF2B5EF4-FFF2-40B4-BE49-F238E27FC236}">
                        <a16:creationId xmlns:a16="http://schemas.microsoft.com/office/drawing/2014/main" id="{74D452B8-C79B-AB2E-B321-96B75D3164E9}"/>
                      </a:ext>
                    </a:extLst>
                  </p:cNvPr>
                  <p:cNvPicPr/>
                  <p:nvPr/>
                </p:nvPicPr>
                <p:blipFill>
                  <a:blip r:embed="rId12"/>
                  <a:stretch>
                    <a:fillRect/>
                  </a:stretch>
                </p:blipFill>
                <p:spPr>
                  <a:xfrm>
                    <a:off x="2001548" y="3901309"/>
                    <a:ext cx="45720" cy="154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5" name="Mürekkep 84">
                    <a:extLst>
                      <a:ext uri="{FF2B5EF4-FFF2-40B4-BE49-F238E27FC236}">
                        <a16:creationId xmlns:a16="http://schemas.microsoft.com/office/drawing/2014/main" id="{D7B4718D-B841-8F93-421E-346913928606}"/>
                      </a:ext>
                    </a:extLst>
                  </p14:cNvPr>
                  <p14:cNvContentPartPr/>
                  <p14:nvPr/>
                </p14:nvContentPartPr>
                <p14:xfrm>
                  <a:off x="2014508" y="3907429"/>
                  <a:ext cx="81000" cy="14760"/>
                </p14:xfrm>
              </p:contentPart>
            </mc:Choice>
            <mc:Fallback xmlns="">
              <p:pic>
                <p:nvPicPr>
                  <p:cNvPr id="13" name="Mürekkep 12">
                    <a:extLst>
                      <a:ext uri="{FF2B5EF4-FFF2-40B4-BE49-F238E27FC236}">
                        <a16:creationId xmlns:a16="http://schemas.microsoft.com/office/drawing/2014/main" id="{B0C4A616-C380-F2BD-7C39-275084299B29}"/>
                      </a:ext>
                    </a:extLst>
                  </p:cNvPr>
                  <p:cNvPicPr/>
                  <p:nvPr/>
                </p:nvPicPr>
                <p:blipFill>
                  <a:blip r:embed="rId14"/>
                  <a:stretch>
                    <a:fillRect/>
                  </a:stretch>
                </p:blipFill>
                <p:spPr>
                  <a:xfrm>
                    <a:off x="2008388" y="3901309"/>
                    <a:ext cx="9324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86" name="Mürekkep 85">
                    <a:extLst>
                      <a:ext uri="{FF2B5EF4-FFF2-40B4-BE49-F238E27FC236}">
                        <a16:creationId xmlns:a16="http://schemas.microsoft.com/office/drawing/2014/main" id="{90C9F443-E252-33F4-1059-0CCDF85D76C8}"/>
                      </a:ext>
                    </a:extLst>
                  </p14:cNvPr>
                  <p14:cNvContentPartPr/>
                  <p14:nvPr/>
                </p14:nvContentPartPr>
                <p14:xfrm>
                  <a:off x="2025308" y="3912109"/>
                  <a:ext cx="72720" cy="13680"/>
                </p14:xfrm>
              </p:contentPart>
            </mc:Choice>
            <mc:Fallback xmlns="">
              <p:pic>
                <p:nvPicPr>
                  <p:cNvPr id="14" name="Mürekkep 13">
                    <a:extLst>
                      <a:ext uri="{FF2B5EF4-FFF2-40B4-BE49-F238E27FC236}">
                        <a16:creationId xmlns:a16="http://schemas.microsoft.com/office/drawing/2014/main" id="{B8B19DC1-C6C3-0AED-DD27-182C4193D267}"/>
                      </a:ext>
                    </a:extLst>
                  </p:cNvPr>
                  <p:cNvPicPr/>
                  <p:nvPr/>
                </p:nvPicPr>
                <p:blipFill>
                  <a:blip r:embed="rId16"/>
                  <a:stretch>
                    <a:fillRect/>
                  </a:stretch>
                </p:blipFill>
                <p:spPr>
                  <a:xfrm>
                    <a:off x="2019188" y="3905989"/>
                    <a:ext cx="8496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87" name="Mürekkep 86">
                    <a:extLst>
                      <a:ext uri="{FF2B5EF4-FFF2-40B4-BE49-F238E27FC236}">
                        <a16:creationId xmlns:a16="http://schemas.microsoft.com/office/drawing/2014/main" id="{C213E230-5231-03D2-D994-396B7AAEF26A}"/>
                      </a:ext>
                    </a:extLst>
                  </p14:cNvPr>
                  <p14:cNvContentPartPr/>
                  <p14:nvPr/>
                </p14:nvContentPartPr>
                <p14:xfrm>
                  <a:off x="2038628" y="3921829"/>
                  <a:ext cx="85680" cy="12240"/>
                </p14:xfrm>
              </p:contentPart>
            </mc:Choice>
            <mc:Fallback xmlns="">
              <p:pic>
                <p:nvPicPr>
                  <p:cNvPr id="15" name="Mürekkep 14">
                    <a:extLst>
                      <a:ext uri="{FF2B5EF4-FFF2-40B4-BE49-F238E27FC236}">
                        <a16:creationId xmlns:a16="http://schemas.microsoft.com/office/drawing/2014/main" id="{1DD5CAEB-182A-35BC-9560-D012F8A8B6F9}"/>
                      </a:ext>
                    </a:extLst>
                  </p:cNvPr>
                  <p:cNvPicPr/>
                  <p:nvPr/>
                </p:nvPicPr>
                <p:blipFill>
                  <a:blip r:embed="rId18"/>
                  <a:stretch>
                    <a:fillRect/>
                  </a:stretch>
                </p:blipFill>
                <p:spPr>
                  <a:xfrm>
                    <a:off x="2032508" y="3915709"/>
                    <a:ext cx="97920" cy="244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88" name="Mürekkep 87">
                    <a:extLst>
                      <a:ext uri="{FF2B5EF4-FFF2-40B4-BE49-F238E27FC236}">
                        <a16:creationId xmlns:a16="http://schemas.microsoft.com/office/drawing/2014/main" id="{07291F70-D226-4937-5055-C5928EBE5956}"/>
                      </a:ext>
                    </a:extLst>
                  </p14:cNvPr>
                  <p14:cNvContentPartPr/>
                  <p14:nvPr/>
                </p14:nvContentPartPr>
                <p14:xfrm>
                  <a:off x="2075348" y="3921829"/>
                  <a:ext cx="77400" cy="20880"/>
                </p14:xfrm>
              </p:contentPart>
            </mc:Choice>
            <mc:Fallback xmlns="">
              <p:pic>
                <p:nvPicPr>
                  <p:cNvPr id="18" name="Mürekkep 17">
                    <a:extLst>
                      <a:ext uri="{FF2B5EF4-FFF2-40B4-BE49-F238E27FC236}">
                        <a16:creationId xmlns:a16="http://schemas.microsoft.com/office/drawing/2014/main" id="{EC0B2E71-3C04-A150-7CC1-99AA465E868D}"/>
                      </a:ext>
                    </a:extLst>
                  </p:cNvPr>
                  <p:cNvPicPr/>
                  <p:nvPr/>
                </p:nvPicPr>
                <p:blipFill>
                  <a:blip r:embed="rId20"/>
                  <a:stretch>
                    <a:fillRect/>
                  </a:stretch>
                </p:blipFill>
                <p:spPr>
                  <a:xfrm>
                    <a:off x="2069228" y="3915709"/>
                    <a:ext cx="8964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89" name="Mürekkep 88">
                    <a:extLst>
                      <a:ext uri="{FF2B5EF4-FFF2-40B4-BE49-F238E27FC236}">
                        <a16:creationId xmlns:a16="http://schemas.microsoft.com/office/drawing/2014/main" id="{C284C8A9-1F46-30B4-92B9-64BDDB465EA6}"/>
                      </a:ext>
                    </a:extLst>
                  </p14:cNvPr>
                  <p14:cNvContentPartPr/>
                  <p14:nvPr/>
                </p14:nvContentPartPr>
                <p14:xfrm>
                  <a:off x="2067068" y="3933709"/>
                  <a:ext cx="102600" cy="16920"/>
                </p14:xfrm>
              </p:contentPart>
            </mc:Choice>
            <mc:Fallback xmlns="">
              <p:pic>
                <p:nvPicPr>
                  <p:cNvPr id="19" name="Mürekkep 18">
                    <a:extLst>
                      <a:ext uri="{FF2B5EF4-FFF2-40B4-BE49-F238E27FC236}">
                        <a16:creationId xmlns:a16="http://schemas.microsoft.com/office/drawing/2014/main" id="{D09C6418-7034-807A-1C5E-C9993D192116}"/>
                      </a:ext>
                    </a:extLst>
                  </p:cNvPr>
                  <p:cNvPicPr/>
                  <p:nvPr/>
                </p:nvPicPr>
                <p:blipFill>
                  <a:blip r:embed="rId22"/>
                  <a:stretch>
                    <a:fillRect/>
                  </a:stretch>
                </p:blipFill>
                <p:spPr>
                  <a:xfrm>
                    <a:off x="2060948" y="3927589"/>
                    <a:ext cx="11484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90" name="Mürekkep 89">
                    <a:extLst>
                      <a:ext uri="{FF2B5EF4-FFF2-40B4-BE49-F238E27FC236}">
                        <a16:creationId xmlns:a16="http://schemas.microsoft.com/office/drawing/2014/main" id="{88A2A4FF-C8A1-E642-810C-3D4647FAFA3B}"/>
                      </a:ext>
                    </a:extLst>
                  </p14:cNvPr>
                  <p14:cNvContentPartPr/>
                  <p14:nvPr/>
                </p14:nvContentPartPr>
                <p14:xfrm>
                  <a:off x="2092268" y="3935869"/>
                  <a:ext cx="82080" cy="20520"/>
                </p14:xfrm>
              </p:contentPart>
            </mc:Choice>
            <mc:Fallback xmlns="">
              <p:pic>
                <p:nvPicPr>
                  <p:cNvPr id="20" name="Mürekkep 19">
                    <a:extLst>
                      <a:ext uri="{FF2B5EF4-FFF2-40B4-BE49-F238E27FC236}">
                        <a16:creationId xmlns:a16="http://schemas.microsoft.com/office/drawing/2014/main" id="{EFD376C6-21FA-8D07-729D-BDE8907D55F7}"/>
                      </a:ext>
                    </a:extLst>
                  </p:cNvPr>
                  <p:cNvPicPr/>
                  <p:nvPr/>
                </p:nvPicPr>
                <p:blipFill>
                  <a:blip r:embed="rId24"/>
                  <a:stretch>
                    <a:fillRect/>
                  </a:stretch>
                </p:blipFill>
                <p:spPr>
                  <a:xfrm>
                    <a:off x="2086148" y="3929749"/>
                    <a:ext cx="9432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91" name="Mürekkep 90">
                    <a:extLst>
                      <a:ext uri="{FF2B5EF4-FFF2-40B4-BE49-F238E27FC236}">
                        <a16:creationId xmlns:a16="http://schemas.microsoft.com/office/drawing/2014/main" id="{E756DA47-CEFD-E334-020B-E01FDA95E409}"/>
                      </a:ext>
                    </a:extLst>
                  </p14:cNvPr>
                  <p14:cNvContentPartPr/>
                  <p14:nvPr/>
                </p14:nvContentPartPr>
                <p14:xfrm>
                  <a:off x="2109908" y="3938389"/>
                  <a:ext cx="73800" cy="16920"/>
                </p14:xfrm>
              </p:contentPart>
            </mc:Choice>
            <mc:Fallback xmlns="">
              <p:pic>
                <p:nvPicPr>
                  <p:cNvPr id="21" name="Mürekkep 20">
                    <a:extLst>
                      <a:ext uri="{FF2B5EF4-FFF2-40B4-BE49-F238E27FC236}">
                        <a16:creationId xmlns:a16="http://schemas.microsoft.com/office/drawing/2014/main" id="{69416CA8-F858-E452-EEA3-9815CE0F313D}"/>
                      </a:ext>
                    </a:extLst>
                  </p:cNvPr>
                  <p:cNvPicPr/>
                  <p:nvPr/>
                </p:nvPicPr>
                <p:blipFill>
                  <a:blip r:embed="rId26"/>
                  <a:stretch>
                    <a:fillRect/>
                  </a:stretch>
                </p:blipFill>
                <p:spPr>
                  <a:xfrm>
                    <a:off x="2103788" y="3932269"/>
                    <a:ext cx="86040" cy="2916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92" name="Mürekkep 91">
                    <a:extLst>
                      <a:ext uri="{FF2B5EF4-FFF2-40B4-BE49-F238E27FC236}">
                        <a16:creationId xmlns:a16="http://schemas.microsoft.com/office/drawing/2014/main" id="{95243A3A-7436-D693-6545-51AE335D0293}"/>
                      </a:ext>
                    </a:extLst>
                  </p14:cNvPr>
                  <p14:cNvContentPartPr/>
                  <p14:nvPr/>
                </p14:nvContentPartPr>
                <p14:xfrm>
                  <a:off x="2124668" y="3945589"/>
                  <a:ext cx="66240" cy="19080"/>
                </p14:xfrm>
              </p:contentPart>
            </mc:Choice>
            <mc:Fallback xmlns="">
              <p:pic>
                <p:nvPicPr>
                  <p:cNvPr id="22" name="Mürekkep 21">
                    <a:extLst>
                      <a:ext uri="{FF2B5EF4-FFF2-40B4-BE49-F238E27FC236}">
                        <a16:creationId xmlns:a16="http://schemas.microsoft.com/office/drawing/2014/main" id="{30E801B9-8B93-D5C1-A059-254D1C8367D9}"/>
                      </a:ext>
                    </a:extLst>
                  </p:cNvPr>
                  <p:cNvPicPr/>
                  <p:nvPr/>
                </p:nvPicPr>
                <p:blipFill>
                  <a:blip r:embed="rId28"/>
                  <a:stretch>
                    <a:fillRect/>
                  </a:stretch>
                </p:blipFill>
                <p:spPr>
                  <a:xfrm>
                    <a:off x="2118548" y="3939469"/>
                    <a:ext cx="78480" cy="313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93" name="Mürekkep 92">
                    <a:extLst>
                      <a:ext uri="{FF2B5EF4-FFF2-40B4-BE49-F238E27FC236}">
                        <a16:creationId xmlns:a16="http://schemas.microsoft.com/office/drawing/2014/main" id="{D3AA5D7E-7D7C-F714-22E5-26A67F3DA484}"/>
                      </a:ext>
                    </a:extLst>
                  </p14:cNvPr>
                  <p14:cNvContentPartPr/>
                  <p14:nvPr/>
                </p14:nvContentPartPr>
                <p14:xfrm>
                  <a:off x="2129708" y="3952789"/>
                  <a:ext cx="73080" cy="18000"/>
                </p14:xfrm>
              </p:contentPart>
            </mc:Choice>
            <mc:Fallback xmlns="">
              <p:pic>
                <p:nvPicPr>
                  <p:cNvPr id="23" name="Mürekkep 22">
                    <a:extLst>
                      <a:ext uri="{FF2B5EF4-FFF2-40B4-BE49-F238E27FC236}">
                        <a16:creationId xmlns:a16="http://schemas.microsoft.com/office/drawing/2014/main" id="{BCD0A529-89DB-547B-3C33-1CD0493E6E84}"/>
                      </a:ext>
                    </a:extLst>
                  </p:cNvPr>
                  <p:cNvPicPr/>
                  <p:nvPr/>
                </p:nvPicPr>
                <p:blipFill>
                  <a:blip r:embed="rId30"/>
                  <a:stretch>
                    <a:fillRect/>
                  </a:stretch>
                </p:blipFill>
                <p:spPr>
                  <a:xfrm>
                    <a:off x="2123588" y="3946669"/>
                    <a:ext cx="8532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94" name="Mürekkep 93">
                    <a:extLst>
                      <a:ext uri="{FF2B5EF4-FFF2-40B4-BE49-F238E27FC236}">
                        <a16:creationId xmlns:a16="http://schemas.microsoft.com/office/drawing/2014/main" id="{5ECBAFC2-AB37-8156-30CF-EEAE1A5B4F7A}"/>
                      </a:ext>
                    </a:extLst>
                  </p14:cNvPr>
                  <p14:cNvContentPartPr/>
                  <p14:nvPr/>
                </p14:nvContentPartPr>
                <p14:xfrm>
                  <a:off x="2158148" y="3952789"/>
                  <a:ext cx="51840" cy="18000"/>
                </p14:xfrm>
              </p:contentPart>
            </mc:Choice>
            <mc:Fallback xmlns="">
              <p:pic>
                <p:nvPicPr>
                  <p:cNvPr id="25" name="Mürekkep 24">
                    <a:extLst>
                      <a:ext uri="{FF2B5EF4-FFF2-40B4-BE49-F238E27FC236}">
                        <a16:creationId xmlns:a16="http://schemas.microsoft.com/office/drawing/2014/main" id="{2A64D894-1278-899D-F92B-C1BB91691435}"/>
                      </a:ext>
                    </a:extLst>
                  </p:cNvPr>
                  <p:cNvPicPr/>
                  <p:nvPr/>
                </p:nvPicPr>
                <p:blipFill>
                  <a:blip r:embed="rId32"/>
                  <a:stretch>
                    <a:fillRect/>
                  </a:stretch>
                </p:blipFill>
                <p:spPr>
                  <a:xfrm>
                    <a:off x="2152028" y="3946669"/>
                    <a:ext cx="64080" cy="3024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95" name="Mürekkep 94">
                    <a:extLst>
                      <a:ext uri="{FF2B5EF4-FFF2-40B4-BE49-F238E27FC236}">
                        <a16:creationId xmlns:a16="http://schemas.microsoft.com/office/drawing/2014/main" id="{DC35EEFB-496C-A247-D9DF-B9C37FCAB38D}"/>
                      </a:ext>
                    </a:extLst>
                  </p14:cNvPr>
                  <p14:cNvContentPartPr/>
                  <p14:nvPr/>
                </p14:nvContentPartPr>
                <p14:xfrm>
                  <a:off x="2155628" y="3957469"/>
                  <a:ext cx="68400" cy="23760"/>
                </p14:xfrm>
              </p:contentPart>
            </mc:Choice>
            <mc:Fallback xmlns="">
              <p:pic>
                <p:nvPicPr>
                  <p:cNvPr id="26" name="Mürekkep 25">
                    <a:extLst>
                      <a:ext uri="{FF2B5EF4-FFF2-40B4-BE49-F238E27FC236}">
                        <a16:creationId xmlns:a16="http://schemas.microsoft.com/office/drawing/2014/main" id="{D0BBF607-DD4A-65C8-F815-0EA22AE60D87}"/>
                      </a:ext>
                    </a:extLst>
                  </p:cNvPr>
                  <p:cNvPicPr/>
                  <p:nvPr/>
                </p:nvPicPr>
                <p:blipFill>
                  <a:blip r:embed="rId34"/>
                  <a:stretch>
                    <a:fillRect/>
                  </a:stretch>
                </p:blipFill>
                <p:spPr>
                  <a:xfrm>
                    <a:off x="2149508" y="3951349"/>
                    <a:ext cx="806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96" name="Mürekkep 95">
                    <a:extLst>
                      <a:ext uri="{FF2B5EF4-FFF2-40B4-BE49-F238E27FC236}">
                        <a16:creationId xmlns:a16="http://schemas.microsoft.com/office/drawing/2014/main" id="{9C17682A-EB22-4F89-8BD5-2AA7269D6814}"/>
                      </a:ext>
                    </a:extLst>
                  </p14:cNvPr>
                  <p14:cNvContentPartPr/>
                  <p14:nvPr/>
                </p14:nvContentPartPr>
                <p14:xfrm>
                  <a:off x="2180468" y="3964669"/>
                  <a:ext cx="41400" cy="12240"/>
                </p14:xfrm>
              </p:contentPart>
            </mc:Choice>
            <mc:Fallback xmlns="">
              <p:pic>
                <p:nvPicPr>
                  <p:cNvPr id="27" name="Mürekkep 26">
                    <a:extLst>
                      <a:ext uri="{FF2B5EF4-FFF2-40B4-BE49-F238E27FC236}">
                        <a16:creationId xmlns:a16="http://schemas.microsoft.com/office/drawing/2014/main" id="{13E623C9-0CD7-701F-0B66-19E8F4EFDA7A}"/>
                      </a:ext>
                    </a:extLst>
                  </p:cNvPr>
                  <p:cNvPicPr/>
                  <p:nvPr/>
                </p:nvPicPr>
                <p:blipFill>
                  <a:blip r:embed="rId36"/>
                  <a:stretch>
                    <a:fillRect/>
                  </a:stretch>
                </p:blipFill>
                <p:spPr>
                  <a:xfrm>
                    <a:off x="2174348" y="3958549"/>
                    <a:ext cx="53640" cy="244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97" name="Mürekkep 96">
                    <a:extLst>
                      <a:ext uri="{FF2B5EF4-FFF2-40B4-BE49-F238E27FC236}">
                        <a16:creationId xmlns:a16="http://schemas.microsoft.com/office/drawing/2014/main" id="{459A071B-1D15-E235-EA8C-A02C39828562}"/>
                      </a:ext>
                    </a:extLst>
                  </p14:cNvPr>
                  <p14:cNvContentPartPr/>
                  <p14:nvPr/>
                </p14:nvContentPartPr>
                <p14:xfrm>
                  <a:off x="2172188" y="3969349"/>
                  <a:ext cx="59040" cy="10800"/>
                </p14:xfrm>
              </p:contentPart>
            </mc:Choice>
            <mc:Fallback xmlns="">
              <p:pic>
                <p:nvPicPr>
                  <p:cNvPr id="30" name="Mürekkep 29">
                    <a:extLst>
                      <a:ext uri="{FF2B5EF4-FFF2-40B4-BE49-F238E27FC236}">
                        <a16:creationId xmlns:a16="http://schemas.microsoft.com/office/drawing/2014/main" id="{B0F12FB5-5D68-B52A-7D13-BE16B62AAC51}"/>
                      </a:ext>
                    </a:extLst>
                  </p:cNvPr>
                  <p:cNvPicPr/>
                  <p:nvPr/>
                </p:nvPicPr>
                <p:blipFill>
                  <a:blip r:embed="rId38"/>
                  <a:stretch>
                    <a:fillRect/>
                  </a:stretch>
                </p:blipFill>
                <p:spPr>
                  <a:xfrm>
                    <a:off x="2166068" y="3963229"/>
                    <a:ext cx="71280" cy="230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98" name="Mürekkep 97">
                    <a:extLst>
                      <a:ext uri="{FF2B5EF4-FFF2-40B4-BE49-F238E27FC236}">
                        <a16:creationId xmlns:a16="http://schemas.microsoft.com/office/drawing/2014/main" id="{C34ACEDF-9CFC-F1FD-9E47-B3907F86014A}"/>
                      </a:ext>
                    </a:extLst>
                  </p14:cNvPr>
                  <p14:cNvContentPartPr/>
                  <p14:nvPr/>
                </p14:nvContentPartPr>
                <p14:xfrm>
                  <a:off x="2011988" y="3904549"/>
                  <a:ext cx="234360" cy="89280"/>
                </p14:xfrm>
              </p:contentPart>
            </mc:Choice>
            <mc:Fallback xmlns="">
              <p:pic>
                <p:nvPicPr>
                  <p:cNvPr id="33" name="Mürekkep 32">
                    <a:extLst>
                      <a:ext uri="{FF2B5EF4-FFF2-40B4-BE49-F238E27FC236}">
                        <a16:creationId xmlns:a16="http://schemas.microsoft.com/office/drawing/2014/main" id="{A326DD6E-E0DA-A4D6-3A36-434B474DBB7A}"/>
                      </a:ext>
                    </a:extLst>
                  </p:cNvPr>
                  <p:cNvPicPr/>
                  <p:nvPr/>
                </p:nvPicPr>
                <p:blipFill>
                  <a:blip r:embed="rId40"/>
                  <a:stretch>
                    <a:fillRect/>
                  </a:stretch>
                </p:blipFill>
                <p:spPr>
                  <a:xfrm>
                    <a:off x="2005868" y="3898429"/>
                    <a:ext cx="24660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99" name="Mürekkep 98">
                    <a:extLst>
                      <a:ext uri="{FF2B5EF4-FFF2-40B4-BE49-F238E27FC236}">
                        <a16:creationId xmlns:a16="http://schemas.microsoft.com/office/drawing/2014/main" id="{5192C6C4-E819-9707-B689-E17CB265A694}"/>
                      </a:ext>
                    </a:extLst>
                  </p14:cNvPr>
                  <p14:cNvContentPartPr/>
                  <p14:nvPr/>
                </p14:nvContentPartPr>
                <p14:xfrm>
                  <a:off x="1878428" y="3947749"/>
                  <a:ext cx="147960" cy="138600"/>
                </p14:xfrm>
              </p:contentPart>
            </mc:Choice>
            <mc:Fallback xmlns="">
              <p:pic>
                <p:nvPicPr>
                  <p:cNvPr id="35" name="Mürekkep 34">
                    <a:extLst>
                      <a:ext uri="{FF2B5EF4-FFF2-40B4-BE49-F238E27FC236}">
                        <a16:creationId xmlns:a16="http://schemas.microsoft.com/office/drawing/2014/main" id="{D13AD638-A114-7452-E312-65F498C61BE1}"/>
                      </a:ext>
                    </a:extLst>
                  </p:cNvPr>
                  <p:cNvPicPr/>
                  <p:nvPr/>
                </p:nvPicPr>
                <p:blipFill>
                  <a:blip r:embed="rId42"/>
                  <a:stretch>
                    <a:fillRect/>
                  </a:stretch>
                </p:blipFill>
                <p:spPr>
                  <a:xfrm>
                    <a:off x="1872308" y="3941629"/>
                    <a:ext cx="16020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100" name="Mürekkep 99">
                    <a:extLst>
                      <a:ext uri="{FF2B5EF4-FFF2-40B4-BE49-F238E27FC236}">
                        <a16:creationId xmlns:a16="http://schemas.microsoft.com/office/drawing/2014/main" id="{0F1FEC2B-7795-E70A-F94A-5F1E84885CE4}"/>
                      </a:ext>
                    </a:extLst>
                  </p14:cNvPr>
                  <p14:cNvContentPartPr/>
                  <p14:nvPr/>
                </p14:nvContentPartPr>
                <p14:xfrm>
                  <a:off x="1835588" y="4064389"/>
                  <a:ext cx="117000" cy="59760"/>
                </p14:xfrm>
              </p:contentPart>
            </mc:Choice>
            <mc:Fallback xmlns="">
              <p:pic>
                <p:nvPicPr>
                  <p:cNvPr id="36" name="Mürekkep 35">
                    <a:extLst>
                      <a:ext uri="{FF2B5EF4-FFF2-40B4-BE49-F238E27FC236}">
                        <a16:creationId xmlns:a16="http://schemas.microsoft.com/office/drawing/2014/main" id="{2935C88F-E419-9E60-EF49-8899FAB85986}"/>
                      </a:ext>
                    </a:extLst>
                  </p:cNvPr>
                  <p:cNvPicPr/>
                  <p:nvPr/>
                </p:nvPicPr>
                <p:blipFill>
                  <a:blip r:embed="rId44"/>
                  <a:stretch>
                    <a:fillRect/>
                  </a:stretch>
                </p:blipFill>
                <p:spPr>
                  <a:xfrm>
                    <a:off x="1829468" y="4058269"/>
                    <a:ext cx="129240" cy="72000"/>
                  </a:xfrm>
                  <a:prstGeom prst="rect">
                    <a:avLst/>
                  </a:prstGeom>
                </p:spPr>
              </p:pic>
            </mc:Fallback>
          </mc:AlternateContent>
        </p:grpSp>
        <p:sp>
          <p:nvSpPr>
            <p:cNvPr id="76" name="Metin kutusu 75">
              <a:extLst>
                <a:ext uri="{FF2B5EF4-FFF2-40B4-BE49-F238E27FC236}">
                  <a16:creationId xmlns:a16="http://schemas.microsoft.com/office/drawing/2014/main" id="{5B4EF54D-2BB0-7ED0-4814-DC3B2FB33BCE}"/>
                </a:ext>
              </a:extLst>
            </p:cNvPr>
            <p:cNvSpPr txBox="1">
              <a:spLocks/>
            </p:cNvSpPr>
            <p:nvPr/>
          </p:nvSpPr>
          <p:spPr>
            <a:xfrm>
              <a:off x="782582" y="4096789"/>
              <a:ext cx="1794455" cy="204010"/>
            </a:xfrm>
            <a:prstGeom prst="rect">
              <a:avLst/>
            </a:prstGeom>
            <a:noFill/>
            <a:ln>
              <a:noFill/>
              <a:prstDash val="solid"/>
            </a:ln>
          </p:spPr>
          <p:txBody>
            <a:bodyPr wrap="square" rtlCol="0">
              <a:spAutoFit/>
            </a:bodyPr>
            <a:lstStyle/>
            <a:p>
              <a:pPr defTabSz="914400">
                <a:lnSpc>
                  <a:spcPct val="150000"/>
                </a:lnSpc>
                <a:spcAft>
                  <a:spcPts val="100"/>
                </a:spcAft>
                <a:buClr>
                  <a:srgbClr val="000000"/>
                </a:buClr>
                <a:buSzPct val="120000"/>
              </a:pPr>
              <a:r>
                <a:rPr lang="tr-TR" sz="1200" b="1" kern="0" dirty="0">
                  <a:solidFill>
                    <a:srgbClr val="222222"/>
                  </a:solidFill>
                  <a:latin typeface="Comic Neue" panose="02000000000000000000" pitchFamily="2" charset="0"/>
                  <a:ea typeface="Tahoma" pitchFamily="34" charset="0"/>
                  <a:cs typeface="Fredoka" pitchFamily="2" charset="-79"/>
                  <a:sym typeface="Arial"/>
                </a:rPr>
                <a:t>Güney Kutup Noktası karanlık</a:t>
              </a:r>
            </a:p>
          </p:txBody>
        </p:sp>
        <p:grpSp>
          <p:nvGrpSpPr>
            <p:cNvPr id="77" name="Grup 76">
              <a:extLst>
                <a:ext uri="{FF2B5EF4-FFF2-40B4-BE49-F238E27FC236}">
                  <a16:creationId xmlns:a16="http://schemas.microsoft.com/office/drawing/2014/main" id="{4F7A7AA7-80FA-9B20-C65F-1D2CF6051F5D}"/>
                </a:ext>
              </a:extLst>
            </p:cNvPr>
            <p:cNvGrpSpPr/>
            <p:nvPr/>
          </p:nvGrpSpPr>
          <p:grpSpPr>
            <a:xfrm>
              <a:off x="5352844" y="2973964"/>
              <a:ext cx="267480" cy="108000"/>
              <a:chOff x="5352844" y="2973964"/>
              <a:chExt cx="267480" cy="108000"/>
            </a:xfrm>
          </p:grpSpPr>
          <mc:AlternateContent xmlns:mc="http://schemas.openxmlformats.org/markup-compatibility/2006" xmlns:p14="http://schemas.microsoft.com/office/powerpoint/2010/main">
            <mc:Choice Requires="p14">
              <p:contentPart p14:bwMode="auto" r:id="rId45">
                <p14:nvContentPartPr>
                  <p14:cNvPr id="82" name="Mürekkep 81">
                    <a:extLst>
                      <a:ext uri="{FF2B5EF4-FFF2-40B4-BE49-F238E27FC236}">
                        <a16:creationId xmlns:a16="http://schemas.microsoft.com/office/drawing/2014/main" id="{8B1C6D07-29B2-F897-864B-7C4D28B8B8AC}"/>
                      </a:ext>
                    </a:extLst>
                  </p14:cNvPr>
                  <p14:cNvContentPartPr/>
                  <p14:nvPr/>
                </p14:nvContentPartPr>
                <p14:xfrm>
                  <a:off x="5352844" y="2973964"/>
                  <a:ext cx="267480" cy="108000"/>
                </p14:xfrm>
              </p:contentPart>
            </mc:Choice>
            <mc:Fallback xmlns="">
              <p:pic>
                <p:nvPicPr>
                  <p:cNvPr id="72" name="Mürekkep 71">
                    <a:extLst>
                      <a:ext uri="{FF2B5EF4-FFF2-40B4-BE49-F238E27FC236}">
                        <a16:creationId xmlns:a16="http://schemas.microsoft.com/office/drawing/2014/main" id="{68D1C609-43A3-9467-6522-7CA895EE700E}"/>
                      </a:ext>
                    </a:extLst>
                  </p:cNvPr>
                  <p:cNvPicPr/>
                  <p:nvPr/>
                </p:nvPicPr>
                <p:blipFill>
                  <a:blip r:embed="rId46"/>
                  <a:stretch>
                    <a:fillRect/>
                  </a:stretch>
                </p:blipFill>
                <p:spPr>
                  <a:xfrm>
                    <a:off x="5346724" y="2967844"/>
                    <a:ext cx="279720" cy="12024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83" name="Mürekkep 82">
                    <a:extLst>
                      <a:ext uri="{FF2B5EF4-FFF2-40B4-BE49-F238E27FC236}">
                        <a16:creationId xmlns:a16="http://schemas.microsoft.com/office/drawing/2014/main" id="{4D4E04A4-BF6D-927E-9320-DC45A3177E34}"/>
                      </a:ext>
                    </a:extLst>
                  </p14:cNvPr>
                  <p14:cNvContentPartPr/>
                  <p14:nvPr/>
                </p14:nvContentPartPr>
                <p14:xfrm>
                  <a:off x="5519524" y="3038404"/>
                  <a:ext cx="81720" cy="29880"/>
                </p14:xfrm>
              </p:contentPart>
            </mc:Choice>
            <mc:Fallback xmlns="">
              <p:pic>
                <p:nvPicPr>
                  <p:cNvPr id="73" name="Mürekkep 72">
                    <a:extLst>
                      <a:ext uri="{FF2B5EF4-FFF2-40B4-BE49-F238E27FC236}">
                        <a16:creationId xmlns:a16="http://schemas.microsoft.com/office/drawing/2014/main" id="{EB0E241D-98D3-15D0-F31D-153D551E5970}"/>
                      </a:ext>
                    </a:extLst>
                  </p:cNvPr>
                  <p:cNvPicPr/>
                  <p:nvPr/>
                </p:nvPicPr>
                <p:blipFill>
                  <a:blip r:embed="rId48"/>
                  <a:stretch>
                    <a:fillRect/>
                  </a:stretch>
                </p:blipFill>
                <p:spPr>
                  <a:xfrm>
                    <a:off x="5513404" y="3032284"/>
                    <a:ext cx="93960" cy="42120"/>
                  </a:xfrm>
                  <a:prstGeom prst="rect">
                    <a:avLst/>
                  </a:prstGeom>
                </p:spPr>
              </p:pic>
            </mc:Fallback>
          </mc:AlternateContent>
        </p:grpSp>
        <p:grpSp>
          <p:nvGrpSpPr>
            <p:cNvPr id="78" name="Grup 77">
              <a:extLst>
                <a:ext uri="{FF2B5EF4-FFF2-40B4-BE49-F238E27FC236}">
                  <a16:creationId xmlns:a16="http://schemas.microsoft.com/office/drawing/2014/main" id="{A4C6C3A2-9037-64D2-BD3F-3292D7E834C9}"/>
                </a:ext>
              </a:extLst>
            </p:cNvPr>
            <p:cNvGrpSpPr/>
            <p:nvPr/>
          </p:nvGrpSpPr>
          <p:grpSpPr>
            <a:xfrm>
              <a:off x="5455444" y="2800084"/>
              <a:ext cx="332640" cy="183960"/>
              <a:chOff x="5455444" y="2800084"/>
              <a:chExt cx="332640" cy="183960"/>
            </a:xfrm>
          </p:grpSpPr>
          <mc:AlternateContent xmlns:mc="http://schemas.openxmlformats.org/markup-compatibility/2006" xmlns:p14="http://schemas.microsoft.com/office/powerpoint/2010/main">
            <mc:Choice Requires="p14">
              <p:contentPart p14:bwMode="auto" r:id="rId49">
                <p14:nvContentPartPr>
                  <p14:cNvPr id="80" name="Mürekkep 79">
                    <a:extLst>
                      <a:ext uri="{FF2B5EF4-FFF2-40B4-BE49-F238E27FC236}">
                        <a16:creationId xmlns:a16="http://schemas.microsoft.com/office/drawing/2014/main" id="{B0243855-6E71-C26E-C1B2-FA838FA1882E}"/>
                      </a:ext>
                    </a:extLst>
                  </p14:cNvPr>
                  <p14:cNvContentPartPr/>
                  <p14:nvPr/>
                </p14:nvContentPartPr>
                <p14:xfrm>
                  <a:off x="5455444" y="2838244"/>
                  <a:ext cx="290520" cy="145800"/>
                </p14:xfrm>
              </p:contentPart>
            </mc:Choice>
            <mc:Fallback xmlns="">
              <p:pic>
                <p:nvPicPr>
                  <p:cNvPr id="94" name="Mürekkep 93">
                    <a:extLst>
                      <a:ext uri="{FF2B5EF4-FFF2-40B4-BE49-F238E27FC236}">
                        <a16:creationId xmlns:a16="http://schemas.microsoft.com/office/drawing/2014/main" id="{DBA82BFB-EC11-57D4-FCAD-C5439FDABD4A}"/>
                      </a:ext>
                    </a:extLst>
                  </p:cNvPr>
                  <p:cNvPicPr/>
                  <p:nvPr/>
                </p:nvPicPr>
                <p:blipFill>
                  <a:blip r:embed="rId50"/>
                  <a:stretch>
                    <a:fillRect/>
                  </a:stretch>
                </p:blipFill>
                <p:spPr>
                  <a:xfrm>
                    <a:off x="5449324" y="2832124"/>
                    <a:ext cx="302760" cy="15804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81" name="Mürekkep 80">
                    <a:extLst>
                      <a:ext uri="{FF2B5EF4-FFF2-40B4-BE49-F238E27FC236}">
                        <a16:creationId xmlns:a16="http://schemas.microsoft.com/office/drawing/2014/main" id="{8EBAE0BC-B156-4A7F-718E-66D3A5469424}"/>
                      </a:ext>
                    </a:extLst>
                  </p14:cNvPr>
                  <p14:cNvContentPartPr/>
                  <p14:nvPr/>
                </p14:nvContentPartPr>
                <p14:xfrm>
                  <a:off x="5712484" y="2800084"/>
                  <a:ext cx="75600" cy="77760"/>
                </p14:xfrm>
              </p:contentPart>
            </mc:Choice>
            <mc:Fallback xmlns="">
              <p:pic>
                <p:nvPicPr>
                  <p:cNvPr id="95" name="Mürekkep 94">
                    <a:extLst>
                      <a:ext uri="{FF2B5EF4-FFF2-40B4-BE49-F238E27FC236}">
                        <a16:creationId xmlns:a16="http://schemas.microsoft.com/office/drawing/2014/main" id="{DA5AE348-060C-4E44-BF68-9EDDEEA6D8C0}"/>
                      </a:ext>
                    </a:extLst>
                  </p:cNvPr>
                  <p:cNvPicPr/>
                  <p:nvPr/>
                </p:nvPicPr>
                <p:blipFill>
                  <a:blip r:embed="rId52"/>
                  <a:stretch>
                    <a:fillRect/>
                  </a:stretch>
                </p:blipFill>
                <p:spPr>
                  <a:xfrm>
                    <a:off x="5706364" y="2793964"/>
                    <a:ext cx="87840" cy="90000"/>
                  </a:xfrm>
                  <a:prstGeom prst="rect">
                    <a:avLst/>
                  </a:prstGeom>
                </p:spPr>
              </p:pic>
            </mc:Fallback>
          </mc:AlternateContent>
        </p:grpSp>
        <p:sp>
          <p:nvSpPr>
            <p:cNvPr id="79" name="Metin kutusu 78">
              <a:extLst>
                <a:ext uri="{FF2B5EF4-FFF2-40B4-BE49-F238E27FC236}">
                  <a16:creationId xmlns:a16="http://schemas.microsoft.com/office/drawing/2014/main" id="{ED932F08-6566-6231-27CC-C973916D920D}"/>
                </a:ext>
              </a:extLst>
            </p:cNvPr>
            <p:cNvSpPr txBox="1">
              <a:spLocks/>
            </p:cNvSpPr>
            <p:nvPr/>
          </p:nvSpPr>
          <p:spPr>
            <a:xfrm>
              <a:off x="5788084" y="2663525"/>
              <a:ext cx="1794455" cy="204010"/>
            </a:xfrm>
            <a:prstGeom prst="rect">
              <a:avLst/>
            </a:prstGeom>
            <a:noFill/>
            <a:ln>
              <a:noFill/>
              <a:prstDash val="solid"/>
            </a:ln>
          </p:spPr>
          <p:txBody>
            <a:bodyPr wrap="square" rtlCol="0">
              <a:spAutoFit/>
            </a:bodyPr>
            <a:lstStyle/>
            <a:p>
              <a:pPr defTabSz="914400">
                <a:lnSpc>
                  <a:spcPct val="150000"/>
                </a:lnSpc>
                <a:spcAft>
                  <a:spcPts val="100"/>
                </a:spcAft>
                <a:buClr>
                  <a:srgbClr val="000000"/>
                </a:buClr>
                <a:buSzPct val="120000"/>
              </a:pPr>
              <a:r>
                <a:rPr lang="tr-TR" sz="1200" b="1" kern="0" dirty="0">
                  <a:solidFill>
                    <a:srgbClr val="222222"/>
                  </a:solidFill>
                  <a:latin typeface="Comic Neue" panose="02000000000000000000" pitchFamily="2" charset="0"/>
                  <a:ea typeface="Tahoma" pitchFamily="34" charset="0"/>
                  <a:cs typeface="Fredoka" pitchFamily="2" charset="-79"/>
                  <a:sym typeface="Arial"/>
                </a:rPr>
                <a:t>Kuzey Kutup Noktası karanlık</a:t>
              </a:r>
            </a:p>
          </p:txBody>
        </p:sp>
      </p:grpSp>
    </p:spTree>
    <p:extLst>
      <p:ext uri="{BB962C8B-B14F-4D97-AF65-F5344CB8AC3E}">
        <p14:creationId xmlns:p14="http://schemas.microsoft.com/office/powerpoint/2010/main" val="1776985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EBE65-8854-FDEA-CA33-3E44418F9C26}"/>
            </a:ext>
          </a:extLst>
        </p:cNvPr>
        <p:cNvGrpSpPr/>
        <p:nvPr/>
      </p:nvGrpSpPr>
      <p:grpSpPr>
        <a:xfrm>
          <a:off x="0" y="0"/>
          <a:ext cx="0" cy="0"/>
          <a:chOff x="0" y="0"/>
          <a:chExt cx="0" cy="0"/>
        </a:xfrm>
      </p:grpSpPr>
      <p:sp>
        <p:nvSpPr>
          <p:cNvPr id="70" name="Metin kutusu 69">
            <a:extLst>
              <a:ext uri="{FF2B5EF4-FFF2-40B4-BE49-F238E27FC236}">
                <a16:creationId xmlns:a16="http://schemas.microsoft.com/office/drawing/2014/main" id="{96ABE905-71ED-2483-18BE-3F15A59585E8}"/>
              </a:ext>
            </a:extLst>
          </p:cNvPr>
          <p:cNvSpPr txBox="1">
            <a:spLocks/>
          </p:cNvSpPr>
          <p:nvPr/>
        </p:nvSpPr>
        <p:spPr>
          <a:xfrm>
            <a:off x="300057" y="289350"/>
            <a:ext cx="11579032" cy="276999"/>
          </a:xfrm>
          <a:prstGeom prst="rect">
            <a:avLst/>
          </a:prstGeom>
          <a:noFill/>
          <a:ln>
            <a:noFill/>
            <a:prstDash val="sysDot"/>
          </a:ln>
        </p:spPr>
        <p:txBody>
          <a:bodyPr wrap="square" rtlCol="0">
            <a:spAutoFit/>
          </a:bodyPr>
          <a:lstStyle/>
          <a:p>
            <a:pPr algn="just" defTabSz="914400">
              <a:spcAft>
                <a:spcPts val="100"/>
              </a:spcAft>
              <a:buClr>
                <a:srgbClr val="000000"/>
              </a:buClr>
              <a:buFont typeface="Arial"/>
              <a:buNone/>
            </a:pPr>
            <a:r>
              <a:rPr lang="tr-TR" sz="1200" b="1" kern="0" noProof="0" dirty="0">
                <a:solidFill>
                  <a:schemeClr val="bg1"/>
                </a:solidFill>
                <a:latin typeface="Quicksand SemiBold" pitchFamily="2" charset="-94"/>
                <a:ea typeface="Tahoma" pitchFamily="34" charset="0"/>
                <a:cs typeface="Poppins" pitchFamily="2" charset="-94"/>
                <a:sym typeface="Arial"/>
              </a:rPr>
              <a:t>Dünya’nın Hareketleri</a:t>
            </a:r>
          </a:p>
        </p:txBody>
      </p:sp>
      <p:pic>
        <p:nvPicPr>
          <p:cNvPr id="3" name="Resim 2">
            <a:extLst>
              <a:ext uri="{FF2B5EF4-FFF2-40B4-BE49-F238E27FC236}">
                <a16:creationId xmlns:a16="http://schemas.microsoft.com/office/drawing/2014/main" id="{02E058DA-E437-FBCE-244E-6BD7919872A5}"/>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65239" y="362395"/>
            <a:ext cx="11413850" cy="1490789"/>
          </a:xfrm>
          <a:prstGeom prst="rect">
            <a:avLst/>
          </a:prstGeom>
          <a:effectLst>
            <a:outerShdw blurRad="76200" dist="50800" dir="5400000" sx="102000" sy="102000" algn="ctr" rotWithShape="0">
              <a:srgbClr val="000000">
                <a:alpha val="20000"/>
              </a:srgbClr>
            </a:outerShdw>
          </a:effectLst>
        </p:spPr>
      </p:pic>
      <p:sp>
        <p:nvSpPr>
          <p:cNvPr id="5" name="Serbest Form: Şekil 4">
            <a:extLst>
              <a:ext uri="{FF2B5EF4-FFF2-40B4-BE49-F238E27FC236}">
                <a16:creationId xmlns:a16="http://schemas.microsoft.com/office/drawing/2014/main" id="{BC0F2DF6-E7E9-61AF-D2E9-DB37838AEF58}"/>
              </a:ext>
            </a:extLst>
          </p:cNvPr>
          <p:cNvSpPr/>
          <p:nvPr/>
        </p:nvSpPr>
        <p:spPr>
          <a:xfrm>
            <a:off x="11324383" y="268671"/>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rgbClr val="C62828"/>
          </a:solidFill>
          <a:ln w="9525" cap="flat">
            <a:noFill/>
            <a:prstDash val="solid"/>
            <a:miter/>
          </a:ln>
        </p:spPr>
        <p:txBody>
          <a:bodyPr/>
          <a:lstStyle/>
          <a:p>
            <a:endParaRPr lang="tr-TR" noProof="0" dirty="0"/>
          </a:p>
        </p:txBody>
      </p:sp>
      <p:sp>
        <p:nvSpPr>
          <p:cNvPr id="7" name="Serbest Form: Şekil 6">
            <a:extLst>
              <a:ext uri="{FF2B5EF4-FFF2-40B4-BE49-F238E27FC236}">
                <a16:creationId xmlns:a16="http://schemas.microsoft.com/office/drawing/2014/main" id="{004DAE04-7597-3EDC-6585-276A1E6E3339}"/>
              </a:ext>
            </a:extLst>
          </p:cNvPr>
          <p:cNvSpPr/>
          <p:nvPr/>
        </p:nvSpPr>
        <p:spPr>
          <a:xfrm>
            <a:off x="11413098" y="356770"/>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sp>
        <p:nvSpPr>
          <p:cNvPr id="9" name="Serbest Form: Şekil 8">
            <a:extLst>
              <a:ext uri="{FF2B5EF4-FFF2-40B4-BE49-F238E27FC236}">
                <a16:creationId xmlns:a16="http://schemas.microsoft.com/office/drawing/2014/main" id="{053EF0D3-C4B1-95E4-5E41-14567B2921CC}"/>
              </a:ext>
            </a:extLst>
          </p:cNvPr>
          <p:cNvSpPr/>
          <p:nvPr/>
        </p:nvSpPr>
        <p:spPr>
          <a:xfrm>
            <a:off x="312911" y="355218"/>
            <a:ext cx="185433" cy="1499295"/>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rgbClr val="E53935"/>
          </a:solidFill>
          <a:ln w="9525" cap="flat">
            <a:noFill/>
            <a:prstDash val="solid"/>
            <a:miter/>
          </a:ln>
        </p:spPr>
        <p:txBody>
          <a:bodyPr/>
          <a:lstStyle/>
          <a:p>
            <a:endParaRPr lang="tr-TR" noProof="0" dirty="0"/>
          </a:p>
        </p:txBody>
      </p:sp>
      <p:sp>
        <p:nvSpPr>
          <p:cNvPr id="17" name="Metin kutusu 16">
            <a:extLst>
              <a:ext uri="{FF2B5EF4-FFF2-40B4-BE49-F238E27FC236}">
                <a16:creationId xmlns:a16="http://schemas.microsoft.com/office/drawing/2014/main" id="{B662B01E-E731-C8FB-44A6-BA4A8B88E6E8}"/>
              </a:ext>
            </a:extLst>
          </p:cNvPr>
          <p:cNvSpPr txBox="1">
            <a:spLocks/>
          </p:cNvSpPr>
          <p:nvPr/>
        </p:nvSpPr>
        <p:spPr>
          <a:xfrm>
            <a:off x="560254" y="540094"/>
            <a:ext cx="11318835" cy="1170064"/>
          </a:xfrm>
          <a:prstGeom prst="rect">
            <a:avLst/>
          </a:prstGeom>
          <a:noFill/>
          <a:ln>
            <a:noFill/>
            <a:prstDash val="solid"/>
          </a:ln>
        </p:spPr>
        <p:txBody>
          <a:bodyPr wrap="square" rtlCol="0">
            <a:spAutoFit/>
          </a:bodyPr>
          <a:lstStyle/>
          <a:p>
            <a:pPr marL="171450" indent="-17145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Güneş ışınları Ekvator’a yıl boyunca dike yakın açılarla gelir; bu durum Ekvator’da yıl boyu kendisine has bir mevsimin yaşanmasına sebep olur.</a:t>
            </a:r>
          </a:p>
          <a:p>
            <a:pPr marL="171450" indent="-17145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Ekvator’da yıl boyunca gece-gündüz süresi eşittir.</a:t>
            </a:r>
          </a:p>
        </p:txBody>
      </p:sp>
      <p:sp>
        <p:nvSpPr>
          <p:cNvPr id="41" name="Dikdörtgen: Köşeleri Yuvarlatılmış 40">
            <a:extLst>
              <a:ext uri="{FF2B5EF4-FFF2-40B4-BE49-F238E27FC236}">
                <a16:creationId xmlns:a16="http://schemas.microsoft.com/office/drawing/2014/main" id="{17CC7788-E7A3-1121-FA35-E8F0DEC3BF19}"/>
              </a:ext>
            </a:extLst>
          </p:cNvPr>
          <p:cNvSpPr/>
          <p:nvPr/>
        </p:nvSpPr>
        <p:spPr>
          <a:xfrm>
            <a:off x="611361" y="239533"/>
            <a:ext cx="1467645" cy="300083"/>
          </a:xfrm>
          <a:prstGeom prst="roundRect">
            <a:avLst/>
          </a:prstGeom>
          <a:solidFill>
            <a:srgbClr val="E53935"/>
          </a:solidFill>
          <a:ln w="9525" cap="flat">
            <a:noFill/>
            <a:prstDash val="solid"/>
            <a:miter/>
          </a:ln>
        </p:spPr>
        <p:txBody>
          <a:bodyPr/>
          <a:lstStyle/>
          <a:p>
            <a:endParaRPr lang="tr-TR" noProof="0" dirty="0"/>
          </a:p>
        </p:txBody>
      </p:sp>
      <p:sp>
        <p:nvSpPr>
          <p:cNvPr id="43" name="Serbest Form: Şekil 42">
            <a:extLst>
              <a:ext uri="{FF2B5EF4-FFF2-40B4-BE49-F238E27FC236}">
                <a16:creationId xmlns:a16="http://schemas.microsoft.com/office/drawing/2014/main" id="{A5A7F2C1-E883-5843-5CB5-0F4CC0EC696D}"/>
              </a:ext>
            </a:extLst>
          </p:cNvPr>
          <p:cNvSpPr/>
          <p:nvPr/>
        </p:nvSpPr>
        <p:spPr>
          <a:xfrm>
            <a:off x="716136" y="347165"/>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45" name="Metin kutusu 44">
            <a:extLst>
              <a:ext uri="{FF2B5EF4-FFF2-40B4-BE49-F238E27FC236}">
                <a16:creationId xmlns:a16="http://schemas.microsoft.com/office/drawing/2014/main" id="{45044807-B439-2BD1-E74B-4DA642D1EC3D}"/>
              </a:ext>
            </a:extLst>
          </p:cNvPr>
          <p:cNvSpPr txBox="1"/>
          <p:nvPr/>
        </p:nvSpPr>
        <p:spPr>
          <a:xfrm>
            <a:off x="772238" y="241213"/>
            <a:ext cx="1343638" cy="276999"/>
          </a:xfrm>
          <a:prstGeom prst="rect">
            <a:avLst/>
          </a:prstGeom>
          <a:noFill/>
        </p:spPr>
        <p:txBody>
          <a:bodyPr wrap="non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BUNU UNUTMA!</a:t>
            </a:r>
          </a:p>
        </p:txBody>
      </p:sp>
      <p:pic>
        <p:nvPicPr>
          <p:cNvPr id="2" name="Resim 1">
            <a:extLst>
              <a:ext uri="{FF2B5EF4-FFF2-40B4-BE49-F238E27FC236}">
                <a16:creationId xmlns:a16="http://schemas.microsoft.com/office/drawing/2014/main" id="{C956812D-03AF-6294-D210-8453D9CFFF87}"/>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77257" y="2349520"/>
            <a:ext cx="11409251" cy="3365480"/>
          </a:xfrm>
          <a:prstGeom prst="rect">
            <a:avLst/>
          </a:prstGeom>
          <a:effectLst>
            <a:outerShdw blurRad="76200" dist="50800" dir="5400000" sx="102000" sy="102000" algn="ctr" rotWithShape="0">
              <a:srgbClr val="000000">
                <a:alpha val="20000"/>
              </a:srgbClr>
            </a:outerShdw>
          </a:effectLst>
        </p:spPr>
      </p:pic>
      <p:sp>
        <p:nvSpPr>
          <p:cNvPr id="4" name="Serbest Form: Şekil 3">
            <a:extLst>
              <a:ext uri="{FF2B5EF4-FFF2-40B4-BE49-F238E27FC236}">
                <a16:creationId xmlns:a16="http://schemas.microsoft.com/office/drawing/2014/main" id="{440CD7D0-47BD-3300-3A29-9FD537497071}"/>
              </a:ext>
            </a:extLst>
          </p:cNvPr>
          <p:cNvSpPr/>
          <p:nvPr/>
        </p:nvSpPr>
        <p:spPr>
          <a:xfrm>
            <a:off x="323234" y="2364039"/>
            <a:ext cx="3314700" cy="2266950"/>
          </a:xfrm>
          <a:custGeom>
            <a:avLst/>
            <a:gdLst>
              <a:gd name="csX0" fmla="*/ 3181350 w 3314700"/>
              <a:gd name="csY0" fmla="*/ 0 h 2266950"/>
              <a:gd name="csX1" fmla="*/ 3314700 w 3314700"/>
              <a:gd name="csY1" fmla="*/ 0 h 2266950"/>
              <a:gd name="csX2" fmla="*/ 3314700 w 3314700"/>
              <a:gd name="csY2" fmla="*/ 2266950 h 2266950"/>
              <a:gd name="csX3" fmla="*/ 3181350 w 3314700"/>
              <a:gd name="csY3" fmla="*/ 2266950 h 2266950"/>
              <a:gd name="csX4" fmla="*/ 133350 w 3314700"/>
              <a:gd name="csY4" fmla="*/ 2266950 h 2266950"/>
              <a:gd name="csX5" fmla="*/ 0 w 3314700"/>
              <a:gd name="csY5" fmla="*/ 2266950 h 2266950"/>
              <a:gd name="csX6" fmla="*/ 0 w 3314700"/>
              <a:gd name="csY6" fmla="*/ 0 h 2266950"/>
              <a:gd name="csX7" fmla="*/ 133350 w 3314700"/>
              <a:gd name="csY7" fmla="*/ 0 h 2266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14700" h="2266950">
                <a:moveTo>
                  <a:pt x="3181350" y="0"/>
                </a:moveTo>
                <a:cubicBezTo>
                  <a:pt x="3254997" y="0"/>
                  <a:pt x="3314700" y="0"/>
                  <a:pt x="3314700" y="0"/>
                </a:cubicBezTo>
                <a:lnTo>
                  <a:pt x="3314700" y="2266950"/>
                </a:lnTo>
                <a:cubicBezTo>
                  <a:pt x="3314700" y="2266950"/>
                  <a:pt x="3254997" y="2266950"/>
                  <a:pt x="3181350" y="2266950"/>
                </a:cubicBezTo>
                <a:lnTo>
                  <a:pt x="133350" y="2266950"/>
                </a:lnTo>
                <a:cubicBezTo>
                  <a:pt x="59703" y="2266950"/>
                  <a:pt x="0" y="2266950"/>
                  <a:pt x="0" y="2266950"/>
                </a:cubicBezTo>
                <a:lnTo>
                  <a:pt x="0" y="0"/>
                </a:lnTo>
                <a:cubicBezTo>
                  <a:pt x="0" y="0"/>
                  <a:pt x="59703" y="0"/>
                  <a:pt x="133350" y="0"/>
                </a:cubicBezTo>
                <a:close/>
              </a:path>
            </a:pathLst>
          </a:custGeom>
          <a:noFill/>
          <a:ln w="9525" cap="flat">
            <a:noFill/>
            <a:prstDash val="solid"/>
            <a:miter/>
          </a:ln>
        </p:spPr>
        <p:txBody>
          <a:bodyPr/>
          <a:lstStyle/>
          <a:p>
            <a:endParaRPr lang="tr-TR" noProof="0" dirty="0"/>
          </a:p>
        </p:txBody>
      </p:sp>
      <p:sp>
        <p:nvSpPr>
          <p:cNvPr id="6" name="Serbest Form: Şekil 5">
            <a:extLst>
              <a:ext uri="{FF2B5EF4-FFF2-40B4-BE49-F238E27FC236}">
                <a16:creationId xmlns:a16="http://schemas.microsoft.com/office/drawing/2014/main" id="{C81225EC-CCBE-617F-69E2-949DE9B3BDBD}"/>
              </a:ext>
            </a:extLst>
          </p:cNvPr>
          <p:cNvSpPr/>
          <p:nvPr/>
        </p:nvSpPr>
        <p:spPr>
          <a:xfrm>
            <a:off x="313709" y="2354513"/>
            <a:ext cx="190500" cy="3358145"/>
          </a:xfrm>
          <a:custGeom>
            <a:avLst/>
            <a:gdLst>
              <a:gd name="csX0" fmla="*/ 0 w 190500"/>
              <a:gd name="csY0" fmla="*/ 142875 h 2286000"/>
              <a:gd name="csX1" fmla="*/ 142875 w 190500"/>
              <a:gd name="csY1" fmla="*/ 0 h 2286000"/>
              <a:gd name="csX2" fmla="*/ 190500 w 190500"/>
              <a:gd name="csY2" fmla="*/ 0 h 2286000"/>
              <a:gd name="csX3" fmla="*/ 190500 w 190500"/>
              <a:gd name="csY3" fmla="*/ 2286000 h 2286000"/>
              <a:gd name="csX4" fmla="*/ 142875 w 190500"/>
              <a:gd name="csY4" fmla="*/ 2286000 h 2286000"/>
              <a:gd name="csX5" fmla="*/ 0 w 190500"/>
              <a:gd name="csY5" fmla="*/ 2143125 h 2286000"/>
              <a:gd name="csX6" fmla="*/ 0 w 190500"/>
              <a:gd name="csY6" fmla="*/ 142875 h 2286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0500" h="2286000">
                <a:moveTo>
                  <a:pt x="0" y="142875"/>
                </a:moveTo>
                <a:cubicBezTo>
                  <a:pt x="0" y="63967"/>
                  <a:pt x="63967" y="0"/>
                  <a:pt x="142875" y="0"/>
                </a:cubicBezTo>
                <a:lnTo>
                  <a:pt x="190500" y="0"/>
                </a:lnTo>
                <a:lnTo>
                  <a:pt x="190500" y="2286000"/>
                </a:lnTo>
                <a:lnTo>
                  <a:pt x="142875" y="2286000"/>
                </a:lnTo>
                <a:cubicBezTo>
                  <a:pt x="63967" y="2286000"/>
                  <a:pt x="0" y="2222030"/>
                  <a:pt x="0" y="2143125"/>
                </a:cubicBezTo>
                <a:lnTo>
                  <a:pt x="0" y="142875"/>
                </a:ln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8" name="Metin kutusu 7">
            <a:extLst>
              <a:ext uri="{FF2B5EF4-FFF2-40B4-BE49-F238E27FC236}">
                <a16:creationId xmlns:a16="http://schemas.microsoft.com/office/drawing/2014/main" id="{5A285DA7-3CF8-9705-DA93-6F79CF0000B0}"/>
              </a:ext>
            </a:extLst>
          </p:cNvPr>
          <p:cNvSpPr txBox="1">
            <a:spLocks/>
          </p:cNvSpPr>
          <p:nvPr/>
        </p:nvSpPr>
        <p:spPr>
          <a:xfrm>
            <a:off x="566117" y="2594322"/>
            <a:ext cx="7091983" cy="1798441"/>
          </a:xfrm>
          <a:prstGeom prst="rect">
            <a:avLst/>
          </a:prstGeom>
          <a:noFill/>
          <a:ln>
            <a:noFill/>
            <a:prstDash val="solid"/>
          </a:ln>
        </p:spPr>
        <p:txBody>
          <a:bodyPr wrap="square" rtlCol="0">
            <a:spAutoFit/>
          </a:bodyPr>
          <a:lstStyle/>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Ekinoks tarihlerinde ekvatora </a:t>
            </a:r>
            <a:r>
              <a:rPr lang="tr-TR" sz="1600" b="1" kern="0" dirty="0">
                <a:solidFill>
                  <a:srgbClr val="E84E4A"/>
                </a:solidFill>
                <a:latin typeface="Quicksand" pitchFamily="2" charset="-94"/>
                <a:ea typeface="Tahoma" pitchFamily="34" charset="0"/>
                <a:cs typeface="Fredoka" pitchFamily="2" charset="-79"/>
                <a:sym typeface="Arial"/>
              </a:rPr>
              <a:t>eşit uzaklıkta </a:t>
            </a:r>
            <a:r>
              <a:rPr lang="tr-TR" sz="1600" kern="0" dirty="0">
                <a:solidFill>
                  <a:srgbClr val="222222"/>
                </a:solidFill>
                <a:latin typeface="Quicksand" pitchFamily="2" charset="-94"/>
                <a:ea typeface="Tahoma" pitchFamily="34" charset="0"/>
                <a:cs typeface="Fredoka" pitchFamily="2" charset="-79"/>
                <a:sym typeface="Arial"/>
              </a:rPr>
              <a:t>ve </a:t>
            </a:r>
            <a:r>
              <a:rPr lang="tr-TR" sz="1600" b="1" kern="0" dirty="0">
                <a:solidFill>
                  <a:srgbClr val="E84E4A"/>
                </a:solidFill>
                <a:latin typeface="Quicksand" pitchFamily="2" charset="-94"/>
                <a:ea typeface="Tahoma" pitchFamily="34" charset="0"/>
                <a:cs typeface="Fredoka" pitchFamily="2" charset="-79"/>
                <a:sym typeface="Arial"/>
              </a:rPr>
              <a:t>eş yükseltide </a:t>
            </a:r>
            <a:r>
              <a:rPr lang="tr-TR" sz="1600" kern="0" dirty="0">
                <a:solidFill>
                  <a:srgbClr val="222222"/>
                </a:solidFill>
                <a:latin typeface="Quicksand" pitchFamily="2" charset="-94"/>
                <a:ea typeface="Tahoma" pitchFamily="34" charset="0"/>
                <a:cs typeface="Fredoka" pitchFamily="2" charset="-79"/>
                <a:sym typeface="Arial"/>
              </a:rPr>
              <a:t>bulunan iki bölgeye gelen Güneş ışınlarının açısı </a:t>
            </a:r>
            <a:r>
              <a:rPr lang="tr-TR" sz="1600" b="1" kern="0" dirty="0">
                <a:solidFill>
                  <a:srgbClr val="E84E4A"/>
                </a:solidFill>
                <a:latin typeface="Quicksand" pitchFamily="2" charset="-94"/>
                <a:ea typeface="Tahoma" pitchFamily="34" charset="0"/>
                <a:cs typeface="Fredoka" pitchFamily="2" charset="-79"/>
                <a:sym typeface="Arial"/>
              </a:rPr>
              <a:t>aynıdır</a:t>
            </a:r>
            <a:r>
              <a:rPr lang="tr-TR" sz="1600" kern="0" dirty="0">
                <a:solidFill>
                  <a:srgbClr val="222222"/>
                </a:solidFill>
                <a:latin typeface="Quicksand" pitchFamily="2" charset="-94"/>
                <a:ea typeface="Tahoma" pitchFamily="34" charset="0"/>
                <a:cs typeface="Fredoka" pitchFamily="2" charset="-79"/>
                <a:sym typeface="Arial"/>
              </a:rPr>
              <a:t>. </a:t>
            </a:r>
          </a:p>
          <a:p>
            <a:pPr>
              <a:spcAft>
                <a:spcPts val="100"/>
              </a:spcAft>
              <a:buClr>
                <a:srgbClr val="000000"/>
              </a:buClr>
              <a:buSzPct val="120000"/>
            </a:pPr>
            <a:endParaRPr lang="tr-TR" sz="1600" b="1"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Ekinoks tarihlerinde Dünya’nın herhangi bir yerinden ekvatora doğru ilerledikçe Güneş ışınlarının gelme açısı ve sıcaklık artar.</a:t>
            </a:r>
          </a:p>
        </p:txBody>
      </p:sp>
      <p:grpSp>
        <p:nvGrpSpPr>
          <p:cNvPr id="10" name="Grup 9">
            <a:extLst>
              <a:ext uri="{FF2B5EF4-FFF2-40B4-BE49-F238E27FC236}">
                <a16:creationId xmlns:a16="http://schemas.microsoft.com/office/drawing/2014/main" id="{A1969D94-7833-692A-5C93-F102C962A164}"/>
              </a:ext>
            </a:extLst>
          </p:cNvPr>
          <p:cNvGrpSpPr/>
          <p:nvPr/>
        </p:nvGrpSpPr>
        <p:grpSpPr>
          <a:xfrm>
            <a:off x="628631" y="2134446"/>
            <a:ext cx="1537285" cy="399906"/>
            <a:chOff x="704831" y="6896705"/>
            <a:chExt cx="1537285" cy="399906"/>
          </a:xfrm>
        </p:grpSpPr>
        <p:sp>
          <p:nvSpPr>
            <p:cNvPr id="11" name="Dikdörtgen: Köşeleri Yuvarlatılmış 10">
              <a:extLst>
                <a:ext uri="{FF2B5EF4-FFF2-40B4-BE49-F238E27FC236}">
                  <a16:creationId xmlns:a16="http://schemas.microsoft.com/office/drawing/2014/main" id="{9469BB89-1F00-9BC6-594A-06F0C2958DE2}"/>
                </a:ext>
              </a:extLst>
            </p:cNvPr>
            <p:cNvSpPr/>
            <p:nvPr/>
          </p:nvSpPr>
          <p:spPr>
            <a:xfrm>
              <a:off x="704831" y="6996528"/>
              <a:ext cx="1499185" cy="300083"/>
            </a:xfrm>
            <a:prstGeom prst="roundRect">
              <a:avLst/>
            </a:prstGeom>
            <a:solidFill>
              <a:schemeClr val="tx2">
                <a:lumMod val="50000"/>
                <a:lumOff val="50000"/>
              </a:schemeClr>
            </a:solidFill>
            <a:ln w="9525" cap="flat">
              <a:noFill/>
              <a:prstDash val="solid"/>
              <a:miter/>
            </a:ln>
          </p:spPr>
          <p:txBody>
            <a:bodyPr/>
            <a:lstStyle/>
            <a:p>
              <a:endParaRPr lang="tr-TR" noProof="0" dirty="0"/>
            </a:p>
          </p:txBody>
        </p:sp>
        <p:sp>
          <p:nvSpPr>
            <p:cNvPr id="12" name="Serbest Form: Şekil 11">
              <a:extLst>
                <a:ext uri="{FF2B5EF4-FFF2-40B4-BE49-F238E27FC236}">
                  <a16:creationId xmlns:a16="http://schemas.microsoft.com/office/drawing/2014/main" id="{58FFB30E-F636-53ED-63E1-252C558FB25B}"/>
                </a:ext>
              </a:extLst>
            </p:cNvPr>
            <p:cNvSpPr/>
            <p:nvPr/>
          </p:nvSpPr>
          <p:spPr>
            <a:xfrm>
              <a:off x="809606" y="7111780"/>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13" name="Metin kutusu 12">
              <a:extLst>
                <a:ext uri="{FF2B5EF4-FFF2-40B4-BE49-F238E27FC236}">
                  <a16:creationId xmlns:a16="http://schemas.microsoft.com/office/drawing/2014/main" id="{178AC6C5-4C15-F3E6-7572-89F615E8A583}"/>
                </a:ext>
              </a:extLst>
            </p:cNvPr>
            <p:cNvSpPr txBox="1"/>
            <p:nvPr/>
          </p:nvSpPr>
          <p:spPr>
            <a:xfrm>
              <a:off x="870592" y="7013448"/>
              <a:ext cx="1371524"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BILMEN LAZIM…</a:t>
              </a:r>
            </a:p>
          </p:txBody>
        </p:sp>
        <p:sp>
          <p:nvSpPr>
            <p:cNvPr id="14" name="Metin kutusu 13">
              <a:extLst>
                <a:ext uri="{FF2B5EF4-FFF2-40B4-BE49-F238E27FC236}">
                  <a16:creationId xmlns:a16="http://schemas.microsoft.com/office/drawing/2014/main" id="{65E4D564-5FBE-92DE-069D-3AC833E9B22B}"/>
                </a:ext>
              </a:extLst>
            </p:cNvPr>
            <p:cNvSpPr txBox="1"/>
            <p:nvPr/>
          </p:nvSpPr>
          <p:spPr>
            <a:xfrm>
              <a:off x="969651" y="6896705"/>
              <a:ext cx="172858"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a:t>
              </a:r>
            </a:p>
          </p:txBody>
        </p:sp>
      </p:grpSp>
      <p:sp>
        <p:nvSpPr>
          <p:cNvPr id="15" name="Serbest Form: Şekil 14">
            <a:extLst>
              <a:ext uri="{FF2B5EF4-FFF2-40B4-BE49-F238E27FC236}">
                <a16:creationId xmlns:a16="http://schemas.microsoft.com/office/drawing/2014/main" id="{CBFF6640-49A0-8CB7-5A52-522A031E20FF}"/>
              </a:ext>
            </a:extLst>
          </p:cNvPr>
          <p:cNvSpPr/>
          <p:nvPr/>
        </p:nvSpPr>
        <p:spPr>
          <a:xfrm>
            <a:off x="11319257" y="2255797"/>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16" name="Serbest Form: Şekil 15">
            <a:extLst>
              <a:ext uri="{FF2B5EF4-FFF2-40B4-BE49-F238E27FC236}">
                <a16:creationId xmlns:a16="http://schemas.microsoft.com/office/drawing/2014/main" id="{7E8A99EA-3C98-20AD-5F5B-27CF345D2979}"/>
              </a:ext>
            </a:extLst>
          </p:cNvPr>
          <p:cNvSpPr/>
          <p:nvPr/>
        </p:nvSpPr>
        <p:spPr>
          <a:xfrm>
            <a:off x="11407972" y="2343896"/>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pic>
        <p:nvPicPr>
          <p:cNvPr id="22" name="Resim 21">
            <a:extLst>
              <a:ext uri="{FF2B5EF4-FFF2-40B4-BE49-F238E27FC236}">
                <a16:creationId xmlns:a16="http://schemas.microsoft.com/office/drawing/2014/main" id="{6B7B1B52-AE05-60B4-962E-FEF174F5C5B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27964" y="2354513"/>
            <a:ext cx="2338662" cy="2591765"/>
          </a:xfrm>
          <a:prstGeom prst="rect">
            <a:avLst/>
          </a:prstGeom>
        </p:spPr>
      </p:pic>
      <p:sp>
        <p:nvSpPr>
          <p:cNvPr id="30" name="Metin kutusu 29">
            <a:extLst>
              <a:ext uri="{FF2B5EF4-FFF2-40B4-BE49-F238E27FC236}">
                <a16:creationId xmlns:a16="http://schemas.microsoft.com/office/drawing/2014/main" id="{7C5B3F8F-DC36-099D-C496-F074AE81C6C6}"/>
              </a:ext>
            </a:extLst>
          </p:cNvPr>
          <p:cNvSpPr txBox="1">
            <a:spLocks/>
          </p:cNvSpPr>
          <p:nvPr/>
        </p:nvSpPr>
        <p:spPr>
          <a:xfrm>
            <a:off x="7856670" y="4871855"/>
            <a:ext cx="3081250" cy="713785"/>
          </a:xfrm>
          <a:prstGeom prst="rect">
            <a:avLst/>
          </a:prstGeom>
          <a:noFill/>
          <a:ln>
            <a:noFill/>
            <a:prstDash val="solid"/>
          </a:ln>
        </p:spPr>
        <p:txBody>
          <a:bodyPr wrap="square" rtlCol="0">
            <a:spAutoFit/>
          </a:bodyPr>
          <a:lstStyle/>
          <a:p>
            <a:pPr algn="ctr" defTabSz="914400">
              <a:lnSpc>
                <a:spcPct val="150000"/>
              </a:lnSpc>
              <a:spcAft>
                <a:spcPts val="100"/>
              </a:spcAft>
              <a:buClr>
                <a:srgbClr val="000000"/>
              </a:buClr>
              <a:buSzPct val="120000"/>
            </a:pPr>
            <a:r>
              <a:rPr lang="tr-TR" sz="1400" b="1" kern="0" dirty="0">
                <a:solidFill>
                  <a:srgbClr val="222222"/>
                </a:solidFill>
                <a:latin typeface="Quicksand" pitchFamily="2" charset="-94"/>
                <a:ea typeface="Tahoma" pitchFamily="34" charset="0"/>
                <a:cs typeface="Fredoka" pitchFamily="2" charset="-79"/>
                <a:sym typeface="Arial"/>
              </a:rPr>
              <a:t>Güneş ışınlarının düşme açıları: </a:t>
            </a:r>
          </a:p>
          <a:p>
            <a:pPr algn="ctr" defTabSz="914400">
              <a:lnSpc>
                <a:spcPct val="150000"/>
              </a:lnSpc>
              <a:spcAft>
                <a:spcPts val="100"/>
              </a:spcAft>
              <a:buClr>
                <a:srgbClr val="000000"/>
              </a:buClr>
              <a:buSzPct val="120000"/>
            </a:pPr>
            <a:r>
              <a:rPr lang="tr-TR" sz="1400" kern="0" dirty="0">
                <a:solidFill>
                  <a:srgbClr val="222222"/>
                </a:solidFill>
                <a:latin typeface="Quicksand" pitchFamily="2" charset="-94"/>
                <a:ea typeface="Tahoma" pitchFamily="34" charset="0"/>
                <a:cs typeface="Fredoka" pitchFamily="2" charset="-79"/>
                <a:sym typeface="Arial"/>
              </a:rPr>
              <a:t>B &gt; A = C</a:t>
            </a:r>
          </a:p>
        </p:txBody>
      </p:sp>
    </p:spTree>
    <p:extLst>
      <p:ext uri="{BB962C8B-B14F-4D97-AF65-F5344CB8AC3E}">
        <p14:creationId xmlns:p14="http://schemas.microsoft.com/office/powerpoint/2010/main" val="2817593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5479E-4863-3FCA-7A79-174979A6007C}"/>
            </a:ext>
          </a:extLst>
        </p:cNvPr>
        <p:cNvGrpSpPr/>
        <p:nvPr/>
      </p:nvGrpSpPr>
      <p:grpSpPr>
        <a:xfrm>
          <a:off x="0" y="0"/>
          <a:ext cx="0" cy="0"/>
          <a:chOff x="0" y="0"/>
          <a:chExt cx="0" cy="0"/>
        </a:xfrm>
      </p:grpSpPr>
      <p:sp>
        <p:nvSpPr>
          <p:cNvPr id="70" name="Metin kutusu 69">
            <a:extLst>
              <a:ext uri="{FF2B5EF4-FFF2-40B4-BE49-F238E27FC236}">
                <a16:creationId xmlns:a16="http://schemas.microsoft.com/office/drawing/2014/main" id="{D7F74DB4-A5A0-816B-0F02-0F60B36A54BC}"/>
              </a:ext>
            </a:extLst>
          </p:cNvPr>
          <p:cNvSpPr txBox="1">
            <a:spLocks/>
          </p:cNvSpPr>
          <p:nvPr/>
        </p:nvSpPr>
        <p:spPr>
          <a:xfrm>
            <a:off x="300057" y="289350"/>
            <a:ext cx="11579032" cy="276999"/>
          </a:xfrm>
          <a:prstGeom prst="rect">
            <a:avLst/>
          </a:prstGeom>
          <a:noFill/>
          <a:ln>
            <a:noFill/>
            <a:prstDash val="sysDot"/>
          </a:ln>
        </p:spPr>
        <p:txBody>
          <a:bodyPr wrap="square" rtlCol="0">
            <a:spAutoFit/>
          </a:bodyPr>
          <a:lstStyle/>
          <a:p>
            <a:pPr algn="just" defTabSz="914400">
              <a:spcAft>
                <a:spcPts val="100"/>
              </a:spcAft>
              <a:buClr>
                <a:srgbClr val="000000"/>
              </a:buClr>
              <a:buFont typeface="Arial"/>
              <a:buNone/>
            </a:pPr>
            <a:r>
              <a:rPr lang="tr-TR" sz="1200" b="1" kern="0" noProof="0" dirty="0">
                <a:solidFill>
                  <a:schemeClr val="bg1"/>
                </a:solidFill>
                <a:latin typeface="Quicksand SemiBold" pitchFamily="2" charset="-94"/>
                <a:ea typeface="Tahoma" pitchFamily="34" charset="0"/>
                <a:cs typeface="Poppins" pitchFamily="2" charset="-94"/>
                <a:sym typeface="Arial"/>
              </a:rPr>
              <a:t>Dünya’nın Hareketleri</a:t>
            </a:r>
          </a:p>
        </p:txBody>
      </p:sp>
      <p:pic>
        <p:nvPicPr>
          <p:cNvPr id="3" name="Resim 2">
            <a:extLst>
              <a:ext uri="{FF2B5EF4-FFF2-40B4-BE49-F238E27FC236}">
                <a16:creationId xmlns:a16="http://schemas.microsoft.com/office/drawing/2014/main" id="{0927E756-1CF2-EF4F-A91B-A59AC99A6DA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65239" y="362395"/>
            <a:ext cx="11413850" cy="5279453"/>
          </a:xfrm>
          <a:prstGeom prst="rect">
            <a:avLst/>
          </a:prstGeom>
          <a:effectLst>
            <a:outerShdw blurRad="76200" dist="50800" dir="5400000" sx="102000" sy="102000" algn="ctr" rotWithShape="0">
              <a:srgbClr val="000000">
                <a:alpha val="20000"/>
              </a:srgbClr>
            </a:outerShdw>
          </a:effectLst>
        </p:spPr>
      </p:pic>
      <p:sp>
        <p:nvSpPr>
          <p:cNvPr id="5" name="Serbest Form: Şekil 4">
            <a:extLst>
              <a:ext uri="{FF2B5EF4-FFF2-40B4-BE49-F238E27FC236}">
                <a16:creationId xmlns:a16="http://schemas.microsoft.com/office/drawing/2014/main" id="{D35B28FB-6B01-FF2A-BFD0-A24C404AD4C0}"/>
              </a:ext>
            </a:extLst>
          </p:cNvPr>
          <p:cNvSpPr/>
          <p:nvPr/>
        </p:nvSpPr>
        <p:spPr>
          <a:xfrm>
            <a:off x="11324383" y="268671"/>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rgbClr val="C62828"/>
          </a:solidFill>
          <a:ln w="9525" cap="flat">
            <a:noFill/>
            <a:prstDash val="solid"/>
            <a:miter/>
          </a:ln>
        </p:spPr>
        <p:txBody>
          <a:bodyPr/>
          <a:lstStyle/>
          <a:p>
            <a:endParaRPr lang="tr-TR" noProof="0" dirty="0"/>
          </a:p>
        </p:txBody>
      </p:sp>
      <p:sp>
        <p:nvSpPr>
          <p:cNvPr id="7" name="Serbest Form: Şekil 6">
            <a:extLst>
              <a:ext uri="{FF2B5EF4-FFF2-40B4-BE49-F238E27FC236}">
                <a16:creationId xmlns:a16="http://schemas.microsoft.com/office/drawing/2014/main" id="{54FD361A-8284-F589-80AA-960982C471B9}"/>
              </a:ext>
            </a:extLst>
          </p:cNvPr>
          <p:cNvSpPr/>
          <p:nvPr/>
        </p:nvSpPr>
        <p:spPr>
          <a:xfrm>
            <a:off x="11413098" y="356770"/>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sp>
        <p:nvSpPr>
          <p:cNvPr id="9" name="Serbest Form: Şekil 8">
            <a:extLst>
              <a:ext uri="{FF2B5EF4-FFF2-40B4-BE49-F238E27FC236}">
                <a16:creationId xmlns:a16="http://schemas.microsoft.com/office/drawing/2014/main" id="{6B589313-924D-9583-B5EC-F3E5A083AFA5}"/>
              </a:ext>
            </a:extLst>
          </p:cNvPr>
          <p:cNvSpPr/>
          <p:nvPr/>
        </p:nvSpPr>
        <p:spPr>
          <a:xfrm>
            <a:off x="312911" y="355218"/>
            <a:ext cx="185433" cy="5309576"/>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rgbClr val="E53935"/>
          </a:solidFill>
          <a:ln w="9525" cap="flat">
            <a:noFill/>
            <a:prstDash val="solid"/>
            <a:miter/>
          </a:ln>
        </p:spPr>
        <p:txBody>
          <a:bodyPr/>
          <a:lstStyle/>
          <a:p>
            <a:endParaRPr lang="tr-TR" noProof="0" dirty="0"/>
          </a:p>
        </p:txBody>
      </p:sp>
      <p:sp>
        <p:nvSpPr>
          <p:cNvPr id="41" name="Dikdörtgen: Köşeleri Yuvarlatılmış 40">
            <a:extLst>
              <a:ext uri="{FF2B5EF4-FFF2-40B4-BE49-F238E27FC236}">
                <a16:creationId xmlns:a16="http://schemas.microsoft.com/office/drawing/2014/main" id="{268CC8C9-D5E9-4392-0C39-5F6C0569AA37}"/>
              </a:ext>
            </a:extLst>
          </p:cNvPr>
          <p:cNvSpPr/>
          <p:nvPr/>
        </p:nvSpPr>
        <p:spPr>
          <a:xfrm>
            <a:off x="611361" y="239533"/>
            <a:ext cx="1467645" cy="300083"/>
          </a:xfrm>
          <a:prstGeom prst="roundRect">
            <a:avLst/>
          </a:prstGeom>
          <a:solidFill>
            <a:srgbClr val="E53935"/>
          </a:solidFill>
          <a:ln w="9525" cap="flat">
            <a:noFill/>
            <a:prstDash val="solid"/>
            <a:miter/>
          </a:ln>
        </p:spPr>
        <p:txBody>
          <a:bodyPr/>
          <a:lstStyle/>
          <a:p>
            <a:endParaRPr lang="tr-TR" noProof="0" dirty="0"/>
          </a:p>
        </p:txBody>
      </p:sp>
      <p:sp>
        <p:nvSpPr>
          <p:cNvPr id="43" name="Serbest Form: Şekil 42">
            <a:extLst>
              <a:ext uri="{FF2B5EF4-FFF2-40B4-BE49-F238E27FC236}">
                <a16:creationId xmlns:a16="http://schemas.microsoft.com/office/drawing/2014/main" id="{AB54B3B1-5DE3-930D-4F9D-035973A700DC}"/>
              </a:ext>
            </a:extLst>
          </p:cNvPr>
          <p:cNvSpPr/>
          <p:nvPr/>
        </p:nvSpPr>
        <p:spPr>
          <a:xfrm>
            <a:off x="716136" y="347165"/>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45" name="Metin kutusu 44">
            <a:extLst>
              <a:ext uri="{FF2B5EF4-FFF2-40B4-BE49-F238E27FC236}">
                <a16:creationId xmlns:a16="http://schemas.microsoft.com/office/drawing/2014/main" id="{41987A32-DA9D-73F8-ADCA-0DF3661FD108}"/>
              </a:ext>
            </a:extLst>
          </p:cNvPr>
          <p:cNvSpPr txBox="1"/>
          <p:nvPr/>
        </p:nvSpPr>
        <p:spPr>
          <a:xfrm>
            <a:off x="772238" y="241213"/>
            <a:ext cx="1343638" cy="276999"/>
          </a:xfrm>
          <a:prstGeom prst="rect">
            <a:avLst/>
          </a:prstGeom>
          <a:noFill/>
        </p:spPr>
        <p:txBody>
          <a:bodyPr wrap="non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BUNU UNUTMA!</a:t>
            </a:r>
          </a:p>
        </p:txBody>
      </p:sp>
      <p:pic>
        <p:nvPicPr>
          <p:cNvPr id="18" name="Resim 17">
            <a:extLst>
              <a:ext uri="{FF2B5EF4-FFF2-40B4-BE49-F238E27FC236}">
                <a16:creationId xmlns:a16="http://schemas.microsoft.com/office/drawing/2014/main" id="{AF2101FB-5D49-0D86-22B5-35974AFD0E4D}"/>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504105" y="707139"/>
            <a:ext cx="4981527" cy="4222752"/>
          </a:xfrm>
          <a:prstGeom prst="rect">
            <a:avLst/>
          </a:prstGeom>
        </p:spPr>
      </p:pic>
      <p:grpSp>
        <p:nvGrpSpPr>
          <p:cNvPr id="19" name="Grup 18">
            <a:extLst>
              <a:ext uri="{FF2B5EF4-FFF2-40B4-BE49-F238E27FC236}">
                <a16:creationId xmlns:a16="http://schemas.microsoft.com/office/drawing/2014/main" id="{C868B37C-FFAB-C69D-EF21-CE6F2C061FCF}"/>
              </a:ext>
            </a:extLst>
          </p:cNvPr>
          <p:cNvGrpSpPr/>
          <p:nvPr/>
        </p:nvGrpSpPr>
        <p:grpSpPr>
          <a:xfrm rot="20620648">
            <a:off x="7444526" y="1575353"/>
            <a:ext cx="876020" cy="533644"/>
            <a:chOff x="2887740" y="2941080"/>
            <a:chExt cx="463320" cy="282240"/>
          </a:xfrm>
        </p:grpSpPr>
        <mc:AlternateContent xmlns:mc="http://schemas.openxmlformats.org/markup-compatibility/2006" xmlns:p14="http://schemas.microsoft.com/office/powerpoint/2010/main">
          <mc:Choice Requires="p14">
            <p:contentPart p14:bwMode="auto" r:id="rId5">
              <p14:nvContentPartPr>
                <p14:cNvPr id="20" name="Mürekkep 19">
                  <a:extLst>
                    <a:ext uri="{FF2B5EF4-FFF2-40B4-BE49-F238E27FC236}">
                      <a16:creationId xmlns:a16="http://schemas.microsoft.com/office/drawing/2014/main" id="{A6084786-572C-313F-2D3C-23B482497F7F}"/>
                    </a:ext>
                  </a:extLst>
                </p14:cNvPr>
                <p14:cNvContentPartPr/>
                <p14:nvPr/>
              </p14:nvContentPartPr>
              <p14:xfrm>
                <a:off x="2887740" y="3001920"/>
                <a:ext cx="418680" cy="221400"/>
              </p14:xfrm>
            </p:contentPart>
          </mc:Choice>
          <mc:Fallback xmlns="">
            <p:pic>
              <p:nvPicPr>
                <p:cNvPr id="26" name="Mürekkep 25">
                  <a:extLst>
                    <a:ext uri="{FF2B5EF4-FFF2-40B4-BE49-F238E27FC236}">
                      <a16:creationId xmlns:a16="http://schemas.microsoft.com/office/drawing/2014/main" id="{FE027A0E-3AB6-46C3-8511-298182B2C5BC}"/>
                    </a:ext>
                  </a:extLst>
                </p:cNvPr>
                <p:cNvPicPr/>
                <p:nvPr/>
              </p:nvPicPr>
              <p:blipFill>
                <a:blip r:embed="rId10"/>
                <a:stretch>
                  <a:fillRect/>
                </a:stretch>
              </p:blipFill>
              <p:spPr>
                <a:xfrm>
                  <a:off x="2881615" y="2995810"/>
                  <a:ext cx="430931" cy="2336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1" name="Mürekkep 20">
                  <a:extLst>
                    <a:ext uri="{FF2B5EF4-FFF2-40B4-BE49-F238E27FC236}">
                      <a16:creationId xmlns:a16="http://schemas.microsoft.com/office/drawing/2014/main" id="{8B0A9003-854D-1BDA-C551-3279D098E1C4}"/>
                    </a:ext>
                  </a:extLst>
                </p14:cNvPr>
                <p14:cNvContentPartPr/>
                <p14:nvPr/>
              </p14:nvContentPartPr>
              <p14:xfrm>
                <a:off x="3261420" y="2941080"/>
                <a:ext cx="89640" cy="128880"/>
              </p14:xfrm>
            </p:contentPart>
          </mc:Choice>
          <mc:Fallback xmlns="">
            <p:pic>
              <p:nvPicPr>
                <p:cNvPr id="27" name="Mürekkep 26">
                  <a:extLst>
                    <a:ext uri="{FF2B5EF4-FFF2-40B4-BE49-F238E27FC236}">
                      <a16:creationId xmlns:a16="http://schemas.microsoft.com/office/drawing/2014/main" id="{EF05F702-B3B3-4344-B3D9-F9AB45F8D80E}"/>
                    </a:ext>
                  </a:extLst>
                </p:cNvPr>
                <p:cNvPicPr/>
                <p:nvPr/>
              </p:nvPicPr>
              <p:blipFill>
                <a:blip r:embed="rId12"/>
                <a:stretch>
                  <a:fillRect/>
                </a:stretch>
              </p:blipFill>
              <p:spPr>
                <a:xfrm>
                  <a:off x="3255300" y="2934977"/>
                  <a:ext cx="101880" cy="141086"/>
                </a:xfrm>
                <a:prstGeom prst="rect">
                  <a:avLst/>
                </a:prstGeom>
              </p:spPr>
            </p:pic>
          </mc:Fallback>
        </mc:AlternateContent>
      </p:grpSp>
      <p:grpSp>
        <p:nvGrpSpPr>
          <p:cNvPr id="23" name="Grup 22">
            <a:extLst>
              <a:ext uri="{FF2B5EF4-FFF2-40B4-BE49-F238E27FC236}">
                <a16:creationId xmlns:a16="http://schemas.microsoft.com/office/drawing/2014/main" id="{71760230-4AA4-4CB1-D0A3-ED5CCA1F2757}"/>
              </a:ext>
            </a:extLst>
          </p:cNvPr>
          <p:cNvGrpSpPr/>
          <p:nvPr/>
        </p:nvGrpSpPr>
        <p:grpSpPr>
          <a:xfrm rot="616007" flipV="1">
            <a:off x="7519021" y="3613972"/>
            <a:ext cx="730043" cy="512946"/>
            <a:chOff x="2887740" y="2941080"/>
            <a:chExt cx="463320" cy="282240"/>
          </a:xfrm>
        </p:grpSpPr>
        <mc:AlternateContent xmlns:mc="http://schemas.openxmlformats.org/markup-compatibility/2006" xmlns:p14="http://schemas.microsoft.com/office/powerpoint/2010/main">
          <mc:Choice Requires="p14">
            <p:contentPart p14:bwMode="auto" r:id="rId13">
              <p14:nvContentPartPr>
                <p14:cNvPr id="24" name="Mürekkep 23">
                  <a:extLst>
                    <a:ext uri="{FF2B5EF4-FFF2-40B4-BE49-F238E27FC236}">
                      <a16:creationId xmlns:a16="http://schemas.microsoft.com/office/drawing/2014/main" id="{6D131290-D262-4D0D-6603-A9DC772AC5E7}"/>
                    </a:ext>
                  </a:extLst>
                </p14:cNvPr>
                <p14:cNvContentPartPr/>
                <p14:nvPr/>
              </p14:nvContentPartPr>
              <p14:xfrm>
                <a:off x="2887740" y="3001920"/>
                <a:ext cx="418680" cy="221400"/>
              </p14:xfrm>
            </p:contentPart>
          </mc:Choice>
          <mc:Fallback xmlns="">
            <p:pic>
              <p:nvPicPr>
                <p:cNvPr id="29" name="Mürekkep 28">
                  <a:extLst>
                    <a:ext uri="{FF2B5EF4-FFF2-40B4-BE49-F238E27FC236}">
                      <a16:creationId xmlns:a16="http://schemas.microsoft.com/office/drawing/2014/main" id="{D3D98CBA-9976-44F5-A9C1-F61C27EBC2D7}"/>
                    </a:ext>
                  </a:extLst>
                </p:cNvPr>
                <p:cNvPicPr/>
                <p:nvPr/>
              </p:nvPicPr>
              <p:blipFill>
                <a:blip r:embed="rId14"/>
                <a:stretch>
                  <a:fillRect/>
                </a:stretch>
              </p:blipFill>
              <p:spPr>
                <a:xfrm>
                  <a:off x="2881615" y="2996611"/>
                  <a:ext cx="430931" cy="232017"/>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5" name="Mürekkep 24">
                  <a:extLst>
                    <a:ext uri="{FF2B5EF4-FFF2-40B4-BE49-F238E27FC236}">
                      <a16:creationId xmlns:a16="http://schemas.microsoft.com/office/drawing/2014/main" id="{075A62C7-34BF-58B5-89E0-21FA198D3D3E}"/>
                    </a:ext>
                  </a:extLst>
                </p14:cNvPr>
                <p14:cNvContentPartPr/>
                <p14:nvPr/>
              </p14:nvContentPartPr>
              <p14:xfrm>
                <a:off x="3261420" y="2941080"/>
                <a:ext cx="89640" cy="128880"/>
              </p14:xfrm>
            </p:contentPart>
          </mc:Choice>
          <mc:Fallback xmlns="">
            <p:pic>
              <p:nvPicPr>
                <p:cNvPr id="30" name="Mürekkep 29">
                  <a:extLst>
                    <a:ext uri="{FF2B5EF4-FFF2-40B4-BE49-F238E27FC236}">
                      <a16:creationId xmlns:a16="http://schemas.microsoft.com/office/drawing/2014/main" id="{91EC0585-0591-47ED-AF8F-60900BE2F643}"/>
                    </a:ext>
                  </a:extLst>
                </p:cNvPr>
                <p:cNvPicPr/>
                <p:nvPr/>
              </p:nvPicPr>
              <p:blipFill>
                <a:blip r:embed="rId16"/>
                <a:stretch>
                  <a:fillRect/>
                </a:stretch>
              </p:blipFill>
              <p:spPr>
                <a:xfrm>
                  <a:off x="3255300" y="2935788"/>
                  <a:ext cx="101880" cy="139464"/>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7">
            <p14:nvContentPartPr>
              <p14:cNvPr id="26" name="Mürekkep 25">
                <a:extLst>
                  <a:ext uri="{FF2B5EF4-FFF2-40B4-BE49-F238E27FC236}">
                    <a16:creationId xmlns:a16="http://schemas.microsoft.com/office/drawing/2014/main" id="{E7AACC5F-DAD6-9C55-E3CE-648A3287C0E9}"/>
                  </a:ext>
                </a:extLst>
              </p14:cNvPr>
              <p14:cNvContentPartPr/>
              <p14:nvPr/>
            </p14:nvContentPartPr>
            <p14:xfrm rot="10800000">
              <a:off x="3680836" y="2183077"/>
              <a:ext cx="262057" cy="1223804"/>
            </p14:xfrm>
          </p:contentPart>
        </mc:Choice>
        <mc:Fallback xmlns="">
          <p:pic>
            <p:nvPicPr>
              <p:cNvPr id="26" name="Mürekkep 25">
                <a:extLst>
                  <a:ext uri="{FF2B5EF4-FFF2-40B4-BE49-F238E27FC236}">
                    <a16:creationId xmlns:a16="http://schemas.microsoft.com/office/drawing/2014/main" id="{E7AACC5F-DAD6-9C55-E3CE-648A3287C0E9}"/>
                  </a:ext>
                </a:extLst>
              </p:cNvPr>
              <p:cNvPicPr/>
              <p:nvPr/>
            </p:nvPicPr>
            <p:blipFill>
              <a:blip r:embed="rId18"/>
              <a:stretch>
                <a:fillRect/>
              </a:stretch>
            </p:blipFill>
            <p:spPr>
              <a:xfrm rot="10800000">
                <a:off x="3674725" y="2176956"/>
                <a:ext cx="274279" cy="1236046"/>
              </a:xfrm>
              <a:prstGeom prst="rect">
                <a:avLst/>
              </a:prstGeom>
            </p:spPr>
          </p:pic>
        </mc:Fallback>
      </mc:AlternateContent>
      <p:sp>
        <p:nvSpPr>
          <p:cNvPr id="27" name="Metin kutusu 26">
            <a:extLst>
              <a:ext uri="{FF2B5EF4-FFF2-40B4-BE49-F238E27FC236}">
                <a16:creationId xmlns:a16="http://schemas.microsoft.com/office/drawing/2014/main" id="{83C41D39-5C59-D740-B036-FDF16C7A512C}"/>
              </a:ext>
            </a:extLst>
          </p:cNvPr>
          <p:cNvSpPr txBox="1">
            <a:spLocks/>
          </p:cNvSpPr>
          <p:nvPr/>
        </p:nvSpPr>
        <p:spPr>
          <a:xfrm>
            <a:off x="8288931" y="1143661"/>
            <a:ext cx="3939352" cy="523220"/>
          </a:xfrm>
          <a:prstGeom prst="rect">
            <a:avLst/>
          </a:prstGeom>
          <a:noFill/>
          <a:ln>
            <a:noFill/>
            <a:prstDash val="sysDot"/>
          </a:ln>
        </p:spPr>
        <p:txBody>
          <a:bodyPr wrap="square" rtlCol="0">
            <a:spAutoFit/>
          </a:bodyPr>
          <a:lstStyle/>
          <a:p>
            <a:pPr defTabSz="914400">
              <a:spcAft>
                <a:spcPts val="100"/>
              </a:spcAft>
              <a:buClr>
                <a:srgbClr val="000000"/>
              </a:buClr>
              <a:buSzPct val="120000"/>
            </a:pPr>
            <a:r>
              <a:rPr lang="tr-TR" sz="1400" b="1" kern="0" dirty="0">
                <a:solidFill>
                  <a:srgbClr val="222222"/>
                </a:solidFill>
                <a:latin typeface="Comic Sans MS" panose="030F0702030302020204" pitchFamily="66" charset="0"/>
                <a:ea typeface="Tahoma" pitchFamily="34" charset="0"/>
                <a:cs typeface="Poppins" pitchFamily="2" charset="-94"/>
                <a:sym typeface="Arial"/>
              </a:rPr>
              <a:t>Güneş ışınları 21 Haziran’da </a:t>
            </a:r>
            <a:r>
              <a:rPr lang="tr-TR" sz="1400" b="1" kern="0" dirty="0">
                <a:solidFill>
                  <a:srgbClr val="E84E4A"/>
                </a:solidFill>
                <a:latin typeface="Comic Sans MS" panose="030F0702030302020204" pitchFamily="66" charset="0"/>
                <a:ea typeface="Tahoma" pitchFamily="34" charset="0"/>
                <a:cs typeface="Poppins" pitchFamily="2" charset="-94"/>
                <a:sym typeface="Arial"/>
              </a:rPr>
              <a:t>Yengeç Dönencesine</a:t>
            </a:r>
            <a:r>
              <a:rPr lang="tr-TR" sz="1400" b="1" kern="0" dirty="0">
                <a:solidFill>
                  <a:srgbClr val="222222"/>
                </a:solidFill>
                <a:latin typeface="Comic Sans MS" panose="030F0702030302020204" pitchFamily="66" charset="0"/>
                <a:ea typeface="Tahoma" pitchFamily="34" charset="0"/>
                <a:cs typeface="Poppins" pitchFamily="2" charset="-94"/>
                <a:sym typeface="Arial"/>
              </a:rPr>
              <a:t> 90° ile gelir. </a:t>
            </a:r>
          </a:p>
        </p:txBody>
      </p:sp>
      <p:sp>
        <p:nvSpPr>
          <p:cNvPr id="28" name="Metin kutusu 27">
            <a:extLst>
              <a:ext uri="{FF2B5EF4-FFF2-40B4-BE49-F238E27FC236}">
                <a16:creationId xmlns:a16="http://schemas.microsoft.com/office/drawing/2014/main" id="{BEA8092E-7EB0-6A28-6988-EAFA4FF9237E}"/>
              </a:ext>
            </a:extLst>
          </p:cNvPr>
          <p:cNvSpPr txBox="1">
            <a:spLocks/>
          </p:cNvSpPr>
          <p:nvPr/>
        </p:nvSpPr>
        <p:spPr>
          <a:xfrm>
            <a:off x="8241430" y="3697113"/>
            <a:ext cx="3018492" cy="523220"/>
          </a:xfrm>
          <a:prstGeom prst="rect">
            <a:avLst/>
          </a:prstGeom>
          <a:noFill/>
          <a:ln>
            <a:noFill/>
            <a:prstDash val="sysDot"/>
          </a:ln>
        </p:spPr>
        <p:txBody>
          <a:bodyPr wrap="square" rtlCol="0">
            <a:spAutoFit/>
          </a:bodyPr>
          <a:lstStyle/>
          <a:p>
            <a:pPr defTabSz="914400">
              <a:spcAft>
                <a:spcPts val="100"/>
              </a:spcAft>
              <a:buClr>
                <a:srgbClr val="000000"/>
              </a:buClr>
              <a:buSzPct val="120000"/>
            </a:pPr>
            <a:r>
              <a:rPr lang="tr-TR" sz="1400" b="1" kern="0" dirty="0">
                <a:solidFill>
                  <a:srgbClr val="222222"/>
                </a:solidFill>
                <a:latin typeface="Comic Sans MS" panose="030F0702030302020204" pitchFamily="66" charset="0"/>
                <a:ea typeface="Tahoma" pitchFamily="34" charset="0"/>
                <a:cs typeface="Poppins" pitchFamily="2" charset="-94"/>
                <a:sym typeface="Arial"/>
              </a:rPr>
              <a:t>Güneş ışınları 21 Aralık’ta </a:t>
            </a:r>
            <a:r>
              <a:rPr lang="tr-TR" sz="1400" b="1" kern="0" dirty="0">
                <a:solidFill>
                  <a:srgbClr val="E84E4A"/>
                </a:solidFill>
                <a:latin typeface="Comic Sans MS" panose="030F0702030302020204" pitchFamily="66" charset="0"/>
                <a:ea typeface="Tahoma" pitchFamily="34" charset="0"/>
                <a:cs typeface="Poppins" pitchFamily="2" charset="-94"/>
                <a:sym typeface="Arial"/>
              </a:rPr>
              <a:t>Oğlak Dönencesine </a:t>
            </a:r>
            <a:r>
              <a:rPr lang="tr-TR" sz="1400" b="1" kern="0" dirty="0">
                <a:solidFill>
                  <a:srgbClr val="222222"/>
                </a:solidFill>
                <a:latin typeface="Comic Sans MS" panose="030F0702030302020204" pitchFamily="66" charset="0"/>
                <a:ea typeface="Tahoma" pitchFamily="34" charset="0"/>
                <a:cs typeface="Poppins" pitchFamily="2" charset="-94"/>
                <a:sym typeface="Arial"/>
              </a:rPr>
              <a:t>90° ile gelir. </a:t>
            </a:r>
          </a:p>
        </p:txBody>
      </p:sp>
      <p:grpSp>
        <p:nvGrpSpPr>
          <p:cNvPr id="29" name="Grup 28">
            <a:extLst>
              <a:ext uri="{FF2B5EF4-FFF2-40B4-BE49-F238E27FC236}">
                <a16:creationId xmlns:a16="http://schemas.microsoft.com/office/drawing/2014/main" id="{875CDC49-0F4D-2C49-97AF-DC472E5E6E4B}"/>
              </a:ext>
            </a:extLst>
          </p:cNvPr>
          <p:cNvGrpSpPr/>
          <p:nvPr/>
        </p:nvGrpSpPr>
        <p:grpSpPr>
          <a:xfrm>
            <a:off x="8130323" y="2674806"/>
            <a:ext cx="507637" cy="257973"/>
            <a:chOff x="4701420" y="3367680"/>
            <a:chExt cx="375840" cy="136440"/>
          </a:xfrm>
        </p:grpSpPr>
        <mc:AlternateContent xmlns:mc="http://schemas.openxmlformats.org/markup-compatibility/2006" xmlns:p14="http://schemas.microsoft.com/office/powerpoint/2010/main">
          <mc:Choice Requires="p14">
            <p:contentPart p14:bwMode="auto" r:id="rId19">
              <p14:nvContentPartPr>
                <p14:cNvPr id="31" name="Mürekkep 30">
                  <a:extLst>
                    <a:ext uri="{FF2B5EF4-FFF2-40B4-BE49-F238E27FC236}">
                      <a16:creationId xmlns:a16="http://schemas.microsoft.com/office/drawing/2014/main" id="{823BE546-226E-EAC8-BAD6-72E59D1D97FD}"/>
                    </a:ext>
                  </a:extLst>
                </p14:cNvPr>
                <p14:cNvContentPartPr/>
                <p14:nvPr/>
              </p14:nvContentPartPr>
              <p14:xfrm>
                <a:off x="4701420" y="3436080"/>
                <a:ext cx="312120" cy="23760"/>
              </p14:xfrm>
            </p:contentPart>
          </mc:Choice>
          <mc:Fallback xmlns="">
            <p:pic>
              <p:nvPicPr>
                <p:cNvPr id="35" name="Mürekkep 34">
                  <a:extLst>
                    <a:ext uri="{FF2B5EF4-FFF2-40B4-BE49-F238E27FC236}">
                      <a16:creationId xmlns:a16="http://schemas.microsoft.com/office/drawing/2014/main" id="{62FEC931-2C55-4C5D-9B7B-8A5463321499}"/>
                    </a:ext>
                  </a:extLst>
                </p:cNvPr>
                <p:cNvPicPr/>
                <p:nvPr/>
              </p:nvPicPr>
              <p:blipFill>
                <a:blip r:embed="rId20"/>
                <a:stretch>
                  <a:fillRect/>
                </a:stretch>
              </p:blipFill>
              <p:spPr>
                <a:xfrm>
                  <a:off x="4695300" y="3429866"/>
                  <a:ext cx="324360" cy="36188"/>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2" name="Mürekkep 31">
                  <a:extLst>
                    <a:ext uri="{FF2B5EF4-FFF2-40B4-BE49-F238E27FC236}">
                      <a16:creationId xmlns:a16="http://schemas.microsoft.com/office/drawing/2014/main" id="{2E37E207-B615-BEE3-5812-B0DA8C9E4E90}"/>
                    </a:ext>
                  </a:extLst>
                </p14:cNvPr>
                <p14:cNvContentPartPr/>
                <p14:nvPr/>
              </p14:nvContentPartPr>
              <p14:xfrm>
                <a:off x="4998420" y="3367680"/>
                <a:ext cx="78840" cy="136440"/>
              </p14:xfrm>
            </p:contentPart>
          </mc:Choice>
          <mc:Fallback xmlns="">
            <p:pic>
              <p:nvPicPr>
                <p:cNvPr id="36" name="Mürekkep 35">
                  <a:extLst>
                    <a:ext uri="{FF2B5EF4-FFF2-40B4-BE49-F238E27FC236}">
                      <a16:creationId xmlns:a16="http://schemas.microsoft.com/office/drawing/2014/main" id="{E87A0CE0-4F89-434B-886D-0CBCC9678D19}"/>
                    </a:ext>
                  </a:extLst>
                </p:cNvPr>
                <p:cNvPicPr/>
                <p:nvPr/>
              </p:nvPicPr>
              <p:blipFill>
                <a:blip r:embed="rId22"/>
                <a:stretch>
                  <a:fillRect/>
                </a:stretch>
              </p:blipFill>
              <p:spPr>
                <a:xfrm>
                  <a:off x="4992272" y="3361560"/>
                  <a:ext cx="91136" cy="148680"/>
                </a:xfrm>
                <a:prstGeom prst="rect">
                  <a:avLst/>
                </a:prstGeom>
              </p:spPr>
            </p:pic>
          </mc:Fallback>
        </mc:AlternateContent>
      </p:grpSp>
      <p:sp>
        <p:nvSpPr>
          <p:cNvPr id="33" name="Metin kutusu 32">
            <a:extLst>
              <a:ext uri="{FF2B5EF4-FFF2-40B4-BE49-F238E27FC236}">
                <a16:creationId xmlns:a16="http://schemas.microsoft.com/office/drawing/2014/main" id="{3323086C-549D-47DA-125B-D3EE6F2C332E}"/>
              </a:ext>
            </a:extLst>
          </p:cNvPr>
          <p:cNvSpPr txBox="1">
            <a:spLocks/>
          </p:cNvSpPr>
          <p:nvPr/>
        </p:nvSpPr>
        <p:spPr>
          <a:xfrm>
            <a:off x="8731396" y="2542182"/>
            <a:ext cx="2985099" cy="523220"/>
          </a:xfrm>
          <a:prstGeom prst="rect">
            <a:avLst/>
          </a:prstGeom>
          <a:noFill/>
          <a:ln>
            <a:noFill/>
            <a:prstDash val="sysDot"/>
          </a:ln>
        </p:spPr>
        <p:txBody>
          <a:bodyPr wrap="square" rtlCol="0">
            <a:spAutoFit/>
          </a:bodyPr>
          <a:lstStyle/>
          <a:p>
            <a:pPr defTabSz="914400">
              <a:spcAft>
                <a:spcPts val="100"/>
              </a:spcAft>
              <a:buClr>
                <a:srgbClr val="000000"/>
              </a:buClr>
              <a:buSzPct val="120000"/>
            </a:pPr>
            <a:r>
              <a:rPr lang="tr-TR" sz="1400" b="1" kern="0" dirty="0">
                <a:solidFill>
                  <a:srgbClr val="222222"/>
                </a:solidFill>
                <a:latin typeface="Comic Sans MS" panose="030F0702030302020204" pitchFamily="66" charset="0"/>
                <a:ea typeface="Tahoma" pitchFamily="34" charset="0"/>
                <a:cs typeface="Poppins" pitchFamily="2" charset="-94"/>
                <a:sym typeface="Arial"/>
              </a:rPr>
              <a:t>Güneş ışınları 21 Mart ve 23 Eylül’de </a:t>
            </a:r>
            <a:r>
              <a:rPr lang="tr-TR" sz="1400" b="1" kern="0" dirty="0">
                <a:solidFill>
                  <a:srgbClr val="E84E4A"/>
                </a:solidFill>
                <a:latin typeface="Comic Sans MS" panose="030F0702030302020204" pitchFamily="66" charset="0"/>
                <a:ea typeface="Tahoma" pitchFamily="34" charset="0"/>
                <a:cs typeface="Poppins" pitchFamily="2" charset="-94"/>
                <a:sym typeface="Arial"/>
              </a:rPr>
              <a:t>Ekvatora</a:t>
            </a:r>
            <a:r>
              <a:rPr lang="tr-TR" sz="1400" b="1" kern="0" dirty="0">
                <a:solidFill>
                  <a:srgbClr val="222222"/>
                </a:solidFill>
                <a:latin typeface="Comic Sans MS" panose="030F0702030302020204" pitchFamily="66" charset="0"/>
                <a:ea typeface="Tahoma" pitchFamily="34" charset="0"/>
                <a:cs typeface="Poppins" pitchFamily="2" charset="-94"/>
                <a:sym typeface="Arial"/>
              </a:rPr>
              <a:t> 90° ile gelir. </a:t>
            </a:r>
          </a:p>
        </p:txBody>
      </p:sp>
      <p:grpSp>
        <p:nvGrpSpPr>
          <p:cNvPr id="34" name="Grup 33">
            <a:extLst>
              <a:ext uri="{FF2B5EF4-FFF2-40B4-BE49-F238E27FC236}">
                <a16:creationId xmlns:a16="http://schemas.microsoft.com/office/drawing/2014/main" id="{3E1240A5-FF15-28E9-57CB-B07257D72E0C}"/>
              </a:ext>
            </a:extLst>
          </p:cNvPr>
          <p:cNvGrpSpPr/>
          <p:nvPr/>
        </p:nvGrpSpPr>
        <p:grpSpPr>
          <a:xfrm rot="824309" flipH="1">
            <a:off x="3617733" y="1635637"/>
            <a:ext cx="856588" cy="479340"/>
            <a:chOff x="2887740" y="2941080"/>
            <a:chExt cx="463320" cy="282240"/>
          </a:xfrm>
        </p:grpSpPr>
        <mc:AlternateContent xmlns:mc="http://schemas.openxmlformats.org/markup-compatibility/2006" xmlns:p14="http://schemas.microsoft.com/office/powerpoint/2010/main">
          <mc:Choice Requires="p14">
            <p:contentPart p14:bwMode="auto" r:id="rId23">
              <p14:nvContentPartPr>
                <p14:cNvPr id="35" name="Mürekkep 34">
                  <a:extLst>
                    <a:ext uri="{FF2B5EF4-FFF2-40B4-BE49-F238E27FC236}">
                      <a16:creationId xmlns:a16="http://schemas.microsoft.com/office/drawing/2014/main" id="{AE0BB4CD-60E2-2572-759E-D0B6EA8976AB}"/>
                    </a:ext>
                  </a:extLst>
                </p14:cNvPr>
                <p14:cNvContentPartPr/>
                <p14:nvPr/>
              </p14:nvContentPartPr>
              <p14:xfrm>
                <a:off x="2887740" y="3001920"/>
                <a:ext cx="418680" cy="221400"/>
              </p14:xfrm>
            </p:contentPart>
          </mc:Choice>
          <mc:Fallback xmlns="">
            <p:pic>
              <p:nvPicPr>
                <p:cNvPr id="39" name="Mürekkep 38">
                  <a:extLst>
                    <a:ext uri="{FF2B5EF4-FFF2-40B4-BE49-F238E27FC236}">
                      <a16:creationId xmlns:a16="http://schemas.microsoft.com/office/drawing/2014/main" id="{595AD209-B3FA-4508-A3D7-4219A06730CE}"/>
                    </a:ext>
                  </a:extLst>
                </p:cNvPr>
                <p:cNvPicPr/>
                <p:nvPr/>
              </p:nvPicPr>
              <p:blipFill>
                <a:blip r:embed="rId24"/>
                <a:stretch>
                  <a:fillRect/>
                </a:stretch>
              </p:blipFill>
              <p:spPr>
                <a:xfrm>
                  <a:off x="2884315" y="2998193"/>
                  <a:ext cx="425530" cy="228853"/>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6" name="Mürekkep 35">
                  <a:extLst>
                    <a:ext uri="{FF2B5EF4-FFF2-40B4-BE49-F238E27FC236}">
                      <a16:creationId xmlns:a16="http://schemas.microsoft.com/office/drawing/2014/main" id="{EF95D9CE-C260-39C6-6512-F29DF781446E}"/>
                    </a:ext>
                  </a:extLst>
                </p14:cNvPr>
                <p14:cNvContentPartPr/>
                <p14:nvPr/>
              </p14:nvContentPartPr>
              <p14:xfrm>
                <a:off x="3261420" y="2941080"/>
                <a:ext cx="89640" cy="128880"/>
              </p14:xfrm>
            </p:contentPart>
          </mc:Choice>
          <mc:Fallback xmlns="">
            <p:pic>
              <p:nvPicPr>
                <p:cNvPr id="40" name="Mürekkep 39">
                  <a:extLst>
                    <a:ext uri="{FF2B5EF4-FFF2-40B4-BE49-F238E27FC236}">
                      <a16:creationId xmlns:a16="http://schemas.microsoft.com/office/drawing/2014/main" id="{68C4A639-E01E-43C7-9505-88B46D31810B}"/>
                    </a:ext>
                  </a:extLst>
                </p:cNvPr>
                <p:cNvPicPr/>
                <p:nvPr/>
              </p:nvPicPr>
              <p:blipFill>
                <a:blip r:embed="rId26"/>
                <a:stretch>
                  <a:fillRect/>
                </a:stretch>
              </p:blipFill>
              <p:spPr>
                <a:xfrm>
                  <a:off x="3257996" y="2937348"/>
                  <a:ext cx="96489" cy="136345"/>
                </a:xfrm>
                <a:prstGeom prst="rect">
                  <a:avLst/>
                </a:prstGeom>
              </p:spPr>
            </p:pic>
          </mc:Fallback>
        </mc:AlternateContent>
      </p:grpSp>
      <p:grpSp>
        <p:nvGrpSpPr>
          <p:cNvPr id="37" name="Grup 36">
            <a:extLst>
              <a:ext uri="{FF2B5EF4-FFF2-40B4-BE49-F238E27FC236}">
                <a16:creationId xmlns:a16="http://schemas.microsoft.com/office/drawing/2014/main" id="{8EC99E11-5815-4C01-8BEC-746DD0DC2B53}"/>
              </a:ext>
            </a:extLst>
          </p:cNvPr>
          <p:cNvGrpSpPr/>
          <p:nvPr/>
        </p:nvGrpSpPr>
        <p:grpSpPr>
          <a:xfrm rot="20480551" flipH="1" flipV="1">
            <a:off x="3413901" y="3643426"/>
            <a:ext cx="996534" cy="643206"/>
            <a:chOff x="2887740" y="2941080"/>
            <a:chExt cx="463320" cy="282240"/>
          </a:xfrm>
        </p:grpSpPr>
        <mc:AlternateContent xmlns:mc="http://schemas.openxmlformats.org/markup-compatibility/2006" xmlns:p14="http://schemas.microsoft.com/office/powerpoint/2010/main">
          <mc:Choice Requires="p14">
            <p:contentPart p14:bwMode="auto" r:id="rId27">
              <p14:nvContentPartPr>
                <p14:cNvPr id="38" name="Mürekkep 37">
                  <a:extLst>
                    <a:ext uri="{FF2B5EF4-FFF2-40B4-BE49-F238E27FC236}">
                      <a16:creationId xmlns:a16="http://schemas.microsoft.com/office/drawing/2014/main" id="{9CE65325-667D-5DFB-CC3D-6146EA0A68B3}"/>
                    </a:ext>
                  </a:extLst>
                </p14:cNvPr>
                <p14:cNvContentPartPr/>
                <p14:nvPr/>
              </p14:nvContentPartPr>
              <p14:xfrm>
                <a:off x="2887740" y="3001920"/>
                <a:ext cx="418680" cy="221400"/>
              </p14:xfrm>
            </p:contentPart>
          </mc:Choice>
          <mc:Fallback xmlns="">
            <p:pic>
              <p:nvPicPr>
                <p:cNvPr id="42" name="Mürekkep 41">
                  <a:extLst>
                    <a:ext uri="{FF2B5EF4-FFF2-40B4-BE49-F238E27FC236}">
                      <a16:creationId xmlns:a16="http://schemas.microsoft.com/office/drawing/2014/main" id="{017F9185-B0A9-4517-A4B7-905B2C3360C8}"/>
                    </a:ext>
                  </a:extLst>
                </p:cNvPr>
                <p:cNvPicPr/>
                <p:nvPr/>
              </p:nvPicPr>
              <p:blipFill>
                <a:blip r:embed="rId28"/>
                <a:stretch>
                  <a:fillRect/>
                </a:stretch>
              </p:blipFill>
              <p:spPr>
                <a:xfrm>
                  <a:off x="2884362" y="2998733"/>
                  <a:ext cx="425436" cy="227774"/>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39" name="Mürekkep 38">
                  <a:extLst>
                    <a:ext uri="{FF2B5EF4-FFF2-40B4-BE49-F238E27FC236}">
                      <a16:creationId xmlns:a16="http://schemas.microsoft.com/office/drawing/2014/main" id="{8C8214EA-C0FD-4756-23F6-9B760B2939E8}"/>
                    </a:ext>
                  </a:extLst>
                </p14:cNvPr>
                <p14:cNvContentPartPr/>
                <p14:nvPr/>
              </p14:nvContentPartPr>
              <p14:xfrm>
                <a:off x="3261420" y="2941080"/>
                <a:ext cx="89640" cy="128880"/>
              </p14:xfrm>
            </p:contentPart>
          </mc:Choice>
          <mc:Fallback xmlns="">
            <p:pic>
              <p:nvPicPr>
                <p:cNvPr id="44" name="Mürekkep 43">
                  <a:extLst>
                    <a:ext uri="{FF2B5EF4-FFF2-40B4-BE49-F238E27FC236}">
                      <a16:creationId xmlns:a16="http://schemas.microsoft.com/office/drawing/2014/main" id="{BCD350E0-6263-4B2C-A4E3-32754702FA0C}"/>
                    </a:ext>
                  </a:extLst>
                </p:cNvPr>
                <p:cNvPicPr/>
                <p:nvPr/>
              </p:nvPicPr>
              <p:blipFill>
                <a:blip r:embed="rId30"/>
                <a:stretch>
                  <a:fillRect/>
                </a:stretch>
              </p:blipFill>
              <p:spPr>
                <a:xfrm>
                  <a:off x="3258041" y="2937891"/>
                  <a:ext cx="96398" cy="135258"/>
                </a:xfrm>
                <a:prstGeom prst="rect">
                  <a:avLst/>
                </a:prstGeom>
              </p:spPr>
            </p:pic>
          </mc:Fallback>
        </mc:AlternateContent>
      </p:grpSp>
      <p:sp>
        <p:nvSpPr>
          <p:cNvPr id="40" name="Metin kutusu 39">
            <a:extLst>
              <a:ext uri="{FF2B5EF4-FFF2-40B4-BE49-F238E27FC236}">
                <a16:creationId xmlns:a16="http://schemas.microsoft.com/office/drawing/2014/main" id="{EB19E96A-C666-2660-4FCB-EF342C10C2FE}"/>
              </a:ext>
            </a:extLst>
          </p:cNvPr>
          <p:cNvSpPr txBox="1">
            <a:spLocks/>
          </p:cNvSpPr>
          <p:nvPr/>
        </p:nvSpPr>
        <p:spPr>
          <a:xfrm>
            <a:off x="611361" y="1216144"/>
            <a:ext cx="3069475" cy="523220"/>
          </a:xfrm>
          <a:prstGeom prst="rect">
            <a:avLst/>
          </a:prstGeom>
          <a:noFill/>
          <a:ln>
            <a:noFill/>
            <a:prstDash val="sysDot"/>
          </a:ln>
        </p:spPr>
        <p:txBody>
          <a:bodyPr wrap="square" rtlCol="0">
            <a:spAutoFit/>
          </a:bodyPr>
          <a:lstStyle/>
          <a:p>
            <a:pPr algn="r" defTabSz="914400">
              <a:spcAft>
                <a:spcPts val="100"/>
              </a:spcAft>
              <a:buClr>
                <a:srgbClr val="000000"/>
              </a:buClr>
              <a:buSzPct val="120000"/>
            </a:pPr>
            <a:r>
              <a:rPr lang="tr-TR" sz="1400" b="1" kern="0" dirty="0">
                <a:solidFill>
                  <a:srgbClr val="E84E4A"/>
                </a:solidFill>
                <a:latin typeface="Comic Sans MS" panose="030F0702030302020204" pitchFamily="66" charset="0"/>
                <a:ea typeface="Tahoma" pitchFamily="34" charset="0"/>
                <a:cs typeface="Poppins" pitchFamily="2" charset="-94"/>
                <a:sym typeface="Arial"/>
              </a:rPr>
              <a:t>Yengeç Dönencesi </a:t>
            </a:r>
            <a:r>
              <a:rPr lang="tr-TR" sz="1400" b="1" kern="0" dirty="0">
                <a:solidFill>
                  <a:srgbClr val="222222"/>
                </a:solidFill>
                <a:latin typeface="Comic Sans MS" panose="030F0702030302020204" pitchFamily="66" charset="0"/>
                <a:ea typeface="Tahoma" pitchFamily="34" charset="0"/>
                <a:cs typeface="Poppins" pitchFamily="2" charset="-94"/>
                <a:sym typeface="Arial"/>
              </a:rPr>
              <a:t>Güneş ışınlarını senede </a:t>
            </a:r>
            <a:r>
              <a:rPr lang="tr-TR" sz="1400" b="1" kern="0" dirty="0">
                <a:solidFill>
                  <a:srgbClr val="E84E4A"/>
                </a:solidFill>
                <a:latin typeface="Comic Sans MS" panose="030F0702030302020204" pitchFamily="66" charset="0"/>
                <a:ea typeface="Tahoma" pitchFamily="34" charset="0"/>
                <a:cs typeface="Poppins" pitchFamily="2" charset="-94"/>
                <a:sym typeface="Arial"/>
              </a:rPr>
              <a:t>bir defa </a:t>
            </a:r>
            <a:r>
              <a:rPr lang="tr-TR" sz="1400" b="1" kern="0" dirty="0">
                <a:solidFill>
                  <a:srgbClr val="222222"/>
                </a:solidFill>
                <a:latin typeface="Comic Sans MS" panose="030F0702030302020204" pitchFamily="66" charset="0"/>
                <a:ea typeface="Tahoma" pitchFamily="34" charset="0"/>
                <a:cs typeface="Poppins" pitchFamily="2" charset="-94"/>
                <a:sym typeface="Arial"/>
              </a:rPr>
              <a:t>dik açıyla alır.</a:t>
            </a:r>
          </a:p>
        </p:txBody>
      </p:sp>
      <p:sp>
        <p:nvSpPr>
          <p:cNvPr id="42" name="Metin kutusu 41">
            <a:extLst>
              <a:ext uri="{FF2B5EF4-FFF2-40B4-BE49-F238E27FC236}">
                <a16:creationId xmlns:a16="http://schemas.microsoft.com/office/drawing/2014/main" id="{D2DAFA1A-99CB-E71F-FA0D-B848EBE1A57C}"/>
              </a:ext>
            </a:extLst>
          </p:cNvPr>
          <p:cNvSpPr txBox="1">
            <a:spLocks/>
          </p:cNvSpPr>
          <p:nvPr/>
        </p:nvSpPr>
        <p:spPr>
          <a:xfrm>
            <a:off x="238003" y="2389159"/>
            <a:ext cx="3349328" cy="738664"/>
          </a:xfrm>
          <a:prstGeom prst="rect">
            <a:avLst/>
          </a:prstGeom>
          <a:noFill/>
          <a:ln>
            <a:noFill/>
            <a:prstDash val="sysDot"/>
          </a:ln>
        </p:spPr>
        <p:txBody>
          <a:bodyPr wrap="square" rtlCol="0">
            <a:spAutoFit/>
          </a:bodyPr>
          <a:lstStyle/>
          <a:p>
            <a:pPr algn="r" defTabSz="914400">
              <a:spcAft>
                <a:spcPts val="100"/>
              </a:spcAft>
              <a:buClr>
                <a:srgbClr val="000000"/>
              </a:buClr>
              <a:buSzPct val="120000"/>
            </a:pPr>
            <a:r>
              <a:rPr lang="tr-TR" sz="1400" b="1" kern="0" dirty="0">
                <a:solidFill>
                  <a:srgbClr val="E84E4A"/>
                </a:solidFill>
                <a:latin typeface="Comic Sans MS" panose="030F0702030302020204" pitchFamily="66" charset="0"/>
                <a:ea typeface="Tahoma" pitchFamily="34" charset="0"/>
                <a:cs typeface="Poppins" pitchFamily="2" charset="-94"/>
                <a:sym typeface="Arial"/>
              </a:rPr>
              <a:t>Ekvator</a:t>
            </a:r>
            <a:r>
              <a:rPr lang="tr-TR" sz="1400" b="1" kern="0" dirty="0">
                <a:solidFill>
                  <a:srgbClr val="222222"/>
                </a:solidFill>
                <a:latin typeface="Comic Sans MS" panose="030F0702030302020204" pitchFamily="66" charset="0"/>
                <a:ea typeface="Tahoma" pitchFamily="34" charset="0"/>
                <a:cs typeface="Poppins" pitchFamily="2" charset="-94"/>
                <a:sym typeface="Arial"/>
              </a:rPr>
              <a:t> ve </a:t>
            </a:r>
            <a:r>
              <a:rPr lang="tr-TR" sz="1400" b="1" kern="0" dirty="0">
                <a:solidFill>
                  <a:srgbClr val="E84E4A"/>
                </a:solidFill>
                <a:latin typeface="Comic Sans MS" panose="030F0702030302020204" pitchFamily="66" charset="0"/>
                <a:ea typeface="Tahoma" pitchFamily="34" charset="0"/>
                <a:cs typeface="Poppins" pitchFamily="2" charset="-94"/>
                <a:sym typeface="Arial"/>
              </a:rPr>
              <a:t>dönenceler arasında kalan bölgeler</a:t>
            </a:r>
            <a:r>
              <a:rPr lang="tr-TR" sz="1400" b="1" kern="0" dirty="0">
                <a:solidFill>
                  <a:srgbClr val="222222"/>
                </a:solidFill>
                <a:latin typeface="Comic Sans MS" panose="030F0702030302020204" pitchFamily="66" charset="0"/>
                <a:ea typeface="Tahoma" pitchFamily="34" charset="0"/>
                <a:cs typeface="Poppins" pitchFamily="2" charset="-94"/>
                <a:sym typeface="Arial"/>
              </a:rPr>
              <a:t> Güneş ışınlarını senede </a:t>
            </a:r>
            <a:r>
              <a:rPr lang="tr-TR" sz="1400" b="1" kern="0" dirty="0">
                <a:solidFill>
                  <a:srgbClr val="E84E4A"/>
                </a:solidFill>
                <a:latin typeface="Comic Sans MS" panose="030F0702030302020204" pitchFamily="66" charset="0"/>
                <a:ea typeface="Tahoma" pitchFamily="34" charset="0"/>
                <a:cs typeface="Poppins" pitchFamily="2" charset="-94"/>
                <a:sym typeface="Arial"/>
              </a:rPr>
              <a:t>iki defa </a:t>
            </a:r>
            <a:r>
              <a:rPr lang="tr-TR" sz="1400" b="1" kern="0" dirty="0">
                <a:solidFill>
                  <a:srgbClr val="222222"/>
                </a:solidFill>
                <a:latin typeface="Comic Sans MS" panose="030F0702030302020204" pitchFamily="66" charset="0"/>
                <a:ea typeface="Tahoma" pitchFamily="34" charset="0"/>
                <a:cs typeface="Poppins" pitchFamily="2" charset="-94"/>
                <a:sym typeface="Arial"/>
              </a:rPr>
              <a:t>dik açıyla alır.</a:t>
            </a:r>
          </a:p>
        </p:txBody>
      </p:sp>
      <p:sp>
        <p:nvSpPr>
          <p:cNvPr id="44" name="Metin kutusu 43">
            <a:extLst>
              <a:ext uri="{FF2B5EF4-FFF2-40B4-BE49-F238E27FC236}">
                <a16:creationId xmlns:a16="http://schemas.microsoft.com/office/drawing/2014/main" id="{6577DED7-D445-F994-574E-2C58F7A20791}"/>
              </a:ext>
            </a:extLst>
          </p:cNvPr>
          <p:cNvSpPr txBox="1">
            <a:spLocks/>
          </p:cNvSpPr>
          <p:nvPr/>
        </p:nvSpPr>
        <p:spPr>
          <a:xfrm>
            <a:off x="406969" y="3953235"/>
            <a:ext cx="3036298" cy="523220"/>
          </a:xfrm>
          <a:prstGeom prst="rect">
            <a:avLst/>
          </a:prstGeom>
          <a:noFill/>
          <a:ln>
            <a:noFill/>
            <a:prstDash val="sysDot"/>
          </a:ln>
        </p:spPr>
        <p:txBody>
          <a:bodyPr wrap="square" rtlCol="0">
            <a:spAutoFit/>
          </a:bodyPr>
          <a:lstStyle/>
          <a:p>
            <a:pPr algn="r" defTabSz="914400">
              <a:spcAft>
                <a:spcPts val="100"/>
              </a:spcAft>
              <a:buClr>
                <a:srgbClr val="000000"/>
              </a:buClr>
              <a:buSzPct val="120000"/>
            </a:pPr>
            <a:r>
              <a:rPr lang="tr-TR" sz="1400" b="1" kern="0" dirty="0">
                <a:solidFill>
                  <a:srgbClr val="E84E4A"/>
                </a:solidFill>
                <a:latin typeface="Comic Sans MS" panose="030F0702030302020204" pitchFamily="66" charset="0"/>
                <a:ea typeface="Tahoma" pitchFamily="34" charset="0"/>
                <a:cs typeface="Poppins" pitchFamily="2" charset="-94"/>
                <a:sym typeface="Arial"/>
              </a:rPr>
              <a:t>Oğlak Dönencesi </a:t>
            </a:r>
            <a:r>
              <a:rPr lang="tr-TR" sz="1400" b="1" kern="0" dirty="0">
                <a:solidFill>
                  <a:srgbClr val="222222"/>
                </a:solidFill>
                <a:latin typeface="Comic Sans MS" panose="030F0702030302020204" pitchFamily="66" charset="0"/>
                <a:ea typeface="Tahoma" pitchFamily="34" charset="0"/>
                <a:cs typeface="Poppins" pitchFamily="2" charset="-94"/>
                <a:sym typeface="Arial"/>
              </a:rPr>
              <a:t>Güneş ışınlarını senede </a:t>
            </a:r>
            <a:r>
              <a:rPr lang="tr-TR" sz="1400" b="1" kern="0" dirty="0">
                <a:solidFill>
                  <a:srgbClr val="E84E4A"/>
                </a:solidFill>
                <a:latin typeface="Comic Sans MS" panose="030F0702030302020204" pitchFamily="66" charset="0"/>
                <a:ea typeface="Tahoma" pitchFamily="34" charset="0"/>
                <a:cs typeface="Poppins" pitchFamily="2" charset="-94"/>
                <a:sym typeface="Arial"/>
              </a:rPr>
              <a:t>bir defa </a:t>
            </a:r>
            <a:r>
              <a:rPr lang="tr-TR" sz="1400" b="1" kern="0" dirty="0">
                <a:solidFill>
                  <a:srgbClr val="222222"/>
                </a:solidFill>
                <a:latin typeface="Comic Sans MS" panose="030F0702030302020204" pitchFamily="66" charset="0"/>
                <a:ea typeface="Tahoma" pitchFamily="34" charset="0"/>
                <a:cs typeface="Poppins" pitchFamily="2" charset="-94"/>
                <a:sym typeface="Arial"/>
              </a:rPr>
              <a:t>dik açıyla alır.</a:t>
            </a:r>
          </a:p>
        </p:txBody>
      </p:sp>
    </p:spTree>
    <p:extLst>
      <p:ext uri="{BB962C8B-B14F-4D97-AF65-F5344CB8AC3E}">
        <p14:creationId xmlns:p14="http://schemas.microsoft.com/office/powerpoint/2010/main" val="1816532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12EE5-D176-C4EC-ADB0-2B92BCD18034}"/>
            </a:ext>
          </a:extLst>
        </p:cNvPr>
        <p:cNvGrpSpPr/>
        <p:nvPr/>
      </p:nvGrpSpPr>
      <p:grpSpPr>
        <a:xfrm>
          <a:off x="0" y="0"/>
          <a:ext cx="0" cy="0"/>
          <a:chOff x="0" y="0"/>
          <a:chExt cx="0" cy="0"/>
        </a:xfrm>
      </p:grpSpPr>
      <p:pic>
        <p:nvPicPr>
          <p:cNvPr id="51" name="Resim 50">
            <a:extLst>
              <a:ext uri="{FF2B5EF4-FFF2-40B4-BE49-F238E27FC236}">
                <a16:creationId xmlns:a16="http://schemas.microsoft.com/office/drawing/2014/main" id="{432C869C-9DA0-48C5-07C7-CD27B86FC2C6}"/>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65239" y="355218"/>
            <a:ext cx="11425518" cy="5268342"/>
          </a:xfrm>
          <a:prstGeom prst="rect">
            <a:avLst/>
          </a:prstGeom>
          <a:effectLst>
            <a:outerShdw blurRad="76200" dist="50800" dir="5400000" sx="102000" sy="102000" algn="ctr" rotWithShape="0">
              <a:srgbClr val="000000">
                <a:alpha val="20000"/>
              </a:srgbClr>
            </a:outerShdw>
          </a:effectLst>
        </p:spPr>
      </p:pic>
      <p:sp>
        <p:nvSpPr>
          <p:cNvPr id="53" name="Serbest Form: Şekil 52">
            <a:extLst>
              <a:ext uri="{FF2B5EF4-FFF2-40B4-BE49-F238E27FC236}">
                <a16:creationId xmlns:a16="http://schemas.microsoft.com/office/drawing/2014/main" id="{95F959E5-A25B-3E17-C41F-FF59B5E756A8}"/>
              </a:ext>
            </a:extLst>
          </p:cNvPr>
          <p:cNvSpPr/>
          <p:nvPr/>
        </p:nvSpPr>
        <p:spPr>
          <a:xfrm>
            <a:off x="301243" y="355219"/>
            <a:ext cx="185433" cy="5268342"/>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chemeClr val="accent2"/>
          </a:solidFill>
          <a:ln w="9525" cap="flat">
            <a:noFill/>
            <a:prstDash val="solid"/>
            <a:miter/>
          </a:ln>
        </p:spPr>
        <p:txBody>
          <a:bodyPr/>
          <a:lstStyle/>
          <a:p>
            <a:endParaRPr lang="tr-TR" noProof="0" dirty="0"/>
          </a:p>
        </p:txBody>
      </p:sp>
      <p:sp>
        <p:nvSpPr>
          <p:cNvPr id="55" name="Dikdörtgen: Köşeleri Yuvarlatılmış 54">
            <a:extLst>
              <a:ext uri="{FF2B5EF4-FFF2-40B4-BE49-F238E27FC236}">
                <a16:creationId xmlns:a16="http://schemas.microsoft.com/office/drawing/2014/main" id="{59249B76-F739-4673-A01B-07AF8D502F6B}"/>
              </a:ext>
            </a:extLst>
          </p:cNvPr>
          <p:cNvSpPr/>
          <p:nvPr/>
        </p:nvSpPr>
        <p:spPr>
          <a:xfrm>
            <a:off x="599694" y="236474"/>
            <a:ext cx="803904" cy="300083"/>
          </a:xfrm>
          <a:prstGeom prst="roundRect">
            <a:avLst/>
          </a:prstGeom>
          <a:solidFill>
            <a:schemeClr val="accent2"/>
          </a:solidFill>
          <a:ln w="9525" cap="flat">
            <a:noFill/>
            <a:prstDash val="solid"/>
            <a:miter/>
          </a:ln>
        </p:spPr>
        <p:txBody>
          <a:bodyPr/>
          <a:lstStyle/>
          <a:p>
            <a:endParaRPr lang="tr-TR" noProof="0" dirty="0"/>
          </a:p>
        </p:txBody>
      </p:sp>
      <p:sp>
        <p:nvSpPr>
          <p:cNvPr id="57" name="Serbest Form: Şekil 56">
            <a:extLst>
              <a:ext uri="{FF2B5EF4-FFF2-40B4-BE49-F238E27FC236}">
                <a16:creationId xmlns:a16="http://schemas.microsoft.com/office/drawing/2014/main" id="{E88A1BEA-2426-846F-518B-9D603890800D}"/>
              </a:ext>
            </a:extLst>
          </p:cNvPr>
          <p:cNvSpPr/>
          <p:nvPr/>
        </p:nvSpPr>
        <p:spPr>
          <a:xfrm>
            <a:off x="704468" y="344106"/>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59" name="Metin kutusu 58">
            <a:extLst>
              <a:ext uri="{FF2B5EF4-FFF2-40B4-BE49-F238E27FC236}">
                <a16:creationId xmlns:a16="http://schemas.microsoft.com/office/drawing/2014/main" id="{4249D017-4F9D-463E-C046-7872A7911C22}"/>
              </a:ext>
            </a:extLst>
          </p:cNvPr>
          <p:cNvSpPr txBox="1"/>
          <p:nvPr/>
        </p:nvSpPr>
        <p:spPr>
          <a:xfrm>
            <a:off x="760570" y="238154"/>
            <a:ext cx="534121" cy="276999"/>
          </a:xfrm>
          <a:prstGeom prst="rect">
            <a:avLst/>
          </a:prstGeom>
          <a:noFill/>
        </p:spPr>
        <p:txBody>
          <a:bodyPr wrap="non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NOT!</a:t>
            </a:r>
          </a:p>
        </p:txBody>
      </p:sp>
      <p:sp>
        <p:nvSpPr>
          <p:cNvPr id="61" name="Metin kutusu 60">
            <a:extLst>
              <a:ext uri="{FF2B5EF4-FFF2-40B4-BE49-F238E27FC236}">
                <a16:creationId xmlns:a16="http://schemas.microsoft.com/office/drawing/2014/main" id="{7BE036DE-6CF7-0E3B-5919-07C350C736FC}"/>
              </a:ext>
            </a:extLst>
          </p:cNvPr>
          <p:cNvSpPr txBox="1">
            <a:spLocks/>
          </p:cNvSpPr>
          <p:nvPr/>
        </p:nvSpPr>
        <p:spPr>
          <a:xfrm>
            <a:off x="548587" y="4663175"/>
            <a:ext cx="11256317" cy="786497"/>
          </a:xfrm>
          <a:prstGeom prst="rect">
            <a:avLst/>
          </a:prstGeom>
          <a:noFill/>
          <a:ln>
            <a:noFill/>
            <a:prstDash val="solid"/>
          </a:ln>
        </p:spPr>
        <p:txBody>
          <a:bodyPr wrap="square" rtlCol="0">
            <a:spAutoFit/>
          </a:bodyPr>
          <a:lstStyle/>
          <a:p>
            <a:pPr defTabSz="914400">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Ülkemiz Kuzey Yarım Küre’de Yengeç </a:t>
            </a:r>
            <a:r>
              <a:rPr lang="tr-TR" sz="1600" kern="0" dirty="0" err="1">
                <a:solidFill>
                  <a:srgbClr val="222222"/>
                </a:solidFill>
                <a:latin typeface="Quicksand" pitchFamily="2" charset="-94"/>
                <a:ea typeface="Tahoma" pitchFamily="34" charset="0"/>
                <a:cs typeface="Fredoka" pitchFamily="2" charset="-79"/>
                <a:sym typeface="Arial"/>
              </a:rPr>
              <a:t>Dönencesi'nin</a:t>
            </a:r>
            <a:r>
              <a:rPr lang="tr-TR" sz="1600" kern="0" dirty="0">
                <a:solidFill>
                  <a:srgbClr val="222222"/>
                </a:solidFill>
                <a:latin typeface="Quicksand" pitchFamily="2" charset="-94"/>
                <a:ea typeface="Tahoma" pitchFamily="34" charset="0"/>
                <a:cs typeface="Fredoka" pitchFamily="2" charset="-79"/>
                <a:sym typeface="Arial"/>
              </a:rPr>
              <a:t> kuzeyinde yer aldığından Güneş ışınları ülkemize hiçbir zaman 90°lik açıyla gelmez.</a:t>
            </a:r>
          </a:p>
        </p:txBody>
      </p:sp>
      <p:pic>
        <p:nvPicPr>
          <p:cNvPr id="63" name="Resim 62">
            <a:extLst>
              <a:ext uri="{FF2B5EF4-FFF2-40B4-BE49-F238E27FC236}">
                <a16:creationId xmlns:a16="http://schemas.microsoft.com/office/drawing/2014/main" id="{1AADECBB-AB6B-AF72-792D-E1421CC541CF}"/>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2876374" y="515153"/>
            <a:ext cx="6439251" cy="4190946"/>
          </a:xfrm>
          <a:prstGeom prst="rect">
            <a:avLst/>
          </a:prstGeom>
        </p:spPr>
      </p:pic>
      <p:sp>
        <p:nvSpPr>
          <p:cNvPr id="69" name="Serbest Form: Şekil 68">
            <a:extLst>
              <a:ext uri="{FF2B5EF4-FFF2-40B4-BE49-F238E27FC236}">
                <a16:creationId xmlns:a16="http://schemas.microsoft.com/office/drawing/2014/main" id="{4CFA3B84-10DF-94E6-AEA7-9BB7DB19E2A5}"/>
              </a:ext>
            </a:extLst>
          </p:cNvPr>
          <p:cNvSpPr/>
          <p:nvPr/>
        </p:nvSpPr>
        <p:spPr>
          <a:xfrm>
            <a:off x="11331004" y="26054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accent2"/>
          </a:solidFill>
          <a:ln w="9525" cap="flat">
            <a:noFill/>
            <a:prstDash val="solid"/>
            <a:miter/>
          </a:ln>
        </p:spPr>
        <p:txBody>
          <a:bodyPr/>
          <a:lstStyle/>
          <a:p>
            <a:endParaRPr lang="tr-TR" noProof="0" dirty="0"/>
          </a:p>
        </p:txBody>
      </p:sp>
      <p:sp>
        <p:nvSpPr>
          <p:cNvPr id="72" name="Serbest Form: Şekil 71">
            <a:extLst>
              <a:ext uri="{FF2B5EF4-FFF2-40B4-BE49-F238E27FC236}">
                <a16:creationId xmlns:a16="http://schemas.microsoft.com/office/drawing/2014/main" id="{C0432348-A01D-EDF9-AFDB-1D70A0F067E0}"/>
              </a:ext>
            </a:extLst>
          </p:cNvPr>
          <p:cNvSpPr/>
          <p:nvPr/>
        </p:nvSpPr>
        <p:spPr>
          <a:xfrm>
            <a:off x="11419719" y="34102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spTree>
    <p:extLst>
      <p:ext uri="{BB962C8B-B14F-4D97-AF65-F5344CB8AC3E}">
        <p14:creationId xmlns:p14="http://schemas.microsoft.com/office/powerpoint/2010/main" val="4292238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47370-D776-5879-5E7A-08E94B19E751}"/>
            </a:ext>
          </a:extLst>
        </p:cNvPr>
        <p:cNvGrpSpPr/>
        <p:nvPr/>
      </p:nvGrpSpPr>
      <p:grpSpPr>
        <a:xfrm>
          <a:off x="0" y="0"/>
          <a:ext cx="0" cy="0"/>
          <a:chOff x="0" y="0"/>
          <a:chExt cx="0" cy="0"/>
        </a:xfrm>
      </p:grpSpPr>
      <p:sp>
        <p:nvSpPr>
          <p:cNvPr id="33" name="Serbest Form: Şekil 32">
            <a:extLst>
              <a:ext uri="{FF2B5EF4-FFF2-40B4-BE49-F238E27FC236}">
                <a16:creationId xmlns:a16="http://schemas.microsoft.com/office/drawing/2014/main" id="{5BD7E8DF-4E70-638A-F568-FC96BB064899}"/>
              </a:ext>
            </a:extLst>
          </p:cNvPr>
          <p:cNvSpPr/>
          <p:nvPr/>
        </p:nvSpPr>
        <p:spPr>
          <a:xfrm>
            <a:off x="306484" y="233063"/>
            <a:ext cx="11580025" cy="6268321"/>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35" name="Metin kutusu 34">
            <a:extLst>
              <a:ext uri="{FF2B5EF4-FFF2-40B4-BE49-F238E27FC236}">
                <a16:creationId xmlns:a16="http://schemas.microsoft.com/office/drawing/2014/main" id="{F4D328FF-7F09-3281-92DF-9B2FDFABE8C7}"/>
              </a:ext>
            </a:extLst>
          </p:cNvPr>
          <p:cNvSpPr txBox="1">
            <a:spLocks/>
          </p:cNvSpPr>
          <p:nvPr/>
        </p:nvSpPr>
        <p:spPr>
          <a:xfrm>
            <a:off x="325612" y="686722"/>
            <a:ext cx="11559903" cy="1822678"/>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b="1" kern="0" dirty="0">
                <a:solidFill>
                  <a:srgbClr val="222222"/>
                </a:solidFill>
                <a:latin typeface="Quicksand" pitchFamily="2" charset="-94"/>
                <a:ea typeface="Tahoma" pitchFamily="34" charset="0"/>
                <a:cs typeface="Poppins" pitchFamily="2" charset="-94"/>
                <a:sym typeface="Arial"/>
              </a:rPr>
              <a:t>Güneş ışınlarının gelme açısıyla oluşan gölge boyun arasında ters orantı vardır;</a:t>
            </a:r>
          </a:p>
          <a:p>
            <a:pPr algn="just">
              <a:spcAft>
                <a:spcPts val="100"/>
              </a:spcAft>
              <a:buClr>
                <a:srgbClr val="000000"/>
              </a:buClr>
              <a:buSzPct val="120000"/>
            </a:pPr>
            <a:endParaRPr lang="tr-TR" sz="1600" b="1" kern="0" dirty="0">
              <a:solidFill>
                <a:srgbClr val="222222"/>
              </a:solidFill>
              <a:latin typeface="Quicksand" pitchFamily="2" charset="-94"/>
              <a:ea typeface="Tahoma" pitchFamily="34" charset="0"/>
              <a:cs typeface="Poppins" pitchFamily="2" charset="-94"/>
              <a:sym typeface="Arial"/>
            </a:endParaRP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Işınlar ne kadar </a:t>
            </a:r>
            <a:r>
              <a:rPr lang="tr-TR" sz="1600" b="1" kern="0" dirty="0">
                <a:solidFill>
                  <a:srgbClr val="E84E4A"/>
                </a:solidFill>
                <a:latin typeface="Quicksand" pitchFamily="2" charset="-94"/>
                <a:ea typeface="Tahoma" pitchFamily="34" charset="0"/>
                <a:cs typeface="Poppins" pitchFamily="2" charset="-94"/>
                <a:sym typeface="Arial"/>
              </a:rPr>
              <a:t>büyük (dik) açıyla </a:t>
            </a:r>
            <a:r>
              <a:rPr lang="tr-TR" sz="1600" kern="0" dirty="0">
                <a:solidFill>
                  <a:srgbClr val="222222"/>
                </a:solidFill>
                <a:latin typeface="Quicksand" pitchFamily="2" charset="-94"/>
                <a:ea typeface="Tahoma" pitchFamily="34" charset="0"/>
                <a:cs typeface="Poppins" pitchFamily="2" charset="-94"/>
                <a:sym typeface="Arial"/>
              </a:rPr>
              <a:t>gelirse</a:t>
            </a:r>
            <a:r>
              <a:rPr lang="tr-TR" sz="1600" b="1" kern="0" dirty="0">
                <a:solidFill>
                  <a:srgbClr val="E53935"/>
                </a:solidFill>
                <a:latin typeface="Quicksand" pitchFamily="2" charset="-94"/>
                <a:ea typeface="Tahoma" pitchFamily="34" charset="0"/>
                <a:cs typeface="Poppins" pitchFamily="2" charset="-94"/>
                <a:sym typeface="Arial"/>
              </a:rPr>
              <a:t> </a:t>
            </a:r>
            <a:r>
              <a:rPr lang="tr-TR" sz="1600" kern="0" dirty="0">
                <a:solidFill>
                  <a:srgbClr val="222222"/>
                </a:solidFill>
                <a:latin typeface="Quicksand" pitchFamily="2" charset="-94"/>
                <a:ea typeface="Tahoma" pitchFamily="34" charset="0"/>
                <a:cs typeface="Poppins" pitchFamily="2" charset="-94"/>
                <a:sym typeface="Arial"/>
              </a:rPr>
              <a:t>gölge boyu o kadar </a:t>
            </a:r>
            <a:r>
              <a:rPr lang="tr-TR" sz="1600" b="1" kern="0" dirty="0">
                <a:solidFill>
                  <a:srgbClr val="E84E4A"/>
                </a:solidFill>
                <a:latin typeface="Quicksand" pitchFamily="2" charset="-94"/>
                <a:ea typeface="Tahoma" pitchFamily="34" charset="0"/>
                <a:cs typeface="Poppins" pitchFamily="2" charset="-94"/>
                <a:sym typeface="Arial"/>
              </a:rPr>
              <a:t>kısa</a:t>
            </a:r>
            <a:r>
              <a:rPr lang="tr-TR" sz="1600" kern="0" dirty="0">
                <a:solidFill>
                  <a:srgbClr val="222222"/>
                </a:solidFill>
                <a:latin typeface="Quicksand" pitchFamily="2" charset="-94"/>
                <a:ea typeface="Tahoma" pitchFamily="34" charset="0"/>
                <a:cs typeface="Poppins" pitchFamily="2" charset="-94"/>
                <a:sym typeface="Arial"/>
              </a:rPr>
              <a:t> olur.</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Işınlar ne kadar </a:t>
            </a:r>
            <a:r>
              <a:rPr lang="tr-TR" sz="1600" b="1" kern="0" dirty="0">
                <a:solidFill>
                  <a:srgbClr val="E84E4A"/>
                </a:solidFill>
                <a:latin typeface="Quicksand" pitchFamily="2" charset="-94"/>
                <a:ea typeface="Tahoma" pitchFamily="34" charset="0"/>
                <a:cs typeface="Poppins" pitchFamily="2" charset="-94"/>
                <a:sym typeface="Arial"/>
              </a:rPr>
              <a:t>küçük (eğik) açıyla </a:t>
            </a:r>
            <a:r>
              <a:rPr lang="tr-TR" sz="1600" kern="0" dirty="0">
                <a:solidFill>
                  <a:srgbClr val="222222"/>
                </a:solidFill>
                <a:latin typeface="Quicksand" pitchFamily="2" charset="-94"/>
                <a:ea typeface="Tahoma" pitchFamily="34" charset="0"/>
                <a:cs typeface="Poppins" pitchFamily="2" charset="-94"/>
                <a:sym typeface="Arial"/>
              </a:rPr>
              <a:t>gelirse gölge boyu o kadar </a:t>
            </a:r>
            <a:r>
              <a:rPr lang="tr-TR" sz="1600" b="1" kern="0" dirty="0">
                <a:solidFill>
                  <a:srgbClr val="E84E4A"/>
                </a:solidFill>
                <a:latin typeface="Quicksand" pitchFamily="2" charset="-94"/>
                <a:ea typeface="Tahoma" pitchFamily="34" charset="0"/>
                <a:cs typeface="Poppins" pitchFamily="2" charset="-94"/>
                <a:sym typeface="Arial"/>
              </a:rPr>
              <a:t>uzun</a:t>
            </a:r>
            <a:r>
              <a:rPr lang="tr-TR" sz="1600" kern="0" dirty="0">
                <a:solidFill>
                  <a:srgbClr val="222222"/>
                </a:solidFill>
                <a:latin typeface="Quicksand" pitchFamily="2" charset="-94"/>
                <a:ea typeface="Tahoma" pitchFamily="34" charset="0"/>
                <a:cs typeface="Poppins" pitchFamily="2" charset="-94"/>
                <a:sym typeface="Arial"/>
              </a:rPr>
              <a:t> olur.</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Işınlar tam 90° (dik açı) ile gelirse gölge boyu oluşmaz.</a:t>
            </a:r>
          </a:p>
        </p:txBody>
      </p:sp>
      <p:sp>
        <p:nvSpPr>
          <p:cNvPr id="37" name="Dikdörtgen: Köşeleri Yuvarlatılmış 36">
            <a:extLst>
              <a:ext uri="{FF2B5EF4-FFF2-40B4-BE49-F238E27FC236}">
                <a16:creationId xmlns:a16="http://schemas.microsoft.com/office/drawing/2014/main" id="{7931A792-11CC-4E93-58C7-5916BC8B7461}"/>
              </a:ext>
            </a:extLst>
          </p:cNvPr>
          <p:cNvSpPr/>
          <p:nvPr/>
        </p:nvSpPr>
        <p:spPr>
          <a:xfrm>
            <a:off x="311885" y="233314"/>
            <a:ext cx="11573631"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39" name="Metin kutusu 38">
            <a:extLst>
              <a:ext uri="{FF2B5EF4-FFF2-40B4-BE49-F238E27FC236}">
                <a16:creationId xmlns:a16="http://schemas.microsoft.com/office/drawing/2014/main" id="{FF1A267C-43F6-0D79-E700-BBA5EC57E3BB}"/>
              </a:ext>
            </a:extLst>
          </p:cNvPr>
          <p:cNvSpPr txBox="1">
            <a:spLocks/>
          </p:cNvSpPr>
          <p:nvPr/>
        </p:nvSpPr>
        <p:spPr>
          <a:xfrm>
            <a:off x="305492" y="285314"/>
            <a:ext cx="11526310"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noProof="0" dirty="0">
                <a:solidFill>
                  <a:schemeClr val="bg1"/>
                </a:solidFill>
                <a:latin typeface="Quicksand SemiBold" pitchFamily="2" charset="-94"/>
                <a:ea typeface="Tahoma" pitchFamily="34" charset="0"/>
                <a:cs typeface="Poppins" pitchFamily="2" charset="-94"/>
                <a:sym typeface="Arial"/>
              </a:rPr>
              <a:t>Gölge Boyu ve Güneş Işınlarının Düşme Açısı Arasındaki İlişki</a:t>
            </a:r>
          </a:p>
        </p:txBody>
      </p:sp>
      <p:pic>
        <p:nvPicPr>
          <p:cNvPr id="3" name="Resim 2">
            <a:extLst>
              <a:ext uri="{FF2B5EF4-FFF2-40B4-BE49-F238E27FC236}">
                <a16:creationId xmlns:a16="http://schemas.microsoft.com/office/drawing/2014/main" id="{167DD9CE-2C5B-241A-470C-1A081B5F113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86552" y="2791066"/>
            <a:ext cx="8170680" cy="3710318"/>
          </a:xfrm>
          <a:prstGeom prst="rect">
            <a:avLst/>
          </a:prstGeom>
        </p:spPr>
      </p:pic>
    </p:spTree>
    <p:extLst>
      <p:ext uri="{BB962C8B-B14F-4D97-AF65-F5344CB8AC3E}">
        <p14:creationId xmlns:p14="http://schemas.microsoft.com/office/powerpoint/2010/main" val="439803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2E2F8-9664-482B-9375-7FF94722814E}"/>
            </a:ext>
          </a:extLst>
        </p:cNvPr>
        <p:cNvGrpSpPr/>
        <p:nvPr/>
      </p:nvGrpSpPr>
      <p:grpSpPr>
        <a:xfrm>
          <a:off x="0" y="0"/>
          <a:ext cx="0" cy="0"/>
          <a:chOff x="0" y="0"/>
          <a:chExt cx="0" cy="0"/>
        </a:xfrm>
      </p:grpSpPr>
      <p:sp>
        <p:nvSpPr>
          <p:cNvPr id="70" name="Metin kutusu 69">
            <a:extLst>
              <a:ext uri="{FF2B5EF4-FFF2-40B4-BE49-F238E27FC236}">
                <a16:creationId xmlns:a16="http://schemas.microsoft.com/office/drawing/2014/main" id="{7EC04F6F-F90C-3DE3-7A8A-823742FBE9BB}"/>
              </a:ext>
            </a:extLst>
          </p:cNvPr>
          <p:cNvSpPr txBox="1">
            <a:spLocks/>
          </p:cNvSpPr>
          <p:nvPr/>
        </p:nvSpPr>
        <p:spPr>
          <a:xfrm>
            <a:off x="300057" y="289350"/>
            <a:ext cx="11579032" cy="276999"/>
          </a:xfrm>
          <a:prstGeom prst="rect">
            <a:avLst/>
          </a:prstGeom>
          <a:noFill/>
          <a:ln>
            <a:noFill/>
            <a:prstDash val="sysDot"/>
          </a:ln>
        </p:spPr>
        <p:txBody>
          <a:bodyPr wrap="square" rtlCol="0">
            <a:spAutoFit/>
          </a:bodyPr>
          <a:lstStyle/>
          <a:p>
            <a:pPr algn="just" defTabSz="914400">
              <a:spcAft>
                <a:spcPts val="100"/>
              </a:spcAft>
              <a:buClr>
                <a:srgbClr val="000000"/>
              </a:buClr>
              <a:buFont typeface="Arial"/>
              <a:buNone/>
            </a:pPr>
            <a:r>
              <a:rPr lang="tr-TR" sz="1200" b="1" kern="0" noProof="0" dirty="0">
                <a:solidFill>
                  <a:schemeClr val="bg1"/>
                </a:solidFill>
                <a:latin typeface="Quicksand SemiBold" pitchFamily="2" charset="-94"/>
                <a:ea typeface="Tahoma" pitchFamily="34" charset="0"/>
                <a:cs typeface="Poppins" pitchFamily="2" charset="-94"/>
                <a:sym typeface="Arial"/>
              </a:rPr>
              <a:t>Dünya’nın Hareketleri</a:t>
            </a:r>
          </a:p>
        </p:txBody>
      </p:sp>
      <p:pic>
        <p:nvPicPr>
          <p:cNvPr id="3" name="Resim 2">
            <a:extLst>
              <a:ext uri="{FF2B5EF4-FFF2-40B4-BE49-F238E27FC236}">
                <a16:creationId xmlns:a16="http://schemas.microsoft.com/office/drawing/2014/main" id="{5A18C909-FF2C-15AA-A5E0-63188AB895CF}"/>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65239" y="362395"/>
            <a:ext cx="11413850" cy="4054157"/>
          </a:xfrm>
          <a:prstGeom prst="rect">
            <a:avLst/>
          </a:prstGeom>
          <a:effectLst>
            <a:outerShdw blurRad="76200" dist="50800" dir="5400000" sx="102000" sy="102000" algn="ctr" rotWithShape="0">
              <a:srgbClr val="000000">
                <a:alpha val="20000"/>
              </a:srgbClr>
            </a:outerShdw>
          </a:effectLst>
        </p:spPr>
      </p:pic>
      <p:sp>
        <p:nvSpPr>
          <p:cNvPr id="5" name="Serbest Form: Şekil 4">
            <a:extLst>
              <a:ext uri="{FF2B5EF4-FFF2-40B4-BE49-F238E27FC236}">
                <a16:creationId xmlns:a16="http://schemas.microsoft.com/office/drawing/2014/main" id="{AD757435-5034-83F3-27EE-654BB3D6F830}"/>
              </a:ext>
            </a:extLst>
          </p:cNvPr>
          <p:cNvSpPr/>
          <p:nvPr/>
        </p:nvSpPr>
        <p:spPr>
          <a:xfrm>
            <a:off x="11324383" y="268671"/>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rgbClr val="C62828"/>
          </a:solidFill>
          <a:ln w="9525" cap="flat">
            <a:noFill/>
            <a:prstDash val="solid"/>
            <a:miter/>
          </a:ln>
        </p:spPr>
        <p:txBody>
          <a:bodyPr/>
          <a:lstStyle/>
          <a:p>
            <a:endParaRPr lang="tr-TR" noProof="0" dirty="0"/>
          </a:p>
        </p:txBody>
      </p:sp>
      <p:sp>
        <p:nvSpPr>
          <p:cNvPr id="7" name="Serbest Form: Şekil 6">
            <a:extLst>
              <a:ext uri="{FF2B5EF4-FFF2-40B4-BE49-F238E27FC236}">
                <a16:creationId xmlns:a16="http://schemas.microsoft.com/office/drawing/2014/main" id="{35319F9F-83A6-276E-D55E-A18DB2FC2059}"/>
              </a:ext>
            </a:extLst>
          </p:cNvPr>
          <p:cNvSpPr/>
          <p:nvPr/>
        </p:nvSpPr>
        <p:spPr>
          <a:xfrm>
            <a:off x="11413098" y="356770"/>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sp>
        <p:nvSpPr>
          <p:cNvPr id="9" name="Serbest Form: Şekil 8">
            <a:extLst>
              <a:ext uri="{FF2B5EF4-FFF2-40B4-BE49-F238E27FC236}">
                <a16:creationId xmlns:a16="http://schemas.microsoft.com/office/drawing/2014/main" id="{36EAAD6E-497D-C46B-25E8-6E35CD6010FA}"/>
              </a:ext>
            </a:extLst>
          </p:cNvPr>
          <p:cNvSpPr/>
          <p:nvPr/>
        </p:nvSpPr>
        <p:spPr>
          <a:xfrm>
            <a:off x="312911" y="355218"/>
            <a:ext cx="185433" cy="4077289"/>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rgbClr val="E53935"/>
          </a:solidFill>
          <a:ln w="9525" cap="flat">
            <a:noFill/>
            <a:prstDash val="solid"/>
            <a:miter/>
          </a:ln>
        </p:spPr>
        <p:txBody>
          <a:bodyPr/>
          <a:lstStyle/>
          <a:p>
            <a:endParaRPr lang="tr-TR" noProof="0" dirty="0"/>
          </a:p>
        </p:txBody>
      </p:sp>
      <p:sp>
        <p:nvSpPr>
          <p:cNvPr id="41" name="Dikdörtgen: Köşeleri Yuvarlatılmış 40">
            <a:extLst>
              <a:ext uri="{FF2B5EF4-FFF2-40B4-BE49-F238E27FC236}">
                <a16:creationId xmlns:a16="http://schemas.microsoft.com/office/drawing/2014/main" id="{4435065F-D865-822C-A88A-01354BCF5A17}"/>
              </a:ext>
            </a:extLst>
          </p:cNvPr>
          <p:cNvSpPr/>
          <p:nvPr/>
        </p:nvSpPr>
        <p:spPr>
          <a:xfrm>
            <a:off x="611361" y="239533"/>
            <a:ext cx="1467645" cy="300083"/>
          </a:xfrm>
          <a:prstGeom prst="roundRect">
            <a:avLst/>
          </a:prstGeom>
          <a:solidFill>
            <a:srgbClr val="E53935"/>
          </a:solidFill>
          <a:ln w="9525" cap="flat">
            <a:noFill/>
            <a:prstDash val="solid"/>
            <a:miter/>
          </a:ln>
        </p:spPr>
        <p:txBody>
          <a:bodyPr/>
          <a:lstStyle/>
          <a:p>
            <a:endParaRPr lang="tr-TR" noProof="0" dirty="0"/>
          </a:p>
        </p:txBody>
      </p:sp>
      <p:sp>
        <p:nvSpPr>
          <p:cNvPr id="43" name="Serbest Form: Şekil 42">
            <a:extLst>
              <a:ext uri="{FF2B5EF4-FFF2-40B4-BE49-F238E27FC236}">
                <a16:creationId xmlns:a16="http://schemas.microsoft.com/office/drawing/2014/main" id="{AF891211-4BD6-2C93-4BDF-1E0C1065718D}"/>
              </a:ext>
            </a:extLst>
          </p:cNvPr>
          <p:cNvSpPr/>
          <p:nvPr/>
        </p:nvSpPr>
        <p:spPr>
          <a:xfrm>
            <a:off x="716136" y="347165"/>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45" name="Metin kutusu 44">
            <a:extLst>
              <a:ext uri="{FF2B5EF4-FFF2-40B4-BE49-F238E27FC236}">
                <a16:creationId xmlns:a16="http://schemas.microsoft.com/office/drawing/2014/main" id="{BF60BF4E-876E-DACD-C959-42B1D176CB2B}"/>
              </a:ext>
            </a:extLst>
          </p:cNvPr>
          <p:cNvSpPr txBox="1"/>
          <p:nvPr/>
        </p:nvSpPr>
        <p:spPr>
          <a:xfrm>
            <a:off x="772238" y="241213"/>
            <a:ext cx="1343638" cy="276999"/>
          </a:xfrm>
          <a:prstGeom prst="rect">
            <a:avLst/>
          </a:prstGeom>
          <a:noFill/>
        </p:spPr>
        <p:txBody>
          <a:bodyPr wrap="non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BUNU UNUTMA!</a:t>
            </a:r>
          </a:p>
        </p:txBody>
      </p:sp>
      <p:sp>
        <p:nvSpPr>
          <p:cNvPr id="4" name="Metin kutusu 3">
            <a:extLst>
              <a:ext uri="{FF2B5EF4-FFF2-40B4-BE49-F238E27FC236}">
                <a16:creationId xmlns:a16="http://schemas.microsoft.com/office/drawing/2014/main" id="{E03F75FB-9C7D-659F-5EF7-174F2FEAFDB5}"/>
              </a:ext>
            </a:extLst>
          </p:cNvPr>
          <p:cNvSpPr txBox="1">
            <a:spLocks/>
          </p:cNvSpPr>
          <p:nvPr/>
        </p:nvSpPr>
        <p:spPr>
          <a:xfrm>
            <a:off x="650672" y="676767"/>
            <a:ext cx="7140016" cy="3437351"/>
          </a:xfrm>
          <a:prstGeom prst="rect">
            <a:avLst/>
          </a:prstGeom>
          <a:noFill/>
          <a:ln>
            <a:noFill/>
            <a:prstDash val="solid"/>
          </a:ln>
        </p:spPr>
        <p:txBody>
          <a:bodyPr wrap="square" rtlCol="0">
            <a:spAutoFit/>
          </a:bodyPr>
          <a:lstStyle/>
          <a:p>
            <a:pPr defTabSz="914400">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Güneş ışınlarının  90° ile düştüğü bölgeleri öğrenmiştik. Bu bilgilerimizden yola çıktığımızda şu sonuca varırız;</a:t>
            </a:r>
          </a:p>
          <a:p>
            <a:pPr defTabSz="914400">
              <a:lnSpc>
                <a:spcPct val="150000"/>
              </a:lnSpc>
              <a:spcAft>
                <a:spcPts val="100"/>
              </a:spcAft>
              <a:buClr>
                <a:srgbClr val="000000"/>
              </a:buClr>
              <a:buSzPct val="120000"/>
            </a:pPr>
            <a:endParaRPr lang="tr-TR" sz="1600" b="1" kern="0" dirty="0">
              <a:solidFill>
                <a:srgbClr val="222222"/>
              </a:solidFill>
              <a:latin typeface="Quicksand" pitchFamily="2" charset="-94"/>
              <a:ea typeface="Tahoma" pitchFamily="34" charset="0"/>
              <a:cs typeface="Fredoka" pitchFamily="2" charset="-79"/>
              <a:sym typeface="Arial"/>
            </a:endParaRPr>
          </a:p>
          <a:p>
            <a:pPr defTabSz="914400">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Sene içerisinde gölge boyu; </a:t>
            </a:r>
            <a:r>
              <a:rPr lang="tr-TR" sz="1600" b="1" kern="0" dirty="0">
                <a:solidFill>
                  <a:srgbClr val="222222"/>
                </a:solidFill>
                <a:latin typeface="Quicksand" pitchFamily="2" charset="-94"/>
                <a:ea typeface="Tahoma" pitchFamily="34" charset="0"/>
                <a:cs typeface="Fredoka" pitchFamily="2" charset="-79"/>
                <a:sym typeface="Arial"/>
              </a:rPr>
              <a:t>dönenceler üzerinde </a:t>
            </a:r>
            <a:r>
              <a:rPr lang="tr-TR" sz="1600" b="1" kern="0" dirty="0">
                <a:solidFill>
                  <a:srgbClr val="E84E4A"/>
                </a:solidFill>
                <a:latin typeface="Quicksand" pitchFamily="2" charset="-94"/>
                <a:ea typeface="Tahoma" pitchFamily="34" charset="0"/>
                <a:cs typeface="Fredoka" pitchFamily="2" charset="-79"/>
                <a:sym typeface="Arial"/>
              </a:rPr>
              <a:t>bir de</a:t>
            </a:r>
            <a:r>
              <a:rPr lang="tr-TR" sz="1600" b="1" kern="0" dirty="0">
                <a:solidFill>
                  <a:srgbClr val="E53935"/>
                </a:solidFill>
                <a:latin typeface="Quicksand" pitchFamily="2" charset="-94"/>
                <a:ea typeface="Tahoma" pitchFamily="34" charset="0"/>
                <a:cs typeface="Fredoka" pitchFamily="2" charset="-79"/>
                <a:sym typeface="Arial"/>
              </a:rPr>
              <a:t>fa</a:t>
            </a:r>
            <a:r>
              <a:rPr lang="tr-TR" sz="1600" kern="0" dirty="0">
                <a:solidFill>
                  <a:srgbClr val="222222"/>
                </a:solidFill>
                <a:latin typeface="Quicksand" pitchFamily="2" charset="-94"/>
                <a:ea typeface="Tahoma" pitchFamily="34" charset="0"/>
                <a:cs typeface="Fredoka" pitchFamily="2" charset="-79"/>
                <a:sym typeface="Arial"/>
              </a:rPr>
              <a:t>,</a:t>
            </a:r>
            <a:r>
              <a:rPr lang="tr-TR" sz="1600" b="1" kern="0" dirty="0">
                <a:solidFill>
                  <a:srgbClr val="222222"/>
                </a:solidFill>
                <a:latin typeface="Quicksand" pitchFamily="2" charset="-94"/>
                <a:ea typeface="Tahoma" pitchFamily="34" charset="0"/>
                <a:cs typeface="Fredoka" pitchFamily="2" charset="-79"/>
                <a:sym typeface="Arial"/>
              </a:rPr>
              <a:t> dönencelerin arasında ve ekvatorda </a:t>
            </a:r>
            <a:r>
              <a:rPr lang="tr-TR" sz="1600" b="1" kern="0" dirty="0">
                <a:solidFill>
                  <a:srgbClr val="E84E4A"/>
                </a:solidFill>
                <a:latin typeface="Quicksand" pitchFamily="2" charset="-94"/>
                <a:ea typeface="Tahoma" pitchFamily="34" charset="0"/>
                <a:cs typeface="Fredoka" pitchFamily="2" charset="-79"/>
                <a:sym typeface="Arial"/>
              </a:rPr>
              <a:t>iki defa </a:t>
            </a:r>
            <a:r>
              <a:rPr lang="tr-TR" sz="1600" kern="0" dirty="0">
                <a:solidFill>
                  <a:srgbClr val="222222"/>
                </a:solidFill>
                <a:latin typeface="Quicksand" pitchFamily="2" charset="-94"/>
                <a:ea typeface="Tahoma" pitchFamily="34" charset="0"/>
                <a:cs typeface="Fredoka" pitchFamily="2" charset="-79"/>
                <a:sym typeface="Arial"/>
              </a:rPr>
              <a:t>sıfır olur.</a:t>
            </a:r>
          </a:p>
          <a:p>
            <a:pPr defTabSz="914400">
              <a:lnSpc>
                <a:spcPct val="150000"/>
              </a:lnSpc>
              <a:spcAft>
                <a:spcPts val="100"/>
              </a:spcAft>
              <a:buClr>
                <a:srgbClr val="000000"/>
              </a:buClr>
              <a:buSzPct val="120000"/>
            </a:pPr>
            <a:endParaRPr lang="tr-TR" sz="1600" b="1" kern="0" dirty="0">
              <a:solidFill>
                <a:srgbClr val="222222"/>
              </a:solidFill>
              <a:latin typeface="Quicksand" pitchFamily="2" charset="-94"/>
              <a:ea typeface="Tahoma" pitchFamily="34" charset="0"/>
              <a:cs typeface="Fredoka" pitchFamily="2" charset="-79"/>
              <a:sym typeface="Arial"/>
            </a:endParaRPr>
          </a:p>
          <a:p>
            <a:pPr defTabSz="914400">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Ülkemiz Güneş ışınlarını hiçbir zaman 90° ile almadığından ülkemizde </a:t>
            </a:r>
            <a:r>
              <a:rPr lang="tr-TR" sz="1600" b="1" kern="0" dirty="0">
                <a:solidFill>
                  <a:srgbClr val="E84E4A"/>
                </a:solidFill>
                <a:latin typeface="Quicksand" pitchFamily="2" charset="-94"/>
                <a:ea typeface="Tahoma" pitchFamily="34" charset="0"/>
                <a:cs typeface="Fredoka" pitchFamily="2" charset="-79"/>
                <a:sym typeface="Arial"/>
              </a:rPr>
              <a:t>gölge boyu asla sıfır olmaz</a:t>
            </a:r>
            <a:r>
              <a:rPr lang="tr-TR" sz="1600" b="1" kern="0" dirty="0">
                <a:solidFill>
                  <a:srgbClr val="222222"/>
                </a:solidFill>
                <a:latin typeface="Quicksand" pitchFamily="2" charset="-94"/>
                <a:ea typeface="Tahoma" pitchFamily="34" charset="0"/>
                <a:cs typeface="Fredoka" pitchFamily="2" charset="-79"/>
                <a:sym typeface="Arial"/>
              </a:rPr>
              <a:t>.</a:t>
            </a:r>
          </a:p>
          <a:p>
            <a:pPr defTabSz="914400">
              <a:lnSpc>
                <a:spcPct val="150000"/>
              </a:lnSpc>
              <a:spcAft>
                <a:spcPts val="100"/>
              </a:spcAft>
              <a:buClr>
                <a:srgbClr val="000000"/>
              </a:buClr>
              <a:buSzPct val="120000"/>
            </a:pPr>
            <a:endParaRPr lang="tr-TR" sz="1600" b="1" kern="0" dirty="0">
              <a:solidFill>
                <a:srgbClr val="222222"/>
              </a:solidFill>
              <a:latin typeface="Quicksand" pitchFamily="2" charset="-94"/>
              <a:ea typeface="Tahoma" pitchFamily="34" charset="0"/>
              <a:cs typeface="Fredoka" pitchFamily="2" charset="-79"/>
              <a:sym typeface="Arial"/>
            </a:endParaRPr>
          </a:p>
        </p:txBody>
      </p:sp>
      <p:pic>
        <p:nvPicPr>
          <p:cNvPr id="8" name="Resim 7">
            <a:extLst>
              <a:ext uri="{FF2B5EF4-FFF2-40B4-BE49-F238E27FC236}">
                <a16:creationId xmlns:a16="http://schemas.microsoft.com/office/drawing/2014/main" id="{68860B49-D608-3E7F-4EC6-04440B9D4C1D}"/>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85344" y="658080"/>
            <a:ext cx="4099089" cy="3474724"/>
          </a:xfrm>
          <a:prstGeom prst="rect">
            <a:avLst/>
          </a:prstGeom>
        </p:spPr>
      </p:pic>
    </p:spTree>
    <p:extLst>
      <p:ext uri="{BB962C8B-B14F-4D97-AF65-F5344CB8AC3E}">
        <p14:creationId xmlns:p14="http://schemas.microsoft.com/office/powerpoint/2010/main" val="3092854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60332-2CAD-AA8E-F378-5794B30537EA}"/>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A4A014AE-0EE6-D199-7C7E-A72FADA09F51}"/>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68" name="Dikdörtgen: Köşeleri Yuvarlatılmış 67">
            <a:extLst>
              <a:ext uri="{FF2B5EF4-FFF2-40B4-BE49-F238E27FC236}">
                <a16:creationId xmlns:a16="http://schemas.microsoft.com/office/drawing/2014/main" id="{BDE7BDA0-C048-D1EE-2CDD-1D108421982C}"/>
              </a:ext>
            </a:extLst>
          </p:cNvPr>
          <p:cNvSpPr/>
          <p:nvPr/>
        </p:nvSpPr>
        <p:spPr>
          <a:xfrm>
            <a:off x="306485" y="237350"/>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70" name="Metin kutusu 69">
            <a:extLst>
              <a:ext uri="{FF2B5EF4-FFF2-40B4-BE49-F238E27FC236}">
                <a16:creationId xmlns:a16="http://schemas.microsoft.com/office/drawing/2014/main" id="{19985A09-4B34-9EB9-BBED-4E04B2402FEF}"/>
              </a:ext>
            </a:extLst>
          </p:cNvPr>
          <p:cNvSpPr txBox="1">
            <a:spLocks/>
          </p:cNvSpPr>
          <p:nvPr/>
        </p:nvSpPr>
        <p:spPr>
          <a:xfrm>
            <a:off x="300057" y="289350"/>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Mevsimlere ve Saatlere Göre Güneş’in Konumu</a:t>
            </a:r>
          </a:p>
        </p:txBody>
      </p:sp>
      <p:sp>
        <p:nvSpPr>
          <p:cNvPr id="72" name="Metin kutusu 71">
            <a:extLst>
              <a:ext uri="{FF2B5EF4-FFF2-40B4-BE49-F238E27FC236}">
                <a16:creationId xmlns:a16="http://schemas.microsoft.com/office/drawing/2014/main" id="{01A2516F-E60B-9DB2-CAAA-190B714A27A1}"/>
              </a:ext>
            </a:extLst>
          </p:cNvPr>
          <p:cNvSpPr txBox="1">
            <a:spLocks/>
          </p:cNvSpPr>
          <p:nvPr/>
        </p:nvSpPr>
        <p:spPr>
          <a:xfrm>
            <a:off x="311962" y="690758"/>
            <a:ext cx="11580024" cy="1565044"/>
          </a:xfrm>
          <a:prstGeom prst="rect">
            <a:avLst/>
          </a:prstGeom>
          <a:noFill/>
          <a:ln>
            <a:noFill/>
            <a:prstDash val="sysDot"/>
          </a:ln>
        </p:spPr>
        <p:txBody>
          <a:bodyPr wrap="square" rtlCol="0">
            <a:spAutoFit/>
          </a:bodyPr>
          <a:lstStyle/>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Güneş’in bir bölgedeki konumu mevsime ve saate göre değişir. </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Yaz mevsiminde Güneş daha tepedeyken, kış mevsiminde daha aşağıda konumlanır.</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Öğle saatlerinde Güneş daha tepedeyken, sabah ve akşamüzeri saatlerinde daha aşağıdadır.</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Güneş’in daha tepede olması o bölgeye düşen Güneş ışınlarının daha dik olduğunu gösterir.</a:t>
            </a:r>
          </a:p>
        </p:txBody>
      </p:sp>
      <p:sp>
        <p:nvSpPr>
          <p:cNvPr id="92" name="Dikdörtgen: Köşeleri Yuvarlatılmış 91">
            <a:extLst>
              <a:ext uri="{FF2B5EF4-FFF2-40B4-BE49-F238E27FC236}">
                <a16:creationId xmlns:a16="http://schemas.microsoft.com/office/drawing/2014/main" id="{36CFF646-0B68-6225-2CE6-DC9E3DEB74D0}"/>
              </a:ext>
            </a:extLst>
          </p:cNvPr>
          <p:cNvSpPr/>
          <p:nvPr/>
        </p:nvSpPr>
        <p:spPr>
          <a:xfrm>
            <a:off x="1451131" y="2533808"/>
            <a:ext cx="4692161" cy="1815572"/>
          </a:xfrm>
          <a:prstGeom prst="roundRect">
            <a:avLst>
              <a:gd name="adj" fmla="val 3674"/>
            </a:avLst>
          </a:prstGeom>
          <a:solidFill>
            <a:srgbClr val="FEF4EF"/>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4" name="Metin kutusu 93">
            <a:extLst>
              <a:ext uri="{FF2B5EF4-FFF2-40B4-BE49-F238E27FC236}">
                <a16:creationId xmlns:a16="http://schemas.microsoft.com/office/drawing/2014/main" id="{3B582C80-78FB-F2F5-FCA2-2F1289B28E0D}"/>
              </a:ext>
            </a:extLst>
          </p:cNvPr>
          <p:cNvSpPr txBox="1">
            <a:spLocks/>
          </p:cNvSpPr>
          <p:nvPr/>
        </p:nvSpPr>
        <p:spPr>
          <a:xfrm>
            <a:off x="1466867" y="2996288"/>
            <a:ext cx="4676425" cy="1169551"/>
          </a:xfrm>
          <a:prstGeom prst="rect">
            <a:avLst/>
          </a:prstGeom>
          <a:noFill/>
          <a:ln>
            <a:noFill/>
            <a:prstDash val="solid"/>
          </a:ln>
        </p:spPr>
        <p:txBody>
          <a:bodyPr wrap="square" rtlCol="0">
            <a:spAutoFit/>
          </a:bodyPr>
          <a:lstStyle/>
          <a:p>
            <a:pPr marL="171450" indent="-171450">
              <a:buBlip>
                <a:blip r:embed="rId3"/>
              </a:buBlip>
            </a:pPr>
            <a:r>
              <a:rPr lang="tr-TR" sz="1400" kern="0" dirty="0">
                <a:solidFill>
                  <a:srgbClr val="222222"/>
                </a:solidFill>
                <a:latin typeface="Quicksand" pitchFamily="2" charset="-94"/>
                <a:ea typeface="Tahoma" pitchFamily="34" charset="0"/>
                <a:cs typeface="Fredoka" pitchFamily="2" charset="-79"/>
                <a:sym typeface="Arial"/>
              </a:rPr>
              <a:t>Yaz mevsiminde Güneş ışınları büyük açılarla geldiğinden gölge boyu kısadır.</a:t>
            </a:r>
          </a:p>
          <a:p>
            <a:pPr marL="171450" indent="-171450">
              <a:buBlip>
                <a:blip r:embed="rId3"/>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3"/>
              </a:buBlip>
            </a:pPr>
            <a:r>
              <a:rPr lang="tr-TR" sz="1400" kern="0" dirty="0">
                <a:solidFill>
                  <a:srgbClr val="222222"/>
                </a:solidFill>
                <a:latin typeface="Quicksand" pitchFamily="2" charset="-94"/>
                <a:ea typeface="Tahoma" pitchFamily="34" charset="0"/>
                <a:cs typeface="Fredoka" pitchFamily="2" charset="-79"/>
                <a:sym typeface="Arial"/>
              </a:rPr>
              <a:t>Kış mevsiminde Güneş ışınlarının gelme açısı küçüldüğünden gölge boyu uzundur.</a:t>
            </a:r>
          </a:p>
        </p:txBody>
      </p:sp>
      <p:sp>
        <p:nvSpPr>
          <p:cNvPr id="96" name="Dikdörtgen: Köşeleri Yuvarlatılmış 95">
            <a:extLst>
              <a:ext uri="{FF2B5EF4-FFF2-40B4-BE49-F238E27FC236}">
                <a16:creationId xmlns:a16="http://schemas.microsoft.com/office/drawing/2014/main" id="{3E19A91F-D411-3479-76D6-A0006C6D8726}"/>
              </a:ext>
            </a:extLst>
          </p:cNvPr>
          <p:cNvSpPr/>
          <p:nvPr/>
        </p:nvSpPr>
        <p:spPr>
          <a:xfrm>
            <a:off x="1451131" y="4580131"/>
            <a:ext cx="4692161" cy="1815572"/>
          </a:xfrm>
          <a:prstGeom prst="roundRect">
            <a:avLst>
              <a:gd name="adj" fmla="val 3674"/>
            </a:avLst>
          </a:prstGeom>
          <a:solidFill>
            <a:srgbClr val="ECF8FA"/>
          </a:solidFill>
          <a:ln>
            <a:solidFill>
              <a:srgbClr val="2479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8" name="Metin kutusu 97">
            <a:extLst>
              <a:ext uri="{FF2B5EF4-FFF2-40B4-BE49-F238E27FC236}">
                <a16:creationId xmlns:a16="http://schemas.microsoft.com/office/drawing/2014/main" id="{758E07E8-18E1-2E6B-DC8D-ECC80907BBEC}"/>
              </a:ext>
            </a:extLst>
          </p:cNvPr>
          <p:cNvSpPr txBox="1">
            <a:spLocks/>
          </p:cNvSpPr>
          <p:nvPr/>
        </p:nvSpPr>
        <p:spPr>
          <a:xfrm>
            <a:off x="1466868" y="5042611"/>
            <a:ext cx="4666554" cy="1169551"/>
          </a:xfrm>
          <a:prstGeom prst="rect">
            <a:avLst/>
          </a:prstGeom>
          <a:noFill/>
          <a:ln>
            <a:noFill/>
            <a:prstDash val="solid"/>
          </a:ln>
        </p:spPr>
        <p:txBody>
          <a:bodyPr wrap="square" rtlCol="0">
            <a:spAutoFit/>
          </a:bodyPr>
          <a:lstStyle/>
          <a:p>
            <a:pPr marL="171450" indent="-171450">
              <a:buBlip>
                <a:blip r:embed="rId4"/>
              </a:buBlip>
            </a:pPr>
            <a:r>
              <a:rPr lang="tr-TR" sz="1400" kern="0" dirty="0">
                <a:solidFill>
                  <a:srgbClr val="222222"/>
                </a:solidFill>
                <a:latin typeface="Quicksand" pitchFamily="2" charset="-94"/>
                <a:ea typeface="Tahoma" pitchFamily="34" charset="0"/>
                <a:cs typeface="Fredoka" pitchFamily="2" charset="-79"/>
                <a:sym typeface="Arial"/>
              </a:rPr>
              <a:t>Öğle vakti Güneş ışınları daha dik açılarla geldiğinden gölge boyu kısadır.</a:t>
            </a:r>
          </a:p>
          <a:p>
            <a:pPr marL="171450" indent="-171450">
              <a:buBlip>
                <a:blip r:embed="rId4"/>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4"/>
              </a:buBlip>
            </a:pPr>
            <a:r>
              <a:rPr lang="tr-TR" sz="1400" kern="0" dirty="0">
                <a:solidFill>
                  <a:srgbClr val="222222"/>
                </a:solidFill>
                <a:latin typeface="Quicksand" pitchFamily="2" charset="-94"/>
                <a:ea typeface="Tahoma" pitchFamily="34" charset="0"/>
                <a:cs typeface="Fredoka" pitchFamily="2" charset="-79"/>
                <a:sym typeface="Arial"/>
              </a:rPr>
              <a:t>Sabahın ilk saatleri ve akşamüzeri Güneş ışınlarının gelme açısı küçüldüğünden gölge boyu uzundur.</a:t>
            </a:r>
          </a:p>
        </p:txBody>
      </p:sp>
      <p:sp>
        <p:nvSpPr>
          <p:cNvPr id="100" name="Dikdörtgen: Köşeleri Yuvarlatılmış 99">
            <a:extLst>
              <a:ext uri="{FF2B5EF4-FFF2-40B4-BE49-F238E27FC236}">
                <a16:creationId xmlns:a16="http://schemas.microsoft.com/office/drawing/2014/main" id="{C6FCB44D-505A-EE4C-29D0-D06E4C4E2430}"/>
              </a:ext>
            </a:extLst>
          </p:cNvPr>
          <p:cNvSpPr/>
          <p:nvPr/>
        </p:nvSpPr>
        <p:spPr>
          <a:xfrm>
            <a:off x="1451131" y="2521507"/>
            <a:ext cx="4692162" cy="389907"/>
          </a:xfrm>
          <a:prstGeom prst="roundRect">
            <a:avLst>
              <a:gd name="adj" fmla="val 26020"/>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02" name="Metin kutusu 101">
            <a:extLst>
              <a:ext uri="{FF2B5EF4-FFF2-40B4-BE49-F238E27FC236}">
                <a16:creationId xmlns:a16="http://schemas.microsoft.com/office/drawing/2014/main" id="{8A06ACC2-4EC6-AC3F-E1C2-00600671E2F2}"/>
              </a:ext>
            </a:extLst>
          </p:cNvPr>
          <p:cNvSpPr txBox="1">
            <a:spLocks/>
          </p:cNvSpPr>
          <p:nvPr/>
        </p:nvSpPr>
        <p:spPr>
          <a:xfrm>
            <a:off x="1441607" y="2497117"/>
            <a:ext cx="4676661" cy="377796"/>
          </a:xfrm>
          <a:prstGeom prst="rect">
            <a:avLst/>
          </a:prstGeom>
          <a:noFill/>
          <a:ln>
            <a:noFill/>
            <a:prstDash val="solid"/>
          </a:ln>
        </p:spPr>
        <p:txBody>
          <a:bodyPr wrap="square" rtlCol="0">
            <a:spAutoFit/>
          </a:bodyPr>
          <a:lstStyle/>
          <a:p>
            <a:pPr algn="ctr">
              <a:lnSpc>
                <a:spcPct val="150000"/>
              </a:lnSpc>
              <a:spcAft>
                <a:spcPts val="100"/>
              </a:spcAft>
              <a:buClr>
                <a:srgbClr val="000000"/>
              </a:buClr>
              <a:buSzPct val="120000"/>
            </a:pPr>
            <a:r>
              <a:rPr lang="tr-TR" sz="1400" b="1" kern="0" dirty="0">
                <a:solidFill>
                  <a:schemeClr val="bg1"/>
                </a:solidFill>
                <a:latin typeface="Quicksand" pitchFamily="2" charset="-94"/>
                <a:ea typeface="Tahoma" pitchFamily="34" charset="0"/>
                <a:cs typeface="Fredoka" pitchFamily="2" charset="-79"/>
                <a:sym typeface="Arial"/>
              </a:rPr>
              <a:t>MEVSİMLERE GÖRE GÖLGE BOYU</a:t>
            </a:r>
            <a:endParaRPr lang="tr-TR" sz="1400" kern="0" dirty="0">
              <a:solidFill>
                <a:schemeClr val="bg1"/>
              </a:solidFill>
              <a:latin typeface="Quicksand" pitchFamily="2" charset="-94"/>
              <a:ea typeface="Tahoma" pitchFamily="34" charset="0"/>
              <a:cs typeface="Fredoka" pitchFamily="2" charset="-79"/>
              <a:sym typeface="Arial"/>
            </a:endParaRPr>
          </a:p>
        </p:txBody>
      </p:sp>
      <p:sp>
        <p:nvSpPr>
          <p:cNvPr id="104" name="Dikdörtgen: Köşeleri Yuvarlatılmış 103">
            <a:extLst>
              <a:ext uri="{FF2B5EF4-FFF2-40B4-BE49-F238E27FC236}">
                <a16:creationId xmlns:a16="http://schemas.microsoft.com/office/drawing/2014/main" id="{14F27961-508D-2B9B-6D80-598C3AA86913}"/>
              </a:ext>
            </a:extLst>
          </p:cNvPr>
          <p:cNvSpPr/>
          <p:nvPr/>
        </p:nvSpPr>
        <p:spPr>
          <a:xfrm>
            <a:off x="1451131" y="4567830"/>
            <a:ext cx="4692162" cy="389907"/>
          </a:xfrm>
          <a:prstGeom prst="roundRect">
            <a:avLst>
              <a:gd name="adj" fmla="val 26020"/>
            </a:avLst>
          </a:prstGeom>
          <a:solidFill>
            <a:srgbClr val="2479BA"/>
          </a:solidFill>
          <a:ln>
            <a:solidFill>
              <a:srgbClr val="2479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06" name="Metin kutusu 105">
            <a:extLst>
              <a:ext uri="{FF2B5EF4-FFF2-40B4-BE49-F238E27FC236}">
                <a16:creationId xmlns:a16="http://schemas.microsoft.com/office/drawing/2014/main" id="{EFEB2D92-9DEC-1AE5-3E93-F85C518321AB}"/>
              </a:ext>
            </a:extLst>
          </p:cNvPr>
          <p:cNvSpPr txBox="1">
            <a:spLocks/>
          </p:cNvSpPr>
          <p:nvPr/>
        </p:nvSpPr>
        <p:spPr>
          <a:xfrm>
            <a:off x="1441607" y="4543440"/>
            <a:ext cx="4676661" cy="377796"/>
          </a:xfrm>
          <a:prstGeom prst="rect">
            <a:avLst/>
          </a:prstGeom>
          <a:noFill/>
          <a:ln>
            <a:noFill/>
            <a:prstDash val="solid"/>
          </a:ln>
        </p:spPr>
        <p:txBody>
          <a:bodyPr wrap="square" rtlCol="0">
            <a:spAutoFit/>
          </a:bodyPr>
          <a:lstStyle/>
          <a:p>
            <a:pPr algn="ctr">
              <a:lnSpc>
                <a:spcPct val="150000"/>
              </a:lnSpc>
              <a:spcAft>
                <a:spcPts val="100"/>
              </a:spcAft>
              <a:buClr>
                <a:srgbClr val="000000"/>
              </a:buClr>
              <a:buSzPct val="120000"/>
            </a:pPr>
            <a:r>
              <a:rPr lang="tr-TR" sz="1400" b="1" kern="0" dirty="0">
                <a:solidFill>
                  <a:schemeClr val="bg1"/>
                </a:solidFill>
                <a:latin typeface="Quicksand" pitchFamily="2" charset="-94"/>
                <a:ea typeface="Tahoma" pitchFamily="34" charset="0"/>
                <a:cs typeface="Fredoka" pitchFamily="2" charset="-79"/>
                <a:sym typeface="Arial"/>
              </a:rPr>
              <a:t>VAKTE GÖRE GÖLGE BOYU</a:t>
            </a:r>
            <a:endParaRPr lang="tr-TR" sz="1400" kern="0" dirty="0">
              <a:solidFill>
                <a:schemeClr val="bg1"/>
              </a:solidFill>
              <a:latin typeface="Quicksand" pitchFamily="2" charset="-94"/>
              <a:ea typeface="Tahoma" pitchFamily="34" charset="0"/>
              <a:cs typeface="Fredoka" pitchFamily="2" charset="-79"/>
              <a:sym typeface="Arial"/>
            </a:endParaRPr>
          </a:p>
        </p:txBody>
      </p:sp>
      <p:pic>
        <p:nvPicPr>
          <p:cNvPr id="3" name="Resim 2">
            <a:extLst>
              <a:ext uri="{FF2B5EF4-FFF2-40B4-BE49-F238E27FC236}">
                <a16:creationId xmlns:a16="http://schemas.microsoft.com/office/drawing/2014/main" id="{5D8C0D02-70E2-B9E0-82A7-B80A8C4A8E71}"/>
              </a:ext>
            </a:extLst>
          </p:cNvPr>
          <p:cNvPicPr>
            <a:picLocks noChangeAspect="1"/>
          </p:cNvPicPr>
          <p:nvPr/>
        </p:nvPicPr>
        <p:blipFill>
          <a:blip r:embed="rId5">
            <a:extLst>
              <a:ext uri="{28A0092B-C50C-407E-A947-70E740481C1C}">
                <a14:useLocalDpi xmlns:a14="http://schemas.microsoft.com/office/drawing/2010/main" val="0"/>
              </a:ext>
            </a:extLst>
          </a:blip>
          <a:srcRect l="830" r="830"/>
          <a:stretch/>
        </p:blipFill>
        <p:spPr>
          <a:xfrm>
            <a:off x="6999667" y="2468628"/>
            <a:ext cx="3282144" cy="2047577"/>
          </a:xfrm>
          <a:prstGeom prst="roundRect">
            <a:avLst>
              <a:gd name="adj" fmla="val 8594"/>
            </a:avLst>
          </a:prstGeom>
          <a:solidFill>
            <a:srgbClr val="FFFFFF">
              <a:shade val="85000"/>
            </a:srgbClr>
          </a:solidFill>
          <a:ln>
            <a:noFill/>
          </a:ln>
          <a:effectLst/>
        </p:spPr>
      </p:pic>
      <p:pic>
        <p:nvPicPr>
          <p:cNvPr id="5" name="Resim 4">
            <a:extLst>
              <a:ext uri="{FF2B5EF4-FFF2-40B4-BE49-F238E27FC236}">
                <a16:creationId xmlns:a16="http://schemas.microsoft.com/office/drawing/2014/main" id="{ECAD3D8C-8162-B0C0-5AD3-1886E97CB6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83854" y="4625196"/>
            <a:ext cx="2997957" cy="1835015"/>
          </a:xfrm>
          <a:prstGeom prst="rect">
            <a:avLst/>
          </a:prstGeom>
        </p:spPr>
      </p:pic>
    </p:spTree>
    <p:extLst>
      <p:ext uri="{BB962C8B-B14F-4D97-AF65-F5344CB8AC3E}">
        <p14:creationId xmlns:p14="http://schemas.microsoft.com/office/powerpoint/2010/main" val="1655999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4D4F0-F4DA-E52E-F9BD-3F3A0C9D772A}"/>
            </a:ext>
          </a:extLst>
        </p:cNvPr>
        <p:cNvGrpSpPr/>
        <p:nvPr/>
      </p:nvGrpSpPr>
      <p:grpSpPr>
        <a:xfrm>
          <a:off x="0" y="0"/>
          <a:ext cx="0" cy="0"/>
          <a:chOff x="0" y="0"/>
          <a:chExt cx="0" cy="0"/>
        </a:xfrm>
      </p:grpSpPr>
      <p:pic>
        <p:nvPicPr>
          <p:cNvPr id="51" name="Resim 50">
            <a:extLst>
              <a:ext uri="{FF2B5EF4-FFF2-40B4-BE49-F238E27FC236}">
                <a16:creationId xmlns:a16="http://schemas.microsoft.com/office/drawing/2014/main" id="{9C7459C6-7CD9-C2F7-5CC3-BABDEB59BE67}"/>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65239" y="355218"/>
            <a:ext cx="11425518" cy="4770757"/>
          </a:xfrm>
          <a:prstGeom prst="rect">
            <a:avLst/>
          </a:prstGeom>
          <a:effectLst>
            <a:outerShdw blurRad="76200" dist="50800" dir="5400000" sx="102000" sy="102000" algn="ctr" rotWithShape="0">
              <a:srgbClr val="000000">
                <a:alpha val="20000"/>
              </a:srgbClr>
            </a:outerShdw>
          </a:effectLst>
        </p:spPr>
      </p:pic>
      <p:sp>
        <p:nvSpPr>
          <p:cNvPr id="53" name="Serbest Form: Şekil 52">
            <a:extLst>
              <a:ext uri="{FF2B5EF4-FFF2-40B4-BE49-F238E27FC236}">
                <a16:creationId xmlns:a16="http://schemas.microsoft.com/office/drawing/2014/main" id="{89B47D9E-0D16-95F6-EE49-97B7765C15CF}"/>
              </a:ext>
            </a:extLst>
          </p:cNvPr>
          <p:cNvSpPr/>
          <p:nvPr/>
        </p:nvSpPr>
        <p:spPr>
          <a:xfrm>
            <a:off x="301243" y="355219"/>
            <a:ext cx="185433" cy="4770757"/>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chemeClr val="accent2"/>
          </a:solidFill>
          <a:ln w="9525" cap="flat">
            <a:noFill/>
            <a:prstDash val="solid"/>
            <a:miter/>
          </a:ln>
        </p:spPr>
        <p:txBody>
          <a:bodyPr/>
          <a:lstStyle/>
          <a:p>
            <a:endParaRPr lang="tr-TR" noProof="0" dirty="0"/>
          </a:p>
        </p:txBody>
      </p:sp>
      <p:sp>
        <p:nvSpPr>
          <p:cNvPr id="55" name="Dikdörtgen: Köşeleri Yuvarlatılmış 54">
            <a:extLst>
              <a:ext uri="{FF2B5EF4-FFF2-40B4-BE49-F238E27FC236}">
                <a16:creationId xmlns:a16="http://schemas.microsoft.com/office/drawing/2014/main" id="{7C751664-E74D-F426-B5D0-C3FD927E37D8}"/>
              </a:ext>
            </a:extLst>
          </p:cNvPr>
          <p:cNvSpPr/>
          <p:nvPr/>
        </p:nvSpPr>
        <p:spPr>
          <a:xfrm>
            <a:off x="599694" y="236474"/>
            <a:ext cx="803904" cy="300083"/>
          </a:xfrm>
          <a:prstGeom prst="roundRect">
            <a:avLst/>
          </a:prstGeom>
          <a:solidFill>
            <a:schemeClr val="accent2"/>
          </a:solidFill>
          <a:ln w="9525" cap="flat">
            <a:noFill/>
            <a:prstDash val="solid"/>
            <a:miter/>
          </a:ln>
        </p:spPr>
        <p:txBody>
          <a:bodyPr/>
          <a:lstStyle/>
          <a:p>
            <a:endParaRPr lang="tr-TR" noProof="0" dirty="0"/>
          </a:p>
        </p:txBody>
      </p:sp>
      <p:sp>
        <p:nvSpPr>
          <p:cNvPr id="57" name="Serbest Form: Şekil 56">
            <a:extLst>
              <a:ext uri="{FF2B5EF4-FFF2-40B4-BE49-F238E27FC236}">
                <a16:creationId xmlns:a16="http://schemas.microsoft.com/office/drawing/2014/main" id="{B9150F44-3259-26DA-4DA9-4576EB676A75}"/>
              </a:ext>
            </a:extLst>
          </p:cNvPr>
          <p:cNvSpPr/>
          <p:nvPr/>
        </p:nvSpPr>
        <p:spPr>
          <a:xfrm>
            <a:off x="704468" y="344106"/>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59" name="Metin kutusu 58">
            <a:extLst>
              <a:ext uri="{FF2B5EF4-FFF2-40B4-BE49-F238E27FC236}">
                <a16:creationId xmlns:a16="http://schemas.microsoft.com/office/drawing/2014/main" id="{8BD8964C-DC5B-D11B-E50E-2ED190A10E7E}"/>
              </a:ext>
            </a:extLst>
          </p:cNvPr>
          <p:cNvSpPr txBox="1"/>
          <p:nvPr/>
        </p:nvSpPr>
        <p:spPr>
          <a:xfrm>
            <a:off x="760570" y="238154"/>
            <a:ext cx="534121" cy="276999"/>
          </a:xfrm>
          <a:prstGeom prst="rect">
            <a:avLst/>
          </a:prstGeom>
          <a:noFill/>
        </p:spPr>
        <p:txBody>
          <a:bodyPr wrap="non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NOT!</a:t>
            </a:r>
          </a:p>
        </p:txBody>
      </p:sp>
      <p:sp>
        <p:nvSpPr>
          <p:cNvPr id="61" name="Metin kutusu 60">
            <a:extLst>
              <a:ext uri="{FF2B5EF4-FFF2-40B4-BE49-F238E27FC236}">
                <a16:creationId xmlns:a16="http://schemas.microsoft.com/office/drawing/2014/main" id="{A00FC59E-D508-4D52-F213-6D639D82D567}"/>
              </a:ext>
            </a:extLst>
          </p:cNvPr>
          <p:cNvSpPr txBox="1">
            <a:spLocks/>
          </p:cNvSpPr>
          <p:nvPr/>
        </p:nvSpPr>
        <p:spPr>
          <a:xfrm>
            <a:off x="548588" y="630671"/>
            <a:ext cx="5542566" cy="1908728"/>
          </a:xfrm>
          <a:prstGeom prst="rect">
            <a:avLst/>
          </a:prstGeom>
          <a:noFill/>
          <a:ln>
            <a:noFill/>
            <a:prstDash val="solid"/>
          </a:ln>
        </p:spPr>
        <p:txBody>
          <a:bodyPr wrap="square" rtlCol="0">
            <a:spAutoFit/>
          </a:bodyPr>
          <a:lstStyle/>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Yıl boyunca günün aynı saatinde (örneğin her gün öğlen 12:00'de) gökyüzündeki konumunu fotoğrafladığımızda, Güneş'in gökyüzünde çizdiği "8" rakamına benzeyen desene </a:t>
            </a:r>
            <a:r>
              <a:rPr lang="tr-TR" sz="1600" b="1" kern="0" dirty="0" err="1">
                <a:solidFill>
                  <a:srgbClr val="E84E4A"/>
                </a:solidFill>
                <a:latin typeface="Quicksand" pitchFamily="2" charset="-94"/>
                <a:ea typeface="Tahoma" pitchFamily="34" charset="0"/>
                <a:cs typeface="Fredoka" pitchFamily="2" charset="-79"/>
                <a:sym typeface="Arial"/>
              </a:rPr>
              <a:t>Analemma</a:t>
            </a:r>
            <a:r>
              <a:rPr lang="tr-TR" sz="1600" kern="0" dirty="0">
                <a:solidFill>
                  <a:srgbClr val="222222"/>
                </a:solidFill>
                <a:latin typeface="Quicksand" pitchFamily="2" charset="-94"/>
                <a:ea typeface="Tahoma" pitchFamily="34" charset="0"/>
                <a:cs typeface="Fredoka" pitchFamily="2" charset="-79"/>
                <a:sym typeface="Arial"/>
              </a:rPr>
              <a:t> denir. </a:t>
            </a:r>
          </a:p>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(En tepedeki konum yaz mevsimini verir)</a:t>
            </a:r>
          </a:p>
        </p:txBody>
      </p:sp>
      <p:sp>
        <p:nvSpPr>
          <p:cNvPr id="69" name="Serbest Form: Şekil 68">
            <a:extLst>
              <a:ext uri="{FF2B5EF4-FFF2-40B4-BE49-F238E27FC236}">
                <a16:creationId xmlns:a16="http://schemas.microsoft.com/office/drawing/2014/main" id="{DEC257E2-7658-E3FC-2368-13FFE1CEEE6F}"/>
              </a:ext>
            </a:extLst>
          </p:cNvPr>
          <p:cNvSpPr/>
          <p:nvPr/>
        </p:nvSpPr>
        <p:spPr>
          <a:xfrm>
            <a:off x="11331004" y="26054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accent2"/>
          </a:solidFill>
          <a:ln w="9525" cap="flat">
            <a:noFill/>
            <a:prstDash val="solid"/>
            <a:miter/>
          </a:ln>
        </p:spPr>
        <p:txBody>
          <a:bodyPr/>
          <a:lstStyle/>
          <a:p>
            <a:endParaRPr lang="tr-TR" noProof="0" dirty="0"/>
          </a:p>
        </p:txBody>
      </p:sp>
      <p:sp>
        <p:nvSpPr>
          <p:cNvPr id="72" name="Serbest Form: Şekil 71">
            <a:extLst>
              <a:ext uri="{FF2B5EF4-FFF2-40B4-BE49-F238E27FC236}">
                <a16:creationId xmlns:a16="http://schemas.microsoft.com/office/drawing/2014/main" id="{BEDB517E-EAFC-6015-E92B-2228B99DCB00}"/>
              </a:ext>
            </a:extLst>
          </p:cNvPr>
          <p:cNvSpPr/>
          <p:nvPr/>
        </p:nvSpPr>
        <p:spPr>
          <a:xfrm>
            <a:off x="11419719" y="34102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pic>
        <p:nvPicPr>
          <p:cNvPr id="3" name="Resim 2">
            <a:extLst>
              <a:ext uri="{FF2B5EF4-FFF2-40B4-BE49-F238E27FC236}">
                <a16:creationId xmlns:a16="http://schemas.microsoft.com/office/drawing/2014/main" id="{816E4B34-FEEE-9004-2655-22E5499D748B}"/>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951062" y="393619"/>
            <a:ext cx="5271035" cy="4575223"/>
          </a:xfrm>
          <a:prstGeom prst="rect">
            <a:avLst/>
          </a:prstGeom>
        </p:spPr>
      </p:pic>
    </p:spTree>
    <p:extLst>
      <p:ext uri="{BB962C8B-B14F-4D97-AF65-F5344CB8AC3E}">
        <p14:creationId xmlns:p14="http://schemas.microsoft.com/office/powerpoint/2010/main" val="3330506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rbest Form: Şekil 4">
            <a:extLst>
              <a:ext uri="{FF2B5EF4-FFF2-40B4-BE49-F238E27FC236}">
                <a16:creationId xmlns:a16="http://schemas.microsoft.com/office/drawing/2014/main" id="{0F4F0CB6-5D72-D0D4-D2B3-30739A61BBA2}"/>
              </a:ext>
            </a:extLst>
          </p:cNvPr>
          <p:cNvSpPr/>
          <p:nvPr/>
        </p:nvSpPr>
        <p:spPr>
          <a:xfrm>
            <a:off x="302773" y="298494"/>
            <a:ext cx="11586454" cy="6202890"/>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7" name="Dikdörtgen: Köşeleri Yuvarlatılmış 6">
            <a:extLst>
              <a:ext uri="{FF2B5EF4-FFF2-40B4-BE49-F238E27FC236}">
                <a16:creationId xmlns:a16="http://schemas.microsoft.com/office/drawing/2014/main" id="{95480AEF-10C6-C010-6573-642D63005DB2}"/>
              </a:ext>
            </a:extLst>
          </p:cNvPr>
          <p:cNvSpPr/>
          <p:nvPr/>
        </p:nvSpPr>
        <p:spPr>
          <a:xfrm>
            <a:off x="302773" y="240738"/>
            <a:ext cx="11586454" cy="381000"/>
          </a:xfrm>
          <a:prstGeom prst="roundRect">
            <a:avLst/>
          </a:prstGeom>
          <a:solidFill>
            <a:srgbClr val="E53935"/>
          </a:solidFill>
          <a:ln w="9525" cap="flat">
            <a:noFill/>
            <a:prstDash val="solid"/>
            <a:miter/>
          </a:ln>
        </p:spPr>
        <p:txBody>
          <a:bodyPr/>
          <a:lstStyle/>
          <a:p>
            <a:endParaRPr lang="tr-TR" noProof="0" dirty="0"/>
          </a:p>
        </p:txBody>
      </p:sp>
      <p:sp>
        <p:nvSpPr>
          <p:cNvPr id="9" name="Metin kutusu 8">
            <a:extLst>
              <a:ext uri="{FF2B5EF4-FFF2-40B4-BE49-F238E27FC236}">
                <a16:creationId xmlns:a16="http://schemas.microsoft.com/office/drawing/2014/main" id="{0562D6FD-F20F-1B72-1198-7C118409FDDF}"/>
              </a:ext>
            </a:extLst>
          </p:cNvPr>
          <p:cNvSpPr txBox="1">
            <a:spLocks/>
          </p:cNvSpPr>
          <p:nvPr/>
        </p:nvSpPr>
        <p:spPr>
          <a:xfrm>
            <a:off x="296346" y="277677"/>
            <a:ext cx="11586454" cy="338554"/>
          </a:xfrm>
          <a:prstGeom prst="rect">
            <a:avLst/>
          </a:prstGeom>
          <a:noFill/>
          <a:ln>
            <a:noFill/>
            <a:prstDash val="sysDot"/>
          </a:ln>
        </p:spPr>
        <p:txBody>
          <a:bodyPr wrap="square" rtlCol="0">
            <a:spAutoFit/>
          </a:bodyPr>
          <a:lstStyle/>
          <a:p>
            <a:pPr algn="ctr" defTabSz="914400">
              <a:spcAft>
                <a:spcPts val="100"/>
              </a:spcAft>
              <a:buClr>
                <a:srgbClr val="000000"/>
              </a:buClr>
              <a:buFont typeface="Arial"/>
              <a:buNone/>
            </a:pPr>
            <a:r>
              <a:rPr lang="tr-TR" sz="1600" b="1" kern="0" noProof="0" dirty="0">
                <a:solidFill>
                  <a:schemeClr val="bg1"/>
                </a:solidFill>
                <a:latin typeface="Quicksand" pitchFamily="2" charset="-94"/>
                <a:ea typeface="Tahoma" pitchFamily="34" charset="0"/>
                <a:cs typeface="Poppins" pitchFamily="2" charset="-94"/>
                <a:sym typeface="Arial"/>
              </a:rPr>
              <a:t>DÜNYA’MIZIN ÖZELLİKLERİ</a:t>
            </a:r>
          </a:p>
        </p:txBody>
      </p:sp>
      <p:sp>
        <p:nvSpPr>
          <p:cNvPr id="11" name="Metin kutusu 10">
            <a:extLst>
              <a:ext uri="{FF2B5EF4-FFF2-40B4-BE49-F238E27FC236}">
                <a16:creationId xmlns:a16="http://schemas.microsoft.com/office/drawing/2014/main" id="{8ADE25F1-507F-CA09-CFEB-027505B4B2DB}"/>
              </a:ext>
            </a:extLst>
          </p:cNvPr>
          <p:cNvSpPr txBox="1">
            <a:spLocks/>
          </p:cNvSpPr>
          <p:nvPr/>
        </p:nvSpPr>
        <p:spPr>
          <a:xfrm>
            <a:off x="302772" y="695152"/>
            <a:ext cx="7315374" cy="3965445"/>
          </a:xfrm>
          <a:prstGeom prst="rect">
            <a:avLst/>
          </a:prstGeom>
          <a:noFill/>
          <a:ln>
            <a:noFill/>
            <a:prstDash val="solid"/>
          </a:ln>
        </p:spPr>
        <p:txBody>
          <a:bodyPr wrap="square" rtlCol="0">
            <a:spAutoFit/>
          </a:bodyPr>
          <a:lstStyle/>
          <a:p>
            <a:pPr marL="171450" indent="-171450" defTabSz="914400">
              <a:lnSpc>
                <a:spcPct val="150000"/>
              </a:lnSpc>
              <a:spcAft>
                <a:spcPts val="100"/>
              </a:spcAft>
              <a:buClr>
                <a:srgbClr val="000000"/>
              </a:buClr>
              <a:buSzPct val="120000"/>
              <a:buBlip>
                <a:blip r:embed="rId2"/>
              </a:buBlip>
            </a:pPr>
            <a:r>
              <a:rPr lang="tr-TR" sz="1600" kern="0" noProof="0" dirty="0">
                <a:solidFill>
                  <a:srgbClr val="222222"/>
                </a:solidFill>
                <a:latin typeface="Quicksand" pitchFamily="2" charset="-94"/>
                <a:ea typeface="Tahoma" pitchFamily="34" charset="0"/>
                <a:cs typeface="Varela Round" pitchFamily="2" charset="-79"/>
                <a:sym typeface="Arial"/>
              </a:rPr>
              <a:t> Dünya’mızın şekli geoittir.</a:t>
            </a:r>
          </a:p>
          <a:p>
            <a:pPr marL="171450" indent="-171450" defTabSz="914400">
              <a:lnSpc>
                <a:spcPct val="150000"/>
              </a:lnSpc>
              <a:spcAft>
                <a:spcPts val="100"/>
              </a:spcAft>
              <a:buClr>
                <a:srgbClr val="000000"/>
              </a:buClr>
              <a:buSzPct val="120000"/>
              <a:buBlip>
                <a:blip r:embed="rId2"/>
              </a:buBlip>
            </a:pPr>
            <a:endParaRPr lang="tr-TR" sz="1600" kern="0" noProof="0" dirty="0">
              <a:solidFill>
                <a:srgbClr val="222222"/>
              </a:solidFill>
              <a:latin typeface="Quicksand" pitchFamily="2" charset="-94"/>
              <a:ea typeface="Tahoma" pitchFamily="34" charset="0"/>
              <a:cs typeface="Varela Round" pitchFamily="2" charset="-79"/>
              <a:sym typeface="Arial"/>
            </a:endParaRPr>
          </a:p>
          <a:p>
            <a:pPr marL="171450" indent="-171450" defTabSz="914400">
              <a:lnSpc>
                <a:spcPct val="150000"/>
              </a:lnSpc>
              <a:spcAft>
                <a:spcPts val="100"/>
              </a:spcAft>
              <a:buClr>
                <a:srgbClr val="000000"/>
              </a:buClr>
              <a:buSzPct val="120000"/>
              <a:buBlip>
                <a:blip r:embed="rId2"/>
              </a:buBlip>
            </a:pPr>
            <a:r>
              <a:rPr lang="tr-TR" sz="1600" kern="0" noProof="0" dirty="0">
                <a:solidFill>
                  <a:srgbClr val="222222"/>
                </a:solidFill>
                <a:latin typeface="Quicksand" pitchFamily="2" charset="-94"/>
                <a:ea typeface="Tahoma" pitchFamily="34" charset="0"/>
                <a:cs typeface="Varela Round" pitchFamily="2" charset="-79"/>
                <a:sym typeface="Arial"/>
              </a:rPr>
              <a:t> Dünya’yı eşit iki parçaya böldüğü varsayılan hayali çizgiye </a:t>
            </a:r>
            <a:r>
              <a:rPr lang="tr-TR" sz="1600" b="1" kern="0" noProof="0" dirty="0">
                <a:solidFill>
                  <a:srgbClr val="E84E4A"/>
                </a:solidFill>
                <a:latin typeface="Quicksand" pitchFamily="2" charset="-94"/>
                <a:ea typeface="Tahoma" pitchFamily="34" charset="0"/>
                <a:cs typeface="Varela Round" pitchFamily="2" charset="-79"/>
                <a:sym typeface="Arial"/>
              </a:rPr>
              <a:t>ekvator</a:t>
            </a:r>
            <a:r>
              <a:rPr lang="tr-TR" sz="1600" kern="0" noProof="0" dirty="0">
                <a:solidFill>
                  <a:srgbClr val="222222"/>
                </a:solidFill>
                <a:latin typeface="Quicksand" pitchFamily="2" charset="-94"/>
                <a:ea typeface="Tahoma" pitchFamily="34" charset="0"/>
                <a:cs typeface="Varela Round" pitchFamily="2" charset="-79"/>
                <a:sym typeface="Arial"/>
              </a:rPr>
              <a:t> denir.</a:t>
            </a:r>
          </a:p>
          <a:p>
            <a:pPr marL="171450" indent="-171450" defTabSz="914400">
              <a:lnSpc>
                <a:spcPct val="150000"/>
              </a:lnSpc>
              <a:spcAft>
                <a:spcPts val="100"/>
              </a:spcAft>
              <a:buClr>
                <a:srgbClr val="000000"/>
              </a:buClr>
              <a:buSzPct val="120000"/>
              <a:buBlip>
                <a:blip r:embed="rId2"/>
              </a:buBlip>
            </a:pPr>
            <a:endParaRPr lang="tr-TR" sz="1600" kern="0" noProof="0" dirty="0">
              <a:solidFill>
                <a:srgbClr val="222222"/>
              </a:solidFill>
              <a:latin typeface="Quicksand" pitchFamily="2" charset="-94"/>
              <a:ea typeface="Tahoma" pitchFamily="34" charset="0"/>
              <a:cs typeface="Varela Round" pitchFamily="2" charset="-79"/>
              <a:sym typeface="Arial"/>
            </a:endParaRPr>
          </a:p>
          <a:p>
            <a:pPr marL="171450" indent="-171450" defTabSz="914400">
              <a:lnSpc>
                <a:spcPct val="150000"/>
              </a:lnSpc>
              <a:spcAft>
                <a:spcPts val="100"/>
              </a:spcAft>
              <a:buClr>
                <a:srgbClr val="000000"/>
              </a:buClr>
              <a:buSzPct val="120000"/>
              <a:buBlip>
                <a:blip r:embed="rId2"/>
              </a:buBlip>
            </a:pPr>
            <a:r>
              <a:rPr lang="tr-TR" sz="1600" kern="0" noProof="0" dirty="0">
                <a:solidFill>
                  <a:srgbClr val="222222"/>
                </a:solidFill>
                <a:latin typeface="Quicksand" pitchFamily="2" charset="-94"/>
                <a:ea typeface="Tahoma" pitchFamily="34" charset="0"/>
                <a:cs typeface="Varela Round" pitchFamily="2" charset="-79"/>
                <a:sym typeface="Arial"/>
              </a:rPr>
              <a:t> Ekvator çizgisinin üstünde kalan bölgeye </a:t>
            </a:r>
            <a:r>
              <a:rPr lang="tr-TR" sz="1600" b="1" kern="0" noProof="0" dirty="0">
                <a:solidFill>
                  <a:srgbClr val="E84E4A"/>
                </a:solidFill>
                <a:latin typeface="Quicksand" pitchFamily="2" charset="-94"/>
                <a:ea typeface="Tahoma" pitchFamily="34" charset="0"/>
                <a:cs typeface="Varela Round" pitchFamily="2" charset="-79"/>
                <a:sym typeface="Arial"/>
              </a:rPr>
              <a:t>Kuzey Yarım Küre (KYK)</a:t>
            </a:r>
            <a:r>
              <a:rPr lang="tr-TR" sz="1600" kern="0" noProof="0" dirty="0">
                <a:solidFill>
                  <a:srgbClr val="222222"/>
                </a:solidFill>
                <a:latin typeface="Quicksand" pitchFamily="2" charset="-94"/>
                <a:ea typeface="Tahoma" pitchFamily="34" charset="0"/>
                <a:cs typeface="Varela Round" pitchFamily="2" charset="-79"/>
                <a:sym typeface="Arial"/>
              </a:rPr>
              <a:t>, altında kalan bölgeye ise </a:t>
            </a:r>
            <a:r>
              <a:rPr lang="tr-TR" sz="1600" b="1" kern="0" noProof="0" dirty="0">
                <a:solidFill>
                  <a:srgbClr val="E84E4A"/>
                </a:solidFill>
                <a:latin typeface="Quicksand" pitchFamily="2" charset="-94"/>
                <a:ea typeface="Tahoma" pitchFamily="34" charset="0"/>
                <a:cs typeface="Varela Round" pitchFamily="2" charset="-79"/>
                <a:sym typeface="Arial"/>
              </a:rPr>
              <a:t>Güney Yarım Küre (GYK) </a:t>
            </a:r>
            <a:r>
              <a:rPr lang="tr-TR" sz="1600" kern="0" noProof="0" dirty="0">
                <a:solidFill>
                  <a:srgbClr val="222222"/>
                </a:solidFill>
                <a:latin typeface="Quicksand" pitchFamily="2" charset="-94"/>
                <a:ea typeface="Tahoma" pitchFamily="34" charset="0"/>
                <a:cs typeface="Varela Round" pitchFamily="2" charset="-79"/>
                <a:sym typeface="Arial"/>
              </a:rPr>
              <a:t>denir.</a:t>
            </a:r>
          </a:p>
          <a:p>
            <a:pPr marL="171450" indent="-171450" defTabSz="914400">
              <a:lnSpc>
                <a:spcPct val="150000"/>
              </a:lnSpc>
              <a:spcAft>
                <a:spcPts val="100"/>
              </a:spcAft>
              <a:buClr>
                <a:srgbClr val="000000"/>
              </a:buClr>
              <a:buSzPct val="120000"/>
              <a:buBlip>
                <a:blip r:embed="rId2"/>
              </a:buBlip>
            </a:pPr>
            <a:endParaRPr lang="tr-TR" sz="1600" kern="0" noProof="0" dirty="0">
              <a:solidFill>
                <a:srgbClr val="222222"/>
              </a:solidFill>
              <a:latin typeface="Quicksand" pitchFamily="2" charset="-94"/>
              <a:ea typeface="Tahoma" pitchFamily="34" charset="0"/>
              <a:cs typeface="Varela Round" pitchFamily="2" charset="-79"/>
              <a:sym typeface="Arial"/>
            </a:endParaRPr>
          </a:p>
          <a:p>
            <a:pPr marL="171450" indent="-171450" defTabSz="914400">
              <a:lnSpc>
                <a:spcPct val="150000"/>
              </a:lnSpc>
              <a:spcAft>
                <a:spcPts val="100"/>
              </a:spcAft>
              <a:buClr>
                <a:srgbClr val="000000"/>
              </a:buClr>
              <a:buSzPct val="120000"/>
              <a:buBlip>
                <a:blip r:embed="rId2"/>
              </a:buBlip>
            </a:pPr>
            <a:r>
              <a:rPr lang="tr-TR" sz="1600" kern="0" noProof="0" dirty="0">
                <a:solidFill>
                  <a:srgbClr val="222222"/>
                </a:solidFill>
                <a:latin typeface="Quicksand" pitchFamily="2" charset="-94"/>
                <a:ea typeface="Tahoma" pitchFamily="34" charset="0"/>
                <a:cs typeface="Varela Round" pitchFamily="2" charset="-79"/>
                <a:sym typeface="Arial"/>
              </a:rPr>
              <a:t> </a:t>
            </a:r>
            <a:r>
              <a:rPr lang="tr-TR" sz="1600" kern="0" noProof="0" dirty="0" err="1">
                <a:solidFill>
                  <a:srgbClr val="222222"/>
                </a:solidFill>
                <a:latin typeface="Quicksand" pitchFamily="2" charset="-94"/>
                <a:ea typeface="Tahoma" pitchFamily="34" charset="0"/>
                <a:cs typeface="Varela Round" pitchFamily="2" charset="-79"/>
                <a:sym typeface="Arial"/>
              </a:rPr>
              <a:t>Yör</a:t>
            </a:r>
            <a:r>
              <a:rPr lang="tr-TR" sz="1600" kern="0" dirty="0" err="1">
                <a:solidFill>
                  <a:srgbClr val="222222"/>
                </a:solidFill>
                <a:latin typeface="Quicksand" pitchFamily="2" charset="-94"/>
                <a:ea typeface="Tahoma" pitchFamily="34" charset="0"/>
                <a:cs typeface="Varela Round" pitchFamily="2" charset="-79"/>
                <a:sym typeface="Arial"/>
              </a:rPr>
              <a:t>ünge</a:t>
            </a:r>
            <a:r>
              <a:rPr lang="tr-TR" sz="1600" kern="0" noProof="0" dirty="0">
                <a:solidFill>
                  <a:srgbClr val="222222"/>
                </a:solidFill>
                <a:latin typeface="Quicksand" pitchFamily="2" charset="-94"/>
                <a:ea typeface="Tahoma" pitchFamily="34" charset="0"/>
                <a:cs typeface="Varela Round" pitchFamily="2" charset="-79"/>
                <a:sym typeface="Arial"/>
              </a:rPr>
              <a:t> ekseni ile dolanma düzlemi arasında oluşan 23° 27' (23 derece 27 dakika) değerindeki açıya </a:t>
            </a:r>
            <a:r>
              <a:rPr lang="tr-TR" sz="1600" b="1" kern="0" noProof="0" dirty="0">
                <a:solidFill>
                  <a:srgbClr val="E84E4A"/>
                </a:solidFill>
                <a:latin typeface="Quicksand" pitchFamily="2" charset="-94"/>
                <a:ea typeface="Tahoma" pitchFamily="34" charset="0"/>
                <a:cs typeface="Varela Round" pitchFamily="2" charset="-79"/>
                <a:sym typeface="Arial"/>
              </a:rPr>
              <a:t>eksen eğikliği </a:t>
            </a:r>
            <a:r>
              <a:rPr lang="tr-TR" sz="1600" kern="0" noProof="0" dirty="0">
                <a:solidFill>
                  <a:srgbClr val="222222"/>
                </a:solidFill>
                <a:latin typeface="Quicksand" pitchFamily="2" charset="-94"/>
                <a:ea typeface="Tahoma" pitchFamily="34" charset="0"/>
                <a:cs typeface="Varela Round" pitchFamily="2" charset="-79"/>
                <a:sym typeface="Arial"/>
              </a:rPr>
              <a:t>denir. </a:t>
            </a:r>
          </a:p>
          <a:p>
            <a:pPr marL="171450" indent="-171450" defTabSz="914400">
              <a:lnSpc>
                <a:spcPct val="150000"/>
              </a:lnSpc>
              <a:spcAft>
                <a:spcPts val="100"/>
              </a:spcAft>
              <a:buClr>
                <a:srgbClr val="000000"/>
              </a:buClr>
              <a:buSzPct val="120000"/>
              <a:buBlip>
                <a:blip r:embed="rId2"/>
              </a:buBlip>
            </a:pPr>
            <a:endParaRPr lang="tr-TR" sz="1600" kern="0" noProof="0" dirty="0">
              <a:solidFill>
                <a:srgbClr val="222222"/>
              </a:solidFill>
              <a:latin typeface="Quicksand" pitchFamily="2" charset="-94"/>
              <a:ea typeface="Tahoma" pitchFamily="34" charset="0"/>
              <a:cs typeface="Varela Round" pitchFamily="2" charset="-79"/>
              <a:sym typeface="Arial"/>
            </a:endParaRPr>
          </a:p>
        </p:txBody>
      </p:sp>
      <p:pic>
        <p:nvPicPr>
          <p:cNvPr id="13" name="Resim 12">
            <a:extLst>
              <a:ext uri="{FF2B5EF4-FFF2-40B4-BE49-F238E27FC236}">
                <a16:creationId xmlns:a16="http://schemas.microsoft.com/office/drawing/2014/main" id="{778ECD1A-EE40-66D3-A1E3-344588E2380D}"/>
              </a:ext>
            </a:extLst>
          </p:cNvPr>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p:blipFill>
        <p:spPr>
          <a:xfrm>
            <a:off x="7394982" y="850600"/>
            <a:ext cx="4392710" cy="3812840"/>
          </a:xfrm>
          <a:prstGeom prst="rect">
            <a:avLst/>
          </a:prstGeom>
        </p:spPr>
      </p:pic>
    </p:spTree>
    <p:extLst>
      <p:ext uri="{BB962C8B-B14F-4D97-AF65-F5344CB8AC3E}">
        <p14:creationId xmlns:p14="http://schemas.microsoft.com/office/powerpoint/2010/main" val="4225192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EAA26-0A57-6389-0801-9FD27C460869}"/>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F00893AE-4A10-6F85-7B47-672FFF01D223}"/>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68" name="Dikdörtgen: Köşeleri Yuvarlatılmış 67">
            <a:extLst>
              <a:ext uri="{FF2B5EF4-FFF2-40B4-BE49-F238E27FC236}">
                <a16:creationId xmlns:a16="http://schemas.microsoft.com/office/drawing/2014/main" id="{7A7AB07E-C13E-E592-E588-7253AA81310E}"/>
              </a:ext>
            </a:extLst>
          </p:cNvPr>
          <p:cNvSpPr/>
          <p:nvPr/>
        </p:nvSpPr>
        <p:spPr>
          <a:xfrm>
            <a:off x="306485" y="237350"/>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70" name="Metin kutusu 69">
            <a:extLst>
              <a:ext uri="{FF2B5EF4-FFF2-40B4-BE49-F238E27FC236}">
                <a16:creationId xmlns:a16="http://schemas.microsoft.com/office/drawing/2014/main" id="{09C54CA7-6D17-F78B-90BF-B32651489453}"/>
              </a:ext>
            </a:extLst>
          </p:cNvPr>
          <p:cNvSpPr txBox="1">
            <a:spLocks/>
          </p:cNvSpPr>
          <p:nvPr/>
        </p:nvSpPr>
        <p:spPr>
          <a:xfrm>
            <a:off x="300057" y="289350"/>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Gece ve Gündüz Süresi Grafikleri</a:t>
            </a:r>
          </a:p>
        </p:txBody>
      </p:sp>
      <p:sp>
        <p:nvSpPr>
          <p:cNvPr id="2" name="Metin kutusu 1">
            <a:extLst>
              <a:ext uri="{FF2B5EF4-FFF2-40B4-BE49-F238E27FC236}">
                <a16:creationId xmlns:a16="http://schemas.microsoft.com/office/drawing/2014/main" id="{708270BA-D16D-8332-146C-0FC4BE592D9D}"/>
              </a:ext>
            </a:extLst>
          </p:cNvPr>
          <p:cNvSpPr txBox="1">
            <a:spLocks/>
          </p:cNvSpPr>
          <p:nvPr/>
        </p:nvSpPr>
        <p:spPr>
          <a:xfrm>
            <a:off x="5916167" y="670350"/>
            <a:ext cx="5641847" cy="2673039"/>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SzPct val="120000"/>
            </a:pPr>
            <a:r>
              <a:rPr lang="tr-TR" sz="1600" b="1" kern="0" dirty="0">
                <a:solidFill>
                  <a:srgbClr val="222222"/>
                </a:solidFill>
                <a:latin typeface="Quicksand" pitchFamily="2" charset="-94"/>
                <a:ea typeface="Tahoma" pitchFamily="34" charset="0"/>
                <a:cs typeface="Poppins" pitchFamily="2" charset="-94"/>
                <a:sym typeface="Arial"/>
              </a:rPr>
              <a:t>Grafik 1 incelendiğinde;</a:t>
            </a:r>
          </a:p>
          <a:p>
            <a:pPr algn="just" defTabSz="914400">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Yıl boyu gündüz süresinin 12 saat olduğu görülüyor. 12 saat gündüz yaşanıyorsa 12 saatte gece yaşanıyor demektir.</a:t>
            </a:r>
          </a:p>
          <a:p>
            <a:pPr algn="just" defTabSz="914400">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defTabSz="914400">
              <a:lnSpc>
                <a:spcPct val="150000"/>
              </a:lnSpc>
              <a:spcAft>
                <a:spcPts val="100"/>
              </a:spcAft>
              <a:buClr>
                <a:srgbClr val="000000"/>
              </a:buClr>
              <a:buSzPct val="120000"/>
            </a:pPr>
            <a:r>
              <a:rPr lang="tr-TR" sz="1600" b="1" kern="0" dirty="0">
                <a:solidFill>
                  <a:srgbClr val="E84E4A"/>
                </a:solidFill>
                <a:latin typeface="Quicksand" pitchFamily="2" charset="-94"/>
                <a:ea typeface="Tahoma" pitchFamily="34" charset="0"/>
                <a:cs typeface="Poppins" pitchFamily="2" charset="-94"/>
                <a:sym typeface="Arial"/>
              </a:rPr>
              <a:t>Bu bölge için Ekvator’un üzerinde olduğu yorumu yapılır. </a:t>
            </a:r>
          </a:p>
        </p:txBody>
      </p:sp>
      <p:pic>
        <p:nvPicPr>
          <p:cNvPr id="21" name="Resim 20">
            <a:extLst>
              <a:ext uri="{FF2B5EF4-FFF2-40B4-BE49-F238E27FC236}">
                <a16:creationId xmlns:a16="http://schemas.microsoft.com/office/drawing/2014/main" id="{901CFEF3-D197-CC47-5634-1F977C7486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294" y="670350"/>
            <a:ext cx="4318606" cy="2624328"/>
          </a:xfrm>
          <a:prstGeom prst="rect">
            <a:avLst/>
          </a:prstGeom>
        </p:spPr>
      </p:pic>
      <p:sp>
        <p:nvSpPr>
          <p:cNvPr id="23" name="Metin kutusu 22">
            <a:extLst>
              <a:ext uri="{FF2B5EF4-FFF2-40B4-BE49-F238E27FC236}">
                <a16:creationId xmlns:a16="http://schemas.microsoft.com/office/drawing/2014/main" id="{B0A4ACED-0573-A5D2-14BB-E184F40BF7F7}"/>
              </a:ext>
            </a:extLst>
          </p:cNvPr>
          <p:cNvSpPr txBox="1">
            <a:spLocks/>
          </p:cNvSpPr>
          <p:nvPr/>
        </p:nvSpPr>
        <p:spPr>
          <a:xfrm>
            <a:off x="5916167" y="3685032"/>
            <a:ext cx="5641847" cy="2303708"/>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b="1" kern="0" dirty="0">
                <a:solidFill>
                  <a:srgbClr val="222222"/>
                </a:solidFill>
                <a:latin typeface="Quicksand" pitchFamily="2" charset="-94"/>
                <a:ea typeface="Tahoma" pitchFamily="34" charset="0"/>
                <a:cs typeface="Poppins" pitchFamily="2" charset="-94"/>
                <a:sym typeface="Arial"/>
              </a:rPr>
              <a:t>Grafik 2 incelendiğinde;</a:t>
            </a:r>
          </a:p>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Gündüz süresinin en fazla 21 Haziran’da olduğu en az ise 21 Aralık’ta olduğu görülmektedir. </a:t>
            </a: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r>
              <a:rPr lang="tr-TR" sz="1600" b="1" kern="0" dirty="0">
                <a:solidFill>
                  <a:srgbClr val="E84E4A"/>
                </a:solidFill>
                <a:latin typeface="Quicksand" pitchFamily="2" charset="-94"/>
                <a:ea typeface="Tahoma" pitchFamily="34" charset="0"/>
                <a:cs typeface="Poppins" pitchFamily="2" charset="-94"/>
                <a:sym typeface="Arial"/>
              </a:rPr>
              <a:t>Bu bölge için Kuzey Yarım Küre’de olduğu yorumu yapılır. </a:t>
            </a:r>
          </a:p>
        </p:txBody>
      </p:sp>
      <p:pic>
        <p:nvPicPr>
          <p:cNvPr id="25" name="Resim 24">
            <a:extLst>
              <a:ext uri="{FF2B5EF4-FFF2-40B4-BE49-F238E27FC236}">
                <a16:creationId xmlns:a16="http://schemas.microsoft.com/office/drawing/2014/main" id="{123F350D-5E0F-8426-97A2-6A4FA1F262E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20140" y="3758184"/>
            <a:ext cx="4140760" cy="2624328"/>
          </a:xfrm>
          <a:prstGeom prst="rect">
            <a:avLst/>
          </a:prstGeom>
        </p:spPr>
      </p:pic>
      <p:cxnSp>
        <p:nvCxnSpPr>
          <p:cNvPr id="27" name="Düz Bağlayıcı 26">
            <a:extLst>
              <a:ext uri="{FF2B5EF4-FFF2-40B4-BE49-F238E27FC236}">
                <a16:creationId xmlns:a16="http://schemas.microsoft.com/office/drawing/2014/main" id="{00B2E533-5B2C-10AE-0BC2-F866F90C6C44}"/>
              </a:ext>
            </a:extLst>
          </p:cNvPr>
          <p:cNvCxnSpPr/>
          <p:nvPr/>
        </p:nvCxnSpPr>
        <p:spPr>
          <a:xfrm>
            <a:off x="402336" y="3511296"/>
            <a:ext cx="11411712"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57279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A3140-C677-0339-6BDF-4ED9D359A655}"/>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253CE5D5-3A18-0880-5EB6-94B14AD45824}"/>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68" name="Dikdörtgen: Köşeleri Yuvarlatılmış 67">
            <a:extLst>
              <a:ext uri="{FF2B5EF4-FFF2-40B4-BE49-F238E27FC236}">
                <a16:creationId xmlns:a16="http://schemas.microsoft.com/office/drawing/2014/main" id="{951A93CA-D660-A3E0-24FB-910B657E9E0C}"/>
              </a:ext>
            </a:extLst>
          </p:cNvPr>
          <p:cNvSpPr/>
          <p:nvPr/>
        </p:nvSpPr>
        <p:spPr>
          <a:xfrm>
            <a:off x="306485" y="237350"/>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70" name="Metin kutusu 69">
            <a:extLst>
              <a:ext uri="{FF2B5EF4-FFF2-40B4-BE49-F238E27FC236}">
                <a16:creationId xmlns:a16="http://schemas.microsoft.com/office/drawing/2014/main" id="{C9CB59B7-598E-0712-2095-49D963799B4D}"/>
              </a:ext>
            </a:extLst>
          </p:cNvPr>
          <p:cNvSpPr txBox="1">
            <a:spLocks/>
          </p:cNvSpPr>
          <p:nvPr/>
        </p:nvSpPr>
        <p:spPr>
          <a:xfrm>
            <a:off x="300057" y="289350"/>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Gece ve Gündüz Süresi Grafikleri</a:t>
            </a:r>
          </a:p>
        </p:txBody>
      </p:sp>
      <p:sp>
        <p:nvSpPr>
          <p:cNvPr id="2" name="Metin kutusu 1">
            <a:extLst>
              <a:ext uri="{FF2B5EF4-FFF2-40B4-BE49-F238E27FC236}">
                <a16:creationId xmlns:a16="http://schemas.microsoft.com/office/drawing/2014/main" id="{FB5A9AD5-2EC3-87F2-834D-FFC318F08B07}"/>
              </a:ext>
            </a:extLst>
          </p:cNvPr>
          <p:cNvSpPr txBox="1">
            <a:spLocks/>
          </p:cNvSpPr>
          <p:nvPr/>
        </p:nvSpPr>
        <p:spPr>
          <a:xfrm>
            <a:off x="5916167" y="670350"/>
            <a:ext cx="5641847" cy="2303708"/>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b="1" kern="0" dirty="0">
                <a:solidFill>
                  <a:srgbClr val="222222"/>
                </a:solidFill>
                <a:latin typeface="Quicksand" pitchFamily="2" charset="-94"/>
                <a:ea typeface="Tahoma" pitchFamily="34" charset="0"/>
                <a:cs typeface="Poppins" pitchFamily="2" charset="-94"/>
                <a:sym typeface="Arial"/>
              </a:rPr>
              <a:t>Grafik 3 incelendiğinde;</a:t>
            </a:r>
          </a:p>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Gündüz süresinin en fazla 21 Aralık’ta olduğu en az ise 21 Haziran’da olduğu görülmektedir. </a:t>
            </a: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r>
              <a:rPr lang="tr-TR" sz="1600" b="1" kern="0" dirty="0">
                <a:solidFill>
                  <a:srgbClr val="E84E4A"/>
                </a:solidFill>
                <a:latin typeface="Quicksand" pitchFamily="2" charset="-94"/>
                <a:ea typeface="Tahoma" pitchFamily="34" charset="0"/>
                <a:cs typeface="Poppins" pitchFamily="2" charset="-94"/>
                <a:sym typeface="Arial"/>
              </a:rPr>
              <a:t>Bu bölge için Güney Yarım Küre’de olduğu yorumu yapılır. </a:t>
            </a:r>
          </a:p>
        </p:txBody>
      </p:sp>
      <p:pic>
        <p:nvPicPr>
          <p:cNvPr id="21" name="Resim 20">
            <a:extLst>
              <a:ext uri="{FF2B5EF4-FFF2-40B4-BE49-F238E27FC236}">
                <a16:creationId xmlns:a16="http://schemas.microsoft.com/office/drawing/2014/main" id="{D4B0E6C8-A23C-D63E-033D-C0098C6DE2C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6731" y="670350"/>
            <a:ext cx="4109731" cy="2624328"/>
          </a:xfrm>
          <a:prstGeom prst="rect">
            <a:avLst/>
          </a:prstGeom>
        </p:spPr>
      </p:pic>
      <p:cxnSp>
        <p:nvCxnSpPr>
          <p:cNvPr id="27" name="Düz Bağlayıcı 26">
            <a:extLst>
              <a:ext uri="{FF2B5EF4-FFF2-40B4-BE49-F238E27FC236}">
                <a16:creationId xmlns:a16="http://schemas.microsoft.com/office/drawing/2014/main" id="{9982FF94-A791-2394-9D6A-ABF081A66EB8}"/>
              </a:ext>
            </a:extLst>
          </p:cNvPr>
          <p:cNvCxnSpPr/>
          <p:nvPr/>
        </p:nvCxnSpPr>
        <p:spPr>
          <a:xfrm>
            <a:off x="402336" y="3511296"/>
            <a:ext cx="11411712"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5805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3D2F9-7F56-E416-82D9-7AF1109F5FDF}"/>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F0812B73-4962-3FEF-1771-D60C6F6AE1E8}"/>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68" name="Dikdörtgen: Köşeleri Yuvarlatılmış 67">
            <a:extLst>
              <a:ext uri="{FF2B5EF4-FFF2-40B4-BE49-F238E27FC236}">
                <a16:creationId xmlns:a16="http://schemas.microsoft.com/office/drawing/2014/main" id="{C29F3CF8-FEF3-1BF4-5EF2-873A9E99DC0B}"/>
              </a:ext>
            </a:extLst>
          </p:cNvPr>
          <p:cNvSpPr/>
          <p:nvPr/>
        </p:nvSpPr>
        <p:spPr>
          <a:xfrm>
            <a:off x="306485" y="237350"/>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70" name="Metin kutusu 69">
            <a:extLst>
              <a:ext uri="{FF2B5EF4-FFF2-40B4-BE49-F238E27FC236}">
                <a16:creationId xmlns:a16="http://schemas.microsoft.com/office/drawing/2014/main" id="{9B1CB1A6-773F-54FF-DA16-AF035A20C5D5}"/>
              </a:ext>
            </a:extLst>
          </p:cNvPr>
          <p:cNvSpPr txBox="1">
            <a:spLocks/>
          </p:cNvSpPr>
          <p:nvPr/>
        </p:nvSpPr>
        <p:spPr>
          <a:xfrm>
            <a:off x="300057" y="289350"/>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Gölge Boyu Grafikleri</a:t>
            </a:r>
          </a:p>
        </p:txBody>
      </p:sp>
      <p:sp>
        <p:nvSpPr>
          <p:cNvPr id="2" name="Metin kutusu 1">
            <a:extLst>
              <a:ext uri="{FF2B5EF4-FFF2-40B4-BE49-F238E27FC236}">
                <a16:creationId xmlns:a16="http://schemas.microsoft.com/office/drawing/2014/main" id="{E74E7481-EF87-BD49-2CC6-48BEFE534AEA}"/>
              </a:ext>
            </a:extLst>
          </p:cNvPr>
          <p:cNvSpPr txBox="1">
            <a:spLocks/>
          </p:cNvSpPr>
          <p:nvPr/>
        </p:nvSpPr>
        <p:spPr>
          <a:xfrm>
            <a:off x="5916167" y="670350"/>
            <a:ext cx="5641847" cy="2303708"/>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b="1" kern="0" dirty="0">
                <a:solidFill>
                  <a:srgbClr val="222222"/>
                </a:solidFill>
                <a:latin typeface="Quicksand" pitchFamily="2" charset="-94"/>
                <a:ea typeface="Tahoma" pitchFamily="34" charset="0"/>
                <a:cs typeface="Poppins" pitchFamily="2" charset="-94"/>
                <a:sym typeface="Arial"/>
              </a:rPr>
              <a:t>Grafik 1 incelendiğinde;</a:t>
            </a:r>
          </a:p>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21 Haziran’da öğle vakti bir cismin oluşan gölge boyunun sıfır olduğu görülmektedir. </a:t>
            </a: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r>
              <a:rPr lang="tr-TR" sz="1600" b="1" kern="0" dirty="0">
                <a:solidFill>
                  <a:srgbClr val="E84E4A"/>
                </a:solidFill>
                <a:latin typeface="Quicksand" pitchFamily="2" charset="-94"/>
                <a:ea typeface="Tahoma" pitchFamily="34" charset="0"/>
                <a:cs typeface="Poppins" pitchFamily="2" charset="-94"/>
                <a:sym typeface="Arial"/>
              </a:rPr>
              <a:t>Bu bölge için Yengeç Dönencesi üzerinde olduğu yorumu yapılır. </a:t>
            </a:r>
          </a:p>
        </p:txBody>
      </p:sp>
      <p:pic>
        <p:nvPicPr>
          <p:cNvPr id="21" name="Resim 20">
            <a:extLst>
              <a:ext uri="{FF2B5EF4-FFF2-40B4-BE49-F238E27FC236}">
                <a16:creationId xmlns:a16="http://schemas.microsoft.com/office/drawing/2014/main" id="{6113179C-E816-58E7-102F-02BF7B392D6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31217" y="670350"/>
            <a:ext cx="4140760" cy="2624328"/>
          </a:xfrm>
          <a:prstGeom prst="rect">
            <a:avLst/>
          </a:prstGeom>
        </p:spPr>
      </p:pic>
      <p:sp>
        <p:nvSpPr>
          <p:cNvPr id="23" name="Metin kutusu 22">
            <a:extLst>
              <a:ext uri="{FF2B5EF4-FFF2-40B4-BE49-F238E27FC236}">
                <a16:creationId xmlns:a16="http://schemas.microsoft.com/office/drawing/2014/main" id="{9101DC1A-2042-C9A8-927D-B16BDBF93D08}"/>
              </a:ext>
            </a:extLst>
          </p:cNvPr>
          <p:cNvSpPr txBox="1">
            <a:spLocks/>
          </p:cNvSpPr>
          <p:nvPr/>
        </p:nvSpPr>
        <p:spPr>
          <a:xfrm>
            <a:off x="5916167" y="3685032"/>
            <a:ext cx="5641847" cy="2303708"/>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b="1" kern="0" dirty="0">
                <a:solidFill>
                  <a:srgbClr val="222222"/>
                </a:solidFill>
                <a:latin typeface="Quicksand" pitchFamily="2" charset="-94"/>
                <a:ea typeface="Tahoma" pitchFamily="34" charset="0"/>
                <a:cs typeface="Poppins" pitchFamily="2" charset="-94"/>
                <a:sym typeface="Arial"/>
              </a:rPr>
              <a:t>Grafik 2 incelendiğinde;</a:t>
            </a:r>
          </a:p>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21 Aralık’ta öğle vakti bir cismin oluşan gölge boyunun sıfır olduğu görülmektedir. </a:t>
            </a: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r>
              <a:rPr lang="tr-TR" sz="1600" b="1" kern="0" dirty="0">
                <a:solidFill>
                  <a:srgbClr val="E84E4A"/>
                </a:solidFill>
                <a:latin typeface="Quicksand" pitchFamily="2" charset="-94"/>
                <a:ea typeface="Tahoma" pitchFamily="34" charset="0"/>
                <a:cs typeface="Poppins" pitchFamily="2" charset="-94"/>
                <a:sym typeface="Arial"/>
              </a:rPr>
              <a:t>Bu bölge için Oğlak Dönencesi üzerinde olduğu yorumu yapılır. </a:t>
            </a:r>
          </a:p>
        </p:txBody>
      </p:sp>
      <p:pic>
        <p:nvPicPr>
          <p:cNvPr id="25" name="Resim 24">
            <a:extLst>
              <a:ext uri="{FF2B5EF4-FFF2-40B4-BE49-F238E27FC236}">
                <a16:creationId xmlns:a16="http://schemas.microsoft.com/office/drawing/2014/main" id="{3D003D01-2966-3AB7-2214-DAB5A2D96A6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20140" y="3758184"/>
            <a:ext cx="4140760" cy="2624327"/>
          </a:xfrm>
          <a:prstGeom prst="rect">
            <a:avLst/>
          </a:prstGeom>
        </p:spPr>
      </p:pic>
      <p:cxnSp>
        <p:nvCxnSpPr>
          <p:cNvPr id="27" name="Düz Bağlayıcı 26">
            <a:extLst>
              <a:ext uri="{FF2B5EF4-FFF2-40B4-BE49-F238E27FC236}">
                <a16:creationId xmlns:a16="http://schemas.microsoft.com/office/drawing/2014/main" id="{C4FDA8BF-C38A-9E5C-0093-15BC6F37855D}"/>
              </a:ext>
            </a:extLst>
          </p:cNvPr>
          <p:cNvCxnSpPr/>
          <p:nvPr/>
        </p:nvCxnSpPr>
        <p:spPr>
          <a:xfrm>
            <a:off x="402336" y="3511296"/>
            <a:ext cx="11411712"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4479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74578-C159-F111-E575-B8C8827E5C47}"/>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7D3D9A0D-146F-43E8-F847-9C032499673E}"/>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68" name="Dikdörtgen: Köşeleri Yuvarlatılmış 67">
            <a:extLst>
              <a:ext uri="{FF2B5EF4-FFF2-40B4-BE49-F238E27FC236}">
                <a16:creationId xmlns:a16="http://schemas.microsoft.com/office/drawing/2014/main" id="{0C82BC0A-E3A7-5110-F148-E027D045D672}"/>
              </a:ext>
            </a:extLst>
          </p:cNvPr>
          <p:cNvSpPr/>
          <p:nvPr/>
        </p:nvSpPr>
        <p:spPr>
          <a:xfrm>
            <a:off x="306485" y="237350"/>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70" name="Metin kutusu 69">
            <a:extLst>
              <a:ext uri="{FF2B5EF4-FFF2-40B4-BE49-F238E27FC236}">
                <a16:creationId xmlns:a16="http://schemas.microsoft.com/office/drawing/2014/main" id="{FE5113B7-0DEA-F19C-B06D-F84CB5AD0A2D}"/>
              </a:ext>
            </a:extLst>
          </p:cNvPr>
          <p:cNvSpPr txBox="1">
            <a:spLocks/>
          </p:cNvSpPr>
          <p:nvPr/>
        </p:nvSpPr>
        <p:spPr>
          <a:xfrm>
            <a:off x="300057" y="289350"/>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Gölge Boyu Grafikleri</a:t>
            </a:r>
          </a:p>
        </p:txBody>
      </p:sp>
      <p:sp>
        <p:nvSpPr>
          <p:cNvPr id="2" name="Metin kutusu 1">
            <a:extLst>
              <a:ext uri="{FF2B5EF4-FFF2-40B4-BE49-F238E27FC236}">
                <a16:creationId xmlns:a16="http://schemas.microsoft.com/office/drawing/2014/main" id="{586AB40B-303A-0387-E128-BFB22C56FC31}"/>
              </a:ext>
            </a:extLst>
          </p:cNvPr>
          <p:cNvSpPr txBox="1">
            <a:spLocks/>
          </p:cNvSpPr>
          <p:nvPr/>
        </p:nvSpPr>
        <p:spPr>
          <a:xfrm>
            <a:off x="5916167" y="670350"/>
            <a:ext cx="5641847" cy="1934376"/>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b="1" kern="0" dirty="0">
                <a:solidFill>
                  <a:srgbClr val="222222"/>
                </a:solidFill>
                <a:latin typeface="Quicksand" pitchFamily="2" charset="-94"/>
                <a:ea typeface="Tahoma" pitchFamily="34" charset="0"/>
                <a:cs typeface="Poppins" pitchFamily="2" charset="-94"/>
                <a:sym typeface="Arial"/>
              </a:rPr>
              <a:t>Grafik 3 incelendiğinde;</a:t>
            </a:r>
          </a:p>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21 Mart ve 23 Eylül’de öğle vakti bir cismin oluşan gölge boyunun sıfır olduğu görülmektedir. </a:t>
            </a: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r>
              <a:rPr lang="tr-TR" sz="1600" b="1" kern="0" dirty="0">
                <a:solidFill>
                  <a:srgbClr val="E84E4A"/>
                </a:solidFill>
                <a:latin typeface="Quicksand" pitchFamily="2" charset="-94"/>
                <a:ea typeface="Tahoma" pitchFamily="34" charset="0"/>
                <a:cs typeface="Poppins" pitchFamily="2" charset="-94"/>
                <a:sym typeface="Arial"/>
              </a:rPr>
              <a:t>Bu bölge için Ekvator üzerinde olduğu yorumu yapılır. </a:t>
            </a:r>
          </a:p>
        </p:txBody>
      </p:sp>
      <p:pic>
        <p:nvPicPr>
          <p:cNvPr id="21" name="Resim 20">
            <a:extLst>
              <a:ext uri="{FF2B5EF4-FFF2-40B4-BE49-F238E27FC236}">
                <a16:creationId xmlns:a16="http://schemas.microsoft.com/office/drawing/2014/main" id="{47B00113-D4D6-ADD2-CA1C-40370869B3C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31217" y="670350"/>
            <a:ext cx="4140760" cy="2624327"/>
          </a:xfrm>
          <a:prstGeom prst="rect">
            <a:avLst/>
          </a:prstGeom>
        </p:spPr>
      </p:pic>
      <p:sp>
        <p:nvSpPr>
          <p:cNvPr id="23" name="Metin kutusu 22">
            <a:extLst>
              <a:ext uri="{FF2B5EF4-FFF2-40B4-BE49-F238E27FC236}">
                <a16:creationId xmlns:a16="http://schemas.microsoft.com/office/drawing/2014/main" id="{36111D8F-9054-D417-90F7-2F020C4CB527}"/>
              </a:ext>
            </a:extLst>
          </p:cNvPr>
          <p:cNvSpPr txBox="1">
            <a:spLocks/>
          </p:cNvSpPr>
          <p:nvPr/>
        </p:nvSpPr>
        <p:spPr>
          <a:xfrm>
            <a:off x="5916167" y="3685032"/>
            <a:ext cx="5641847" cy="2303708"/>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b="1" kern="0" dirty="0">
                <a:solidFill>
                  <a:srgbClr val="222222"/>
                </a:solidFill>
                <a:latin typeface="Quicksand" pitchFamily="2" charset="-94"/>
                <a:ea typeface="Tahoma" pitchFamily="34" charset="0"/>
                <a:cs typeface="Poppins" pitchFamily="2" charset="-94"/>
                <a:sym typeface="Arial"/>
              </a:rPr>
              <a:t>Grafik 4 incelendiğinde;</a:t>
            </a:r>
          </a:p>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Öğle vakti bir cismin oluşan gölge boyunun en kısa 21 Haziran’da olduğu görülmektedir. </a:t>
            </a: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r>
              <a:rPr lang="tr-TR" sz="1600" b="1" kern="0" dirty="0">
                <a:solidFill>
                  <a:srgbClr val="E84E4A"/>
                </a:solidFill>
                <a:latin typeface="Quicksand" pitchFamily="2" charset="-94"/>
                <a:ea typeface="Tahoma" pitchFamily="34" charset="0"/>
                <a:cs typeface="Poppins" pitchFamily="2" charset="-94"/>
                <a:sym typeface="Arial"/>
              </a:rPr>
              <a:t>Bu bölge için Yengeç Dönencesi ve Kuzey Kutbu arasında kaldığı yorumu yapılır. (Örnek: Türkiye)</a:t>
            </a:r>
          </a:p>
        </p:txBody>
      </p:sp>
      <p:pic>
        <p:nvPicPr>
          <p:cNvPr id="25" name="Resim 24">
            <a:extLst>
              <a:ext uri="{FF2B5EF4-FFF2-40B4-BE49-F238E27FC236}">
                <a16:creationId xmlns:a16="http://schemas.microsoft.com/office/drawing/2014/main" id="{B368F849-9DC7-AFC1-4D2C-0DA1E645593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20140" y="3758184"/>
            <a:ext cx="4140759" cy="2624327"/>
          </a:xfrm>
          <a:prstGeom prst="rect">
            <a:avLst/>
          </a:prstGeom>
        </p:spPr>
      </p:pic>
      <p:cxnSp>
        <p:nvCxnSpPr>
          <p:cNvPr id="27" name="Düz Bağlayıcı 26">
            <a:extLst>
              <a:ext uri="{FF2B5EF4-FFF2-40B4-BE49-F238E27FC236}">
                <a16:creationId xmlns:a16="http://schemas.microsoft.com/office/drawing/2014/main" id="{6F2F2349-8D4F-DDCE-195D-CEDF624AC99A}"/>
              </a:ext>
            </a:extLst>
          </p:cNvPr>
          <p:cNvCxnSpPr/>
          <p:nvPr/>
        </p:nvCxnSpPr>
        <p:spPr>
          <a:xfrm>
            <a:off x="402336" y="3511296"/>
            <a:ext cx="11411712"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97592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F02F1-48AF-4DD5-C762-263C0600E255}"/>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BB477776-E928-5FA3-67EA-ACA4DF5E52D2}"/>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68" name="Dikdörtgen: Köşeleri Yuvarlatılmış 67">
            <a:extLst>
              <a:ext uri="{FF2B5EF4-FFF2-40B4-BE49-F238E27FC236}">
                <a16:creationId xmlns:a16="http://schemas.microsoft.com/office/drawing/2014/main" id="{AF633B6A-94B6-D74E-1E2C-7BE810C6EF38}"/>
              </a:ext>
            </a:extLst>
          </p:cNvPr>
          <p:cNvSpPr/>
          <p:nvPr/>
        </p:nvSpPr>
        <p:spPr>
          <a:xfrm>
            <a:off x="306485" y="237350"/>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70" name="Metin kutusu 69">
            <a:extLst>
              <a:ext uri="{FF2B5EF4-FFF2-40B4-BE49-F238E27FC236}">
                <a16:creationId xmlns:a16="http://schemas.microsoft.com/office/drawing/2014/main" id="{E41BC5E9-E57F-EC78-E3BF-4315A2873C56}"/>
              </a:ext>
            </a:extLst>
          </p:cNvPr>
          <p:cNvSpPr txBox="1">
            <a:spLocks/>
          </p:cNvSpPr>
          <p:nvPr/>
        </p:nvSpPr>
        <p:spPr>
          <a:xfrm>
            <a:off x="300057" y="289350"/>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Gölge Boyu Grafikleri</a:t>
            </a:r>
          </a:p>
        </p:txBody>
      </p:sp>
      <p:sp>
        <p:nvSpPr>
          <p:cNvPr id="2" name="Metin kutusu 1">
            <a:extLst>
              <a:ext uri="{FF2B5EF4-FFF2-40B4-BE49-F238E27FC236}">
                <a16:creationId xmlns:a16="http://schemas.microsoft.com/office/drawing/2014/main" id="{FCB0332C-D3FF-C57E-8356-CFF1B6A6F17F}"/>
              </a:ext>
            </a:extLst>
          </p:cNvPr>
          <p:cNvSpPr txBox="1">
            <a:spLocks/>
          </p:cNvSpPr>
          <p:nvPr/>
        </p:nvSpPr>
        <p:spPr>
          <a:xfrm>
            <a:off x="5916167" y="670350"/>
            <a:ext cx="5641847" cy="2303708"/>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b="1" kern="0" dirty="0">
                <a:solidFill>
                  <a:srgbClr val="222222"/>
                </a:solidFill>
                <a:latin typeface="Quicksand" pitchFamily="2" charset="-94"/>
                <a:ea typeface="Tahoma" pitchFamily="34" charset="0"/>
                <a:cs typeface="Poppins" pitchFamily="2" charset="-94"/>
                <a:sym typeface="Arial"/>
              </a:rPr>
              <a:t>Grafik 5 incelendiğinde;</a:t>
            </a:r>
          </a:p>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Öğle vakti bir cismin oluşan gölge boyunun en kısa 21 Aralık’ta olduğu görülmektedir. </a:t>
            </a: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r>
              <a:rPr lang="tr-TR" sz="1600" b="1" kern="0" dirty="0">
                <a:solidFill>
                  <a:srgbClr val="E84E4A"/>
                </a:solidFill>
                <a:latin typeface="Quicksand" pitchFamily="2" charset="-94"/>
                <a:ea typeface="Tahoma" pitchFamily="34" charset="0"/>
                <a:cs typeface="Poppins" pitchFamily="2" charset="-94"/>
                <a:sym typeface="Arial"/>
              </a:rPr>
              <a:t>Bu bölge için Oğlak Dönencesi ve Güney Kutbu arasında kaldığı yorumu yapılır. </a:t>
            </a:r>
          </a:p>
        </p:txBody>
      </p:sp>
      <p:pic>
        <p:nvPicPr>
          <p:cNvPr id="21" name="Resim 20">
            <a:extLst>
              <a:ext uri="{FF2B5EF4-FFF2-40B4-BE49-F238E27FC236}">
                <a16:creationId xmlns:a16="http://schemas.microsoft.com/office/drawing/2014/main" id="{B6C2A03F-2A2B-60C0-A768-E26EB40AB4C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31217" y="670350"/>
            <a:ext cx="4140759" cy="2624327"/>
          </a:xfrm>
          <a:prstGeom prst="rect">
            <a:avLst/>
          </a:prstGeom>
        </p:spPr>
      </p:pic>
      <p:sp>
        <p:nvSpPr>
          <p:cNvPr id="23" name="Metin kutusu 22">
            <a:extLst>
              <a:ext uri="{FF2B5EF4-FFF2-40B4-BE49-F238E27FC236}">
                <a16:creationId xmlns:a16="http://schemas.microsoft.com/office/drawing/2014/main" id="{7C4F849B-3621-ACD3-C8D2-FAEC8D820C3D}"/>
              </a:ext>
            </a:extLst>
          </p:cNvPr>
          <p:cNvSpPr txBox="1">
            <a:spLocks/>
          </p:cNvSpPr>
          <p:nvPr/>
        </p:nvSpPr>
        <p:spPr>
          <a:xfrm>
            <a:off x="5916167" y="3685032"/>
            <a:ext cx="5641847" cy="2673039"/>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b="1" kern="0" dirty="0">
                <a:solidFill>
                  <a:srgbClr val="222222"/>
                </a:solidFill>
                <a:latin typeface="Quicksand" pitchFamily="2" charset="-94"/>
                <a:ea typeface="Tahoma" pitchFamily="34" charset="0"/>
                <a:cs typeface="Poppins" pitchFamily="2" charset="-94"/>
                <a:sym typeface="Arial"/>
              </a:rPr>
              <a:t>Grafik 6 incelendiğinde;</a:t>
            </a:r>
          </a:p>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Öğle vakti bir cismin oluşan gölge boyunun özel bir tarih verilmeksizin yıl içerisinde iki defa sıfır olduğu görülmektedir. </a:t>
            </a:r>
            <a:endParaRPr lang="tr-TR" sz="1600" b="1" kern="0" dirty="0">
              <a:solidFill>
                <a:srgbClr val="E53935"/>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endParaRPr lang="tr-TR" sz="1600" b="1" kern="0" dirty="0">
              <a:solidFill>
                <a:srgbClr val="E53935"/>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r>
              <a:rPr lang="tr-TR" sz="1600" b="1" kern="0" dirty="0">
                <a:solidFill>
                  <a:srgbClr val="E84E4A"/>
                </a:solidFill>
                <a:latin typeface="Quicksand" pitchFamily="2" charset="-94"/>
                <a:ea typeface="Tahoma" pitchFamily="34" charset="0"/>
                <a:cs typeface="Poppins" pitchFamily="2" charset="-94"/>
                <a:sym typeface="Arial"/>
              </a:rPr>
              <a:t>Bu bölgenin iki dönencenin arasında bir bölge olduğu yorumu yapılır.</a:t>
            </a:r>
          </a:p>
        </p:txBody>
      </p:sp>
      <p:pic>
        <p:nvPicPr>
          <p:cNvPr id="25" name="Resim 24">
            <a:extLst>
              <a:ext uri="{FF2B5EF4-FFF2-40B4-BE49-F238E27FC236}">
                <a16:creationId xmlns:a16="http://schemas.microsoft.com/office/drawing/2014/main" id="{ABF4C55A-9063-A895-C5E1-7A2142FA87A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20140" y="3834352"/>
            <a:ext cx="4140759" cy="2471991"/>
          </a:xfrm>
          <a:prstGeom prst="rect">
            <a:avLst/>
          </a:prstGeom>
        </p:spPr>
      </p:pic>
      <p:cxnSp>
        <p:nvCxnSpPr>
          <p:cNvPr id="27" name="Düz Bağlayıcı 26">
            <a:extLst>
              <a:ext uri="{FF2B5EF4-FFF2-40B4-BE49-F238E27FC236}">
                <a16:creationId xmlns:a16="http://schemas.microsoft.com/office/drawing/2014/main" id="{1BB1165F-98F5-6128-D39A-8CFEE47D2550}"/>
              </a:ext>
            </a:extLst>
          </p:cNvPr>
          <p:cNvCxnSpPr/>
          <p:nvPr/>
        </p:nvCxnSpPr>
        <p:spPr>
          <a:xfrm>
            <a:off x="402336" y="3511296"/>
            <a:ext cx="11411712"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01120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4EC16-9FAD-5BE2-4CFD-9DC7E3D7D0A9}"/>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33A57359-A6FE-EAC1-76E9-EA095D9D3B29}"/>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68" name="Dikdörtgen: Köşeleri Yuvarlatılmış 67">
            <a:extLst>
              <a:ext uri="{FF2B5EF4-FFF2-40B4-BE49-F238E27FC236}">
                <a16:creationId xmlns:a16="http://schemas.microsoft.com/office/drawing/2014/main" id="{6B599F1C-B6A0-ED51-CA63-B148527F01BC}"/>
              </a:ext>
            </a:extLst>
          </p:cNvPr>
          <p:cNvSpPr/>
          <p:nvPr/>
        </p:nvSpPr>
        <p:spPr>
          <a:xfrm>
            <a:off x="306485" y="237350"/>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70" name="Metin kutusu 69">
            <a:extLst>
              <a:ext uri="{FF2B5EF4-FFF2-40B4-BE49-F238E27FC236}">
                <a16:creationId xmlns:a16="http://schemas.microsoft.com/office/drawing/2014/main" id="{F2986975-30A9-6833-C71C-6E9BEB061474}"/>
              </a:ext>
            </a:extLst>
          </p:cNvPr>
          <p:cNvSpPr txBox="1">
            <a:spLocks/>
          </p:cNvSpPr>
          <p:nvPr/>
        </p:nvSpPr>
        <p:spPr>
          <a:xfrm>
            <a:off x="300057" y="289350"/>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Mevsimler Arasında İlerlerken…</a:t>
            </a:r>
          </a:p>
        </p:txBody>
      </p:sp>
      <p:sp>
        <p:nvSpPr>
          <p:cNvPr id="6" name="Dikdörtgen: Köşeleri Yuvarlatılmış 5">
            <a:extLst>
              <a:ext uri="{FF2B5EF4-FFF2-40B4-BE49-F238E27FC236}">
                <a16:creationId xmlns:a16="http://schemas.microsoft.com/office/drawing/2014/main" id="{3F5E7A5B-5883-CA02-D4DF-2F1B914B3D1C}"/>
              </a:ext>
            </a:extLst>
          </p:cNvPr>
          <p:cNvSpPr/>
          <p:nvPr/>
        </p:nvSpPr>
        <p:spPr>
          <a:xfrm>
            <a:off x="820446" y="3829679"/>
            <a:ext cx="3198512" cy="2599507"/>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a:extLst>
              <a:ext uri="{FF2B5EF4-FFF2-40B4-BE49-F238E27FC236}">
                <a16:creationId xmlns:a16="http://schemas.microsoft.com/office/drawing/2014/main" id="{33A3371A-1F65-1369-1F55-39CC23D65300}"/>
              </a:ext>
            </a:extLst>
          </p:cNvPr>
          <p:cNvSpPr txBox="1">
            <a:spLocks/>
          </p:cNvSpPr>
          <p:nvPr/>
        </p:nvSpPr>
        <p:spPr>
          <a:xfrm>
            <a:off x="911273" y="4007910"/>
            <a:ext cx="3130550" cy="2232662"/>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SzPct val="120000"/>
            </a:pPr>
            <a:r>
              <a:rPr lang="tr-TR" sz="1000" b="1" kern="0" dirty="0">
                <a:solidFill>
                  <a:srgbClr val="222222"/>
                </a:solidFill>
                <a:latin typeface="Quicksand" pitchFamily="2" charset="-94"/>
                <a:ea typeface="Tahoma" pitchFamily="34" charset="0"/>
                <a:cs typeface="Poppins" pitchFamily="2" charset="-94"/>
                <a:sym typeface="Arial"/>
              </a:rPr>
              <a:t>Kuzey Yarım Küre’de 2 numarada ilerlerken; </a:t>
            </a:r>
          </a:p>
          <a:p>
            <a:pPr algn="just" defTabSz="914400">
              <a:lnSpc>
                <a:spcPct val="150000"/>
              </a:lnSpc>
              <a:spcAft>
                <a:spcPts val="100"/>
              </a:spcAft>
              <a:buClr>
                <a:srgbClr val="000000"/>
              </a:buClr>
              <a:buSzPct val="120000"/>
            </a:pPr>
            <a:endParaRPr lang="tr-TR" sz="1000" kern="0" dirty="0">
              <a:solidFill>
                <a:srgbClr val="222222"/>
              </a:solidFill>
              <a:latin typeface="Quicksand" pitchFamily="2" charset="-94"/>
              <a:ea typeface="Tahoma" pitchFamily="34" charset="0"/>
              <a:cs typeface="Poppins" pitchFamily="2" charset="-94"/>
              <a:sym typeface="Arial"/>
            </a:endParaRPr>
          </a:p>
          <a:p>
            <a:pPr marL="171450" indent="-171450" algn="just" defTabSz="914400">
              <a:lnSpc>
                <a:spcPct val="150000"/>
              </a:lnSpc>
              <a:spcAft>
                <a:spcPts val="100"/>
              </a:spcAft>
              <a:buClr>
                <a:srgbClr val="000000"/>
              </a:buClr>
              <a:buSzPct val="120000"/>
              <a:buBlip>
                <a:blip r:embed="rId2"/>
              </a:buBlip>
            </a:pPr>
            <a:r>
              <a:rPr lang="tr-TR" sz="1000" kern="0" dirty="0">
                <a:solidFill>
                  <a:srgbClr val="222222"/>
                </a:solidFill>
                <a:latin typeface="Quicksand" pitchFamily="2" charset="-94"/>
                <a:ea typeface="Tahoma" pitchFamily="34" charset="0"/>
                <a:cs typeface="Poppins" pitchFamily="2" charset="-94"/>
                <a:sym typeface="Arial"/>
              </a:rPr>
              <a:t>Mevsim ilkbahardır.</a:t>
            </a:r>
          </a:p>
          <a:p>
            <a:pPr marL="171450" indent="-171450" algn="just" defTabSz="914400">
              <a:lnSpc>
                <a:spcPct val="150000"/>
              </a:lnSpc>
              <a:spcAft>
                <a:spcPts val="100"/>
              </a:spcAft>
              <a:buClr>
                <a:srgbClr val="000000"/>
              </a:buClr>
              <a:buSzPct val="120000"/>
              <a:buBlip>
                <a:blip r:embed="rId2"/>
              </a:buBlip>
            </a:pPr>
            <a:r>
              <a:rPr lang="tr-TR" sz="1000" kern="0" dirty="0">
                <a:solidFill>
                  <a:srgbClr val="222222"/>
                </a:solidFill>
                <a:latin typeface="Quicksand" pitchFamily="2" charset="-94"/>
                <a:ea typeface="Tahoma" pitchFamily="34" charset="0"/>
                <a:cs typeface="Poppins" pitchFamily="2" charset="-94"/>
                <a:sym typeface="Arial"/>
              </a:rPr>
              <a:t>Gölge boyu her geçen gün kısalır.</a:t>
            </a:r>
          </a:p>
          <a:p>
            <a:pPr marL="171450" indent="-171450" algn="just" defTabSz="914400">
              <a:lnSpc>
                <a:spcPct val="150000"/>
              </a:lnSpc>
              <a:spcAft>
                <a:spcPts val="100"/>
              </a:spcAft>
              <a:buClr>
                <a:srgbClr val="000000"/>
              </a:buClr>
              <a:buSzPct val="120000"/>
              <a:buBlip>
                <a:blip r:embed="rId2"/>
              </a:buBlip>
            </a:pPr>
            <a:r>
              <a:rPr lang="tr-TR" sz="1000" kern="0" dirty="0">
                <a:solidFill>
                  <a:srgbClr val="222222"/>
                </a:solidFill>
                <a:latin typeface="Quicksand" pitchFamily="2" charset="-94"/>
                <a:ea typeface="Tahoma" pitchFamily="34" charset="0"/>
                <a:cs typeface="Poppins" pitchFamily="2" charset="-94"/>
                <a:sym typeface="Arial"/>
              </a:rPr>
              <a:t>Gündüzler gecelerden uzundur ve her geçen gün gündüzler uzamaya devam eder.</a:t>
            </a:r>
          </a:p>
          <a:p>
            <a:pPr marL="171450" indent="-171450" algn="just" defTabSz="914400">
              <a:lnSpc>
                <a:spcPct val="150000"/>
              </a:lnSpc>
              <a:spcAft>
                <a:spcPts val="100"/>
              </a:spcAft>
              <a:buClr>
                <a:srgbClr val="000000"/>
              </a:buClr>
              <a:buSzPct val="120000"/>
              <a:buBlip>
                <a:blip r:embed="rId2"/>
              </a:buBlip>
            </a:pPr>
            <a:r>
              <a:rPr lang="tr-TR" sz="1000" kern="0" dirty="0">
                <a:solidFill>
                  <a:srgbClr val="222222"/>
                </a:solidFill>
                <a:latin typeface="Quicksand" pitchFamily="2" charset="-94"/>
                <a:ea typeface="Tahoma" pitchFamily="34" charset="0"/>
                <a:cs typeface="Poppins" pitchFamily="2" charset="-94"/>
                <a:sym typeface="Arial"/>
              </a:rPr>
              <a:t>Güneş ışınlarının düşme açısı gittikçe artar.</a:t>
            </a:r>
          </a:p>
          <a:p>
            <a:pPr marL="171450" indent="-171450" algn="just" defTabSz="914400">
              <a:lnSpc>
                <a:spcPct val="150000"/>
              </a:lnSpc>
              <a:spcAft>
                <a:spcPts val="100"/>
              </a:spcAft>
              <a:buClr>
                <a:srgbClr val="000000"/>
              </a:buClr>
              <a:buSzPct val="120000"/>
              <a:buBlip>
                <a:blip r:embed="rId2"/>
              </a:buBlip>
            </a:pPr>
            <a:r>
              <a:rPr lang="tr-TR" sz="1000" kern="0" dirty="0">
                <a:solidFill>
                  <a:srgbClr val="222222"/>
                </a:solidFill>
                <a:latin typeface="Quicksand" pitchFamily="2" charset="-94"/>
                <a:ea typeface="Tahoma" pitchFamily="34" charset="0"/>
                <a:cs typeface="Poppins" pitchFamily="2" charset="-94"/>
                <a:sym typeface="Arial"/>
              </a:rPr>
              <a:t>Sıcaklık gittikçe artar.</a:t>
            </a:r>
          </a:p>
          <a:p>
            <a:pPr marL="171450" indent="-171450" algn="just" defTabSz="914400">
              <a:lnSpc>
                <a:spcPct val="150000"/>
              </a:lnSpc>
              <a:spcAft>
                <a:spcPts val="100"/>
              </a:spcAft>
              <a:buClr>
                <a:srgbClr val="000000"/>
              </a:buClr>
              <a:buSzPct val="120000"/>
              <a:buBlip>
                <a:blip r:embed="rId2"/>
              </a:buBlip>
            </a:pPr>
            <a:r>
              <a:rPr lang="tr-TR" sz="1000" kern="0" dirty="0">
                <a:solidFill>
                  <a:srgbClr val="222222"/>
                </a:solidFill>
                <a:latin typeface="Quicksand" pitchFamily="2" charset="-94"/>
                <a:ea typeface="Tahoma" pitchFamily="34" charset="0"/>
                <a:cs typeface="Poppins" pitchFamily="2" charset="-94"/>
                <a:sym typeface="Arial"/>
              </a:rPr>
              <a:t>Aydınlanan alan gittikçe daralır.</a:t>
            </a:r>
          </a:p>
        </p:txBody>
      </p:sp>
      <p:sp>
        <p:nvSpPr>
          <p:cNvPr id="10" name="Dikdörtgen: Köşeleri Yuvarlatılmış 9">
            <a:extLst>
              <a:ext uri="{FF2B5EF4-FFF2-40B4-BE49-F238E27FC236}">
                <a16:creationId xmlns:a16="http://schemas.microsoft.com/office/drawing/2014/main" id="{305ECA28-7F3A-73AF-3659-12364C225B41}"/>
              </a:ext>
            </a:extLst>
          </p:cNvPr>
          <p:cNvSpPr/>
          <p:nvPr/>
        </p:nvSpPr>
        <p:spPr>
          <a:xfrm>
            <a:off x="7812152" y="906816"/>
            <a:ext cx="3198512" cy="2599507"/>
          </a:xfrm>
          <a:prstGeom prst="roundRect">
            <a:avLst/>
          </a:prstGeom>
          <a:solidFill>
            <a:srgbClr val="FEF4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Metin kutusu 11">
            <a:extLst>
              <a:ext uri="{FF2B5EF4-FFF2-40B4-BE49-F238E27FC236}">
                <a16:creationId xmlns:a16="http://schemas.microsoft.com/office/drawing/2014/main" id="{9829E115-014B-E8FE-AEF6-1C09949925D4}"/>
              </a:ext>
            </a:extLst>
          </p:cNvPr>
          <p:cNvSpPr txBox="1">
            <a:spLocks/>
          </p:cNvSpPr>
          <p:nvPr/>
        </p:nvSpPr>
        <p:spPr>
          <a:xfrm>
            <a:off x="7902979" y="1085047"/>
            <a:ext cx="3130550" cy="2232662"/>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SzPct val="120000"/>
            </a:pPr>
            <a:r>
              <a:rPr lang="tr-TR" sz="1000" b="1" kern="0" dirty="0">
                <a:solidFill>
                  <a:srgbClr val="222222"/>
                </a:solidFill>
                <a:latin typeface="Quicksand" pitchFamily="2" charset="-94"/>
                <a:ea typeface="Tahoma" pitchFamily="34" charset="0"/>
                <a:cs typeface="Poppins" pitchFamily="2" charset="-94"/>
                <a:sym typeface="Arial"/>
              </a:rPr>
              <a:t>Kuzey Yarım Küre’de 1 numarada ilerlerken; </a:t>
            </a:r>
          </a:p>
          <a:p>
            <a:pPr marL="171450" indent="-171450" algn="just" defTabSz="914400">
              <a:lnSpc>
                <a:spcPct val="150000"/>
              </a:lnSpc>
              <a:spcAft>
                <a:spcPts val="100"/>
              </a:spcAft>
              <a:buClr>
                <a:srgbClr val="000000"/>
              </a:buClr>
              <a:buSzPct val="120000"/>
              <a:buBlip>
                <a:blip r:embed="rId3"/>
              </a:buBlip>
            </a:pPr>
            <a:endParaRPr lang="tr-TR" sz="1000" kern="0" dirty="0">
              <a:solidFill>
                <a:srgbClr val="222222"/>
              </a:solidFill>
              <a:latin typeface="Quicksand" pitchFamily="2" charset="-94"/>
              <a:ea typeface="Tahoma" pitchFamily="34" charset="0"/>
              <a:cs typeface="Poppins" pitchFamily="2" charset="-94"/>
              <a:sym typeface="Arial"/>
            </a:endParaRPr>
          </a:p>
          <a:p>
            <a:pPr marL="171450" indent="-171450" algn="just" defTabSz="914400">
              <a:lnSpc>
                <a:spcPct val="150000"/>
              </a:lnSpc>
              <a:spcAft>
                <a:spcPts val="100"/>
              </a:spcAft>
              <a:buClr>
                <a:srgbClr val="000000"/>
              </a:buClr>
              <a:buSzPct val="120000"/>
              <a:buBlip>
                <a:blip r:embed="rId4"/>
              </a:buBlip>
            </a:pPr>
            <a:r>
              <a:rPr lang="tr-TR" sz="1000" kern="0" dirty="0">
                <a:solidFill>
                  <a:srgbClr val="222222"/>
                </a:solidFill>
                <a:latin typeface="Quicksand" pitchFamily="2" charset="-94"/>
                <a:ea typeface="Tahoma" pitchFamily="34" charset="0"/>
                <a:cs typeface="Poppins" pitchFamily="2" charset="-94"/>
                <a:sym typeface="Arial"/>
              </a:rPr>
              <a:t>Mevsim kıştır.</a:t>
            </a:r>
          </a:p>
          <a:p>
            <a:pPr marL="171450" indent="-171450" algn="just" defTabSz="914400">
              <a:lnSpc>
                <a:spcPct val="150000"/>
              </a:lnSpc>
              <a:spcAft>
                <a:spcPts val="100"/>
              </a:spcAft>
              <a:buClr>
                <a:srgbClr val="000000"/>
              </a:buClr>
              <a:buSzPct val="120000"/>
              <a:buBlip>
                <a:blip r:embed="rId4"/>
              </a:buBlip>
            </a:pPr>
            <a:r>
              <a:rPr lang="tr-TR" sz="1000" kern="0" dirty="0">
                <a:solidFill>
                  <a:srgbClr val="222222"/>
                </a:solidFill>
                <a:latin typeface="Quicksand" pitchFamily="2" charset="-94"/>
                <a:ea typeface="Tahoma" pitchFamily="34" charset="0"/>
                <a:cs typeface="Poppins" pitchFamily="2" charset="-94"/>
                <a:sym typeface="Arial"/>
              </a:rPr>
              <a:t>Gölge boyu her geçen gün kısalır.</a:t>
            </a:r>
          </a:p>
          <a:p>
            <a:pPr marL="171450" indent="-171450" algn="just" defTabSz="914400">
              <a:lnSpc>
                <a:spcPct val="150000"/>
              </a:lnSpc>
              <a:spcAft>
                <a:spcPts val="100"/>
              </a:spcAft>
              <a:buClr>
                <a:srgbClr val="000000"/>
              </a:buClr>
              <a:buSzPct val="120000"/>
              <a:buBlip>
                <a:blip r:embed="rId4"/>
              </a:buBlip>
            </a:pPr>
            <a:r>
              <a:rPr lang="tr-TR" sz="1000" kern="0" dirty="0">
                <a:solidFill>
                  <a:srgbClr val="222222"/>
                </a:solidFill>
                <a:latin typeface="Quicksand" pitchFamily="2" charset="-94"/>
                <a:ea typeface="Tahoma" pitchFamily="34" charset="0"/>
                <a:cs typeface="Poppins" pitchFamily="2" charset="-94"/>
                <a:sym typeface="Arial"/>
              </a:rPr>
              <a:t>Geceler gündüzlerden uzundur fakat her geçen gün geceler kısalır, gündüzler uzar.</a:t>
            </a:r>
          </a:p>
          <a:p>
            <a:pPr marL="171450" indent="-171450" algn="just" defTabSz="914400">
              <a:lnSpc>
                <a:spcPct val="150000"/>
              </a:lnSpc>
              <a:spcAft>
                <a:spcPts val="100"/>
              </a:spcAft>
              <a:buClr>
                <a:srgbClr val="000000"/>
              </a:buClr>
              <a:buSzPct val="120000"/>
              <a:buBlip>
                <a:blip r:embed="rId4"/>
              </a:buBlip>
            </a:pPr>
            <a:r>
              <a:rPr lang="tr-TR" sz="1000" kern="0" dirty="0">
                <a:solidFill>
                  <a:srgbClr val="222222"/>
                </a:solidFill>
                <a:latin typeface="Quicksand" pitchFamily="2" charset="-94"/>
                <a:ea typeface="Tahoma" pitchFamily="34" charset="0"/>
                <a:cs typeface="Poppins" pitchFamily="2" charset="-94"/>
                <a:sym typeface="Arial"/>
              </a:rPr>
              <a:t>Güneş ışınlarının düşme açısı gittikçe artar.</a:t>
            </a:r>
          </a:p>
          <a:p>
            <a:pPr marL="171450" indent="-171450" algn="just" defTabSz="914400">
              <a:lnSpc>
                <a:spcPct val="150000"/>
              </a:lnSpc>
              <a:spcAft>
                <a:spcPts val="100"/>
              </a:spcAft>
              <a:buClr>
                <a:srgbClr val="000000"/>
              </a:buClr>
              <a:buSzPct val="120000"/>
              <a:buBlip>
                <a:blip r:embed="rId4"/>
              </a:buBlip>
            </a:pPr>
            <a:r>
              <a:rPr lang="tr-TR" sz="1000" kern="0" dirty="0">
                <a:solidFill>
                  <a:srgbClr val="222222"/>
                </a:solidFill>
                <a:latin typeface="Quicksand" pitchFamily="2" charset="-94"/>
                <a:ea typeface="Tahoma" pitchFamily="34" charset="0"/>
                <a:cs typeface="Poppins" pitchFamily="2" charset="-94"/>
                <a:sym typeface="Arial"/>
              </a:rPr>
              <a:t>Sıcaklık gittikçe artar.</a:t>
            </a:r>
          </a:p>
          <a:p>
            <a:pPr marL="171450" indent="-171450" algn="just" defTabSz="914400">
              <a:lnSpc>
                <a:spcPct val="150000"/>
              </a:lnSpc>
              <a:spcAft>
                <a:spcPts val="100"/>
              </a:spcAft>
              <a:buClr>
                <a:srgbClr val="000000"/>
              </a:buClr>
              <a:buSzPct val="120000"/>
              <a:buBlip>
                <a:blip r:embed="rId4"/>
              </a:buBlip>
            </a:pPr>
            <a:r>
              <a:rPr lang="tr-TR" sz="1000" kern="0" dirty="0">
                <a:solidFill>
                  <a:srgbClr val="222222"/>
                </a:solidFill>
                <a:latin typeface="Quicksand" pitchFamily="2" charset="-94"/>
                <a:ea typeface="Tahoma" pitchFamily="34" charset="0"/>
                <a:cs typeface="Poppins" pitchFamily="2" charset="-94"/>
                <a:sym typeface="Arial"/>
              </a:rPr>
              <a:t>Aydınlanan alan gittikçe daralır.</a:t>
            </a:r>
          </a:p>
        </p:txBody>
      </p:sp>
      <p:sp>
        <p:nvSpPr>
          <p:cNvPr id="14" name="Dikdörtgen: Köşeleri Yuvarlatılmış 13">
            <a:extLst>
              <a:ext uri="{FF2B5EF4-FFF2-40B4-BE49-F238E27FC236}">
                <a16:creationId xmlns:a16="http://schemas.microsoft.com/office/drawing/2014/main" id="{05D4FA73-C86F-1B1F-D2E6-DAB359015D35}"/>
              </a:ext>
            </a:extLst>
          </p:cNvPr>
          <p:cNvSpPr/>
          <p:nvPr/>
        </p:nvSpPr>
        <p:spPr>
          <a:xfrm>
            <a:off x="4316397" y="3848910"/>
            <a:ext cx="3198512" cy="2599507"/>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Metin kutusu 15">
            <a:extLst>
              <a:ext uri="{FF2B5EF4-FFF2-40B4-BE49-F238E27FC236}">
                <a16:creationId xmlns:a16="http://schemas.microsoft.com/office/drawing/2014/main" id="{19168D3D-2252-DA6E-5B24-E25EAA5E7A3E}"/>
              </a:ext>
            </a:extLst>
          </p:cNvPr>
          <p:cNvSpPr txBox="1">
            <a:spLocks/>
          </p:cNvSpPr>
          <p:nvPr/>
        </p:nvSpPr>
        <p:spPr>
          <a:xfrm>
            <a:off x="4407224" y="4027141"/>
            <a:ext cx="3130550" cy="2232662"/>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SzPct val="120000"/>
            </a:pPr>
            <a:r>
              <a:rPr lang="tr-TR" sz="1000" b="1" kern="0" dirty="0">
                <a:solidFill>
                  <a:srgbClr val="222222"/>
                </a:solidFill>
                <a:latin typeface="Quicksand" pitchFamily="2" charset="-94"/>
                <a:ea typeface="Tahoma" pitchFamily="34" charset="0"/>
                <a:cs typeface="Poppins" pitchFamily="2" charset="-94"/>
                <a:sym typeface="Arial"/>
              </a:rPr>
              <a:t>Kuzey Yarım Küre’de 3 numarada ilerlerken; </a:t>
            </a:r>
          </a:p>
          <a:p>
            <a:pPr marL="171450" indent="-171450" algn="just" defTabSz="914400">
              <a:lnSpc>
                <a:spcPct val="150000"/>
              </a:lnSpc>
              <a:spcAft>
                <a:spcPts val="100"/>
              </a:spcAft>
              <a:buClr>
                <a:srgbClr val="000000"/>
              </a:buClr>
              <a:buSzPct val="120000"/>
              <a:buBlip>
                <a:blip r:embed="rId3"/>
              </a:buBlip>
            </a:pPr>
            <a:endParaRPr lang="tr-TR" sz="1000" kern="0" dirty="0">
              <a:solidFill>
                <a:srgbClr val="222222"/>
              </a:solidFill>
              <a:latin typeface="Quicksand" pitchFamily="2" charset="-94"/>
              <a:ea typeface="Tahoma" pitchFamily="34" charset="0"/>
              <a:cs typeface="Poppins" pitchFamily="2" charset="-94"/>
              <a:sym typeface="Arial"/>
            </a:endParaRPr>
          </a:p>
          <a:p>
            <a:pPr marL="171450" indent="-171450" algn="just" defTabSz="914400">
              <a:lnSpc>
                <a:spcPct val="150000"/>
              </a:lnSpc>
              <a:spcAft>
                <a:spcPts val="100"/>
              </a:spcAft>
              <a:buClr>
                <a:srgbClr val="000000"/>
              </a:buClr>
              <a:buSzPct val="120000"/>
              <a:buBlip>
                <a:blip r:embed="rId5"/>
              </a:buBlip>
            </a:pPr>
            <a:r>
              <a:rPr lang="tr-TR" sz="1000" kern="0" dirty="0">
                <a:solidFill>
                  <a:srgbClr val="222222"/>
                </a:solidFill>
                <a:latin typeface="Quicksand" pitchFamily="2" charset="-94"/>
                <a:ea typeface="Tahoma" pitchFamily="34" charset="0"/>
                <a:cs typeface="Poppins" pitchFamily="2" charset="-94"/>
                <a:sym typeface="Arial"/>
              </a:rPr>
              <a:t>Mevsim yazdır.</a:t>
            </a:r>
          </a:p>
          <a:p>
            <a:pPr marL="171450" indent="-171450" algn="just" defTabSz="914400">
              <a:lnSpc>
                <a:spcPct val="150000"/>
              </a:lnSpc>
              <a:spcAft>
                <a:spcPts val="100"/>
              </a:spcAft>
              <a:buClr>
                <a:srgbClr val="000000"/>
              </a:buClr>
              <a:buSzPct val="120000"/>
              <a:buBlip>
                <a:blip r:embed="rId5"/>
              </a:buBlip>
            </a:pPr>
            <a:r>
              <a:rPr lang="tr-TR" sz="1000" kern="0" dirty="0">
                <a:solidFill>
                  <a:srgbClr val="222222"/>
                </a:solidFill>
                <a:latin typeface="Quicksand" pitchFamily="2" charset="-94"/>
                <a:ea typeface="Tahoma" pitchFamily="34" charset="0"/>
                <a:cs typeface="Poppins" pitchFamily="2" charset="-94"/>
                <a:sym typeface="Arial"/>
              </a:rPr>
              <a:t>Gölge boyu her geçen gün uzar.</a:t>
            </a:r>
          </a:p>
          <a:p>
            <a:pPr marL="171450" indent="-171450" algn="just" defTabSz="914400">
              <a:lnSpc>
                <a:spcPct val="150000"/>
              </a:lnSpc>
              <a:spcAft>
                <a:spcPts val="100"/>
              </a:spcAft>
              <a:buClr>
                <a:srgbClr val="000000"/>
              </a:buClr>
              <a:buSzPct val="120000"/>
              <a:buBlip>
                <a:blip r:embed="rId5"/>
              </a:buBlip>
            </a:pPr>
            <a:r>
              <a:rPr lang="tr-TR" sz="1000" kern="0" dirty="0">
                <a:solidFill>
                  <a:srgbClr val="222222"/>
                </a:solidFill>
                <a:latin typeface="Quicksand" pitchFamily="2" charset="-94"/>
                <a:ea typeface="Tahoma" pitchFamily="34" charset="0"/>
                <a:cs typeface="Poppins" pitchFamily="2" charset="-94"/>
                <a:sym typeface="Arial"/>
              </a:rPr>
              <a:t>Gündüzler gecelerden uzundur ve fakat her geçen gün gündüzler kısalır, geceler uzar.</a:t>
            </a:r>
          </a:p>
          <a:p>
            <a:pPr marL="171450" indent="-171450" algn="just" defTabSz="914400">
              <a:lnSpc>
                <a:spcPct val="150000"/>
              </a:lnSpc>
              <a:spcAft>
                <a:spcPts val="100"/>
              </a:spcAft>
              <a:buClr>
                <a:srgbClr val="000000"/>
              </a:buClr>
              <a:buSzPct val="120000"/>
              <a:buBlip>
                <a:blip r:embed="rId5"/>
              </a:buBlip>
            </a:pPr>
            <a:r>
              <a:rPr lang="tr-TR" sz="1000" kern="0" dirty="0">
                <a:solidFill>
                  <a:srgbClr val="222222"/>
                </a:solidFill>
                <a:latin typeface="Quicksand" pitchFamily="2" charset="-94"/>
                <a:ea typeface="Tahoma" pitchFamily="34" charset="0"/>
                <a:cs typeface="Poppins" pitchFamily="2" charset="-94"/>
                <a:sym typeface="Arial"/>
              </a:rPr>
              <a:t>Güneş ışınlarının düşme açısı gittikçe azalır.</a:t>
            </a:r>
          </a:p>
          <a:p>
            <a:pPr marL="171450" indent="-171450" algn="just" defTabSz="914400">
              <a:lnSpc>
                <a:spcPct val="150000"/>
              </a:lnSpc>
              <a:spcAft>
                <a:spcPts val="100"/>
              </a:spcAft>
              <a:buClr>
                <a:srgbClr val="000000"/>
              </a:buClr>
              <a:buSzPct val="120000"/>
              <a:buBlip>
                <a:blip r:embed="rId5"/>
              </a:buBlip>
            </a:pPr>
            <a:r>
              <a:rPr lang="tr-TR" sz="1000" kern="0" dirty="0">
                <a:solidFill>
                  <a:srgbClr val="222222"/>
                </a:solidFill>
                <a:latin typeface="Quicksand" pitchFamily="2" charset="-94"/>
                <a:ea typeface="Tahoma" pitchFamily="34" charset="0"/>
                <a:cs typeface="Poppins" pitchFamily="2" charset="-94"/>
                <a:sym typeface="Arial"/>
              </a:rPr>
              <a:t>Sıcaklık gittikçe azalır.</a:t>
            </a:r>
          </a:p>
          <a:p>
            <a:pPr marL="171450" indent="-171450" algn="just" defTabSz="914400">
              <a:lnSpc>
                <a:spcPct val="150000"/>
              </a:lnSpc>
              <a:spcAft>
                <a:spcPts val="100"/>
              </a:spcAft>
              <a:buClr>
                <a:srgbClr val="000000"/>
              </a:buClr>
              <a:buSzPct val="120000"/>
              <a:buBlip>
                <a:blip r:embed="rId5"/>
              </a:buBlip>
            </a:pPr>
            <a:r>
              <a:rPr lang="tr-TR" sz="1000" kern="0" dirty="0">
                <a:solidFill>
                  <a:srgbClr val="222222"/>
                </a:solidFill>
                <a:latin typeface="Quicksand" pitchFamily="2" charset="-94"/>
                <a:ea typeface="Tahoma" pitchFamily="34" charset="0"/>
                <a:cs typeface="Poppins" pitchFamily="2" charset="-94"/>
                <a:sym typeface="Arial"/>
              </a:rPr>
              <a:t>Aydınlanan alan gittikçe artar.</a:t>
            </a:r>
          </a:p>
        </p:txBody>
      </p:sp>
      <p:sp>
        <p:nvSpPr>
          <p:cNvPr id="18" name="Dikdörtgen: Köşeleri Yuvarlatılmış 17">
            <a:extLst>
              <a:ext uri="{FF2B5EF4-FFF2-40B4-BE49-F238E27FC236}">
                <a16:creationId xmlns:a16="http://schemas.microsoft.com/office/drawing/2014/main" id="{54904F6E-66EC-7BEB-1385-7C7A623D9D79}"/>
              </a:ext>
            </a:extLst>
          </p:cNvPr>
          <p:cNvSpPr/>
          <p:nvPr/>
        </p:nvSpPr>
        <p:spPr>
          <a:xfrm>
            <a:off x="7812152" y="3829083"/>
            <a:ext cx="3198512" cy="2599507"/>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Metin kutusu 19">
            <a:extLst>
              <a:ext uri="{FF2B5EF4-FFF2-40B4-BE49-F238E27FC236}">
                <a16:creationId xmlns:a16="http://schemas.microsoft.com/office/drawing/2014/main" id="{350335C3-7DD7-132F-176D-DAEBB8B7FB5E}"/>
              </a:ext>
            </a:extLst>
          </p:cNvPr>
          <p:cNvSpPr txBox="1">
            <a:spLocks/>
          </p:cNvSpPr>
          <p:nvPr/>
        </p:nvSpPr>
        <p:spPr>
          <a:xfrm>
            <a:off x="7902979" y="4007314"/>
            <a:ext cx="3130550" cy="2232662"/>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SzPct val="120000"/>
            </a:pPr>
            <a:r>
              <a:rPr lang="tr-TR" sz="1000" b="1" kern="0" dirty="0">
                <a:solidFill>
                  <a:srgbClr val="222222"/>
                </a:solidFill>
                <a:latin typeface="Quicksand" pitchFamily="2" charset="-94"/>
                <a:ea typeface="Tahoma" pitchFamily="34" charset="0"/>
                <a:cs typeface="Poppins" pitchFamily="2" charset="-94"/>
                <a:sym typeface="Arial"/>
              </a:rPr>
              <a:t>Kuzey Yarım Küre’de 4 numarada ilerlerken; </a:t>
            </a:r>
          </a:p>
          <a:p>
            <a:pPr marL="171450" indent="-171450" algn="just" defTabSz="914400">
              <a:lnSpc>
                <a:spcPct val="150000"/>
              </a:lnSpc>
              <a:spcAft>
                <a:spcPts val="100"/>
              </a:spcAft>
              <a:buClr>
                <a:srgbClr val="000000"/>
              </a:buClr>
              <a:buSzPct val="120000"/>
              <a:buBlip>
                <a:blip r:embed="rId3"/>
              </a:buBlip>
            </a:pPr>
            <a:endParaRPr lang="tr-TR" sz="1000" kern="0" dirty="0">
              <a:solidFill>
                <a:srgbClr val="222222"/>
              </a:solidFill>
              <a:latin typeface="Quicksand" pitchFamily="2" charset="-94"/>
              <a:ea typeface="Tahoma" pitchFamily="34" charset="0"/>
              <a:cs typeface="Poppins" pitchFamily="2" charset="-94"/>
              <a:sym typeface="Arial"/>
            </a:endParaRPr>
          </a:p>
          <a:p>
            <a:pPr marL="171450" indent="-171450" algn="just" defTabSz="914400">
              <a:lnSpc>
                <a:spcPct val="150000"/>
              </a:lnSpc>
              <a:spcAft>
                <a:spcPts val="100"/>
              </a:spcAft>
              <a:buClr>
                <a:srgbClr val="000000"/>
              </a:buClr>
              <a:buSzPct val="120000"/>
              <a:buBlip>
                <a:blip r:embed="rId6"/>
              </a:buBlip>
            </a:pPr>
            <a:r>
              <a:rPr lang="tr-TR" sz="1000" kern="0" dirty="0">
                <a:solidFill>
                  <a:srgbClr val="222222"/>
                </a:solidFill>
                <a:latin typeface="Quicksand" pitchFamily="2" charset="-94"/>
                <a:ea typeface="Tahoma" pitchFamily="34" charset="0"/>
                <a:cs typeface="Poppins" pitchFamily="2" charset="-94"/>
                <a:sym typeface="Arial"/>
              </a:rPr>
              <a:t>Mevsim sonbahardır.</a:t>
            </a:r>
          </a:p>
          <a:p>
            <a:pPr marL="171450" indent="-171450" algn="just" defTabSz="914400">
              <a:lnSpc>
                <a:spcPct val="150000"/>
              </a:lnSpc>
              <a:spcAft>
                <a:spcPts val="100"/>
              </a:spcAft>
              <a:buClr>
                <a:srgbClr val="000000"/>
              </a:buClr>
              <a:buSzPct val="120000"/>
              <a:buBlip>
                <a:blip r:embed="rId6"/>
              </a:buBlip>
            </a:pPr>
            <a:r>
              <a:rPr lang="tr-TR" sz="1000" kern="0" dirty="0">
                <a:solidFill>
                  <a:srgbClr val="222222"/>
                </a:solidFill>
                <a:latin typeface="Quicksand" pitchFamily="2" charset="-94"/>
                <a:ea typeface="Tahoma" pitchFamily="34" charset="0"/>
                <a:cs typeface="Poppins" pitchFamily="2" charset="-94"/>
                <a:sym typeface="Arial"/>
              </a:rPr>
              <a:t>Gölge boyu her geçen gün uzar.</a:t>
            </a:r>
          </a:p>
          <a:p>
            <a:pPr marL="171450" indent="-171450" algn="just" defTabSz="914400">
              <a:lnSpc>
                <a:spcPct val="150000"/>
              </a:lnSpc>
              <a:spcAft>
                <a:spcPts val="100"/>
              </a:spcAft>
              <a:buClr>
                <a:srgbClr val="000000"/>
              </a:buClr>
              <a:buSzPct val="120000"/>
              <a:buBlip>
                <a:blip r:embed="rId6"/>
              </a:buBlip>
            </a:pPr>
            <a:r>
              <a:rPr lang="tr-TR" sz="1000" kern="0" dirty="0">
                <a:solidFill>
                  <a:srgbClr val="222222"/>
                </a:solidFill>
                <a:latin typeface="Quicksand" pitchFamily="2" charset="-94"/>
                <a:ea typeface="Tahoma" pitchFamily="34" charset="0"/>
                <a:cs typeface="Poppins" pitchFamily="2" charset="-94"/>
                <a:sym typeface="Arial"/>
              </a:rPr>
              <a:t>Geceler gündüzlerden uzundur ve her geçen gün geceler uzamaya devam eder.</a:t>
            </a:r>
          </a:p>
          <a:p>
            <a:pPr marL="171450" indent="-171450" algn="just" defTabSz="914400">
              <a:lnSpc>
                <a:spcPct val="150000"/>
              </a:lnSpc>
              <a:spcAft>
                <a:spcPts val="100"/>
              </a:spcAft>
              <a:buClr>
                <a:srgbClr val="000000"/>
              </a:buClr>
              <a:buSzPct val="120000"/>
              <a:buBlip>
                <a:blip r:embed="rId6"/>
              </a:buBlip>
            </a:pPr>
            <a:r>
              <a:rPr lang="tr-TR" sz="1000" kern="0" dirty="0">
                <a:solidFill>
                  <a:srgbClr val="222222"/>
                </a:solidFill>
                <a:latin typeface="Quicksand" pitchFamily="2" charset="-94"/>
                <a:ea typeface="Tahoma" pitchFamily="34" charset="0"/>
                <a:cs typeface="Poppins" pitchFamily="2" charset="-94"/>
                <a:sym typeface="Arial"/>
              </a:rPr>
              <a:t>Güneş ışınlarının düşme açısı gittikçe azalır.</a:t>
            </a:r>
          </a:p>
          <a:p>
            <a:pPr marL="171450" indent="-171450" algn="just" defTabSz="914400">
              <a:lnSpc>
                <a:spcPct val="150000"/>
              </a:lnSpc>
              <a:spcAft>
                <a:spcPts val="100"/>
              </a:spcAft>
              <a:buClr>
                <a:srgbClr val="000000"/>
              </a:buClr>
              <a:buSzPct val="120000"/>
              <a:buBlip>
                <a:blip r:embed="rId6"/>
              </a:buBlip>
            </a:pPr>
            <a:r>
              <a:rPr lang="tr-TR" sz="1000" kern="0" dirty="0">
                <a:solidFill>
                  <a:srgbClr val="222222"/>
                </a:solidFill>
                <a:latin typeface="Quicksand" pitchFamily="2" charset="-94"/>
                <a:ea typeface="Tahoma" pitchFamily="34" charset="0"/>
                <a:cs typeface="Poppins" pitchFamily="2" charset="-94"/>
                <a:sym typeface="Arial"/>
              </a:rPr>
              <a:t>Sıcaklık gittikçe azalır.</a:t>
            </a:r>
          </a:p>
          <a:p>
            <a:pPr marL="171450" indent="-171450" algn="just" defTabSz="914400">
              <a:lnSpc>
                <a:spcPct val="150000"/>
              </a:lnSpc>
              <a:spcAft>
                <a:spcPts val="100"/>
              </a:spcAft>
              <a:buClr>
                <a:srgbClr val="000000"/>
              </a:buClr>
              <a:buSzPct val="120000"/>
              <a:buBlip>
                <a:blip r:embed="rId6"/>
              </a:buBlip>
            </a:pPr>
            <a:r>
              <a:rPr lang="tr-TR" sz="1000" kern="0" dirty="0">
                <a:solidFill>
                  <a:srgbClr val="222222"/>
                </a:solidFill>
                <a:latin typeface="Quicksand" pitchFamily="2" charset="-94"/>
                <a:ea typeface="Tahoma" pitchFamily="34" charset="0"/>
                <a:cs typeface="Poppins" pitchFamily="2" charset="-94"/>
                <a:sym typeface="Arial"/>
              </a:rPr>
              <a:t>Aydınlanan alan gittikçe artar.</a:t>
            </a:r>
          </a:p>
        </p:txBody>
      </p:sp>
      <p:sp>
        <p:nvSpPr>
          <p:cNvPr id="24" name="Oval 23">
            <a:extLst>
              <a:ext uri="{FF2B5EF4-FFF2-40B4-BE49-F238E27FC236}">
                <a16:creationId xmlns:a16="http://schemas.microsoft.com/office/drawing/2014/main" id="{36096D47-6958-3F32-319F-A47FC2EA9DCF}"/>
              </a:ext>
            </a:extLst>
          </p:cNvPr>
          <p:cNvSpPr/>
          <p:nvPr/>
        </p:nvSpPr>
        <p:spPr>
          <a:xfrm>
            <a:off x="2166915" y="3569649"/>
            <a:ext cx="495300" cy="472440"/>
          </a:xfrm>
          <a:prstGeom prst="ellipse">
            <a:avLst/>
          </a:prstGeom>
          <a:solidFill>
            <a:schemeClr val="bg1"/>
          </a:solidFill>
          <a:ln w="28575">
            <a:solidFill>
              <a:schemeClr val="tx2">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Metin kutusu 27">
            <a:extLst>
              <a:ext uri="{FF2B5EF4-FFF2-40B4-BE49-F238E27FC236}">
                <a16:creationId xmlns:a16="http://schemas.microsoft.com/office/drawing/2014/main" id="{572EF8AB-FA24-1162-9A86-92D0BA7F1DAA}"/>
              </a:ext>
            </a:extLst>
          </p:cNvPr>
          <p:cNvSpPr txBox="1">
            <a:spLocks/>
          </p:cNvSpPr>
          <p:nvPr/>
        </p:nvSpPr>
        <p:spPr>
          <a:xfrm>
            <a:off x="2253646" y="3523384"/>
            <a:ext cx="336883" cy="459357"/>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SzPct val="120000"/>
            </a:pPr>
            <a:r>
              <a:rPr lang="tr-TR" b="1" kern="0" dirty="0">
                <a:solidFill>
                  <a:srgbClr val="222222"/>
                </a:solidFill>
                <a:latin typeface="Quicksand" pitchFamily="2" charset="-94"/>
                <a:ea typeface="Tahoma" pitchFamily="34" charset="0"/>
                <a:cs typeface="Poppins" pitchFamily="2" charset="-94"/>
                <a:sym typeface="Arial"/>
              </a:rPr>
              <a:t>2</a:t>
            </a:r>
          </a:p>
        </p:txBody>
      </p:sp>
      <p:sp>
        <p:nvSpPr>
          <p:cNvPr id="30" name="Oval 29">
            <a:extLst>
              <a:ext uri="{FF2B5EF4-FFF2-40B4-BE49-F238E27FC236}">
                <a16:creationId xmlns:a16="http://schemas.microsoft.com/office/drawing/2014/main" id="{20D51392-28E6-06B9-D5C2-C9E043EB8BAB}"/>
              </a:ext>
            </a:extLst>
          </p:cNvPr>
          <p:cNvSpPr/>
          <p:nvPr/>
        </p:nvSpPr>
        <p:spPr>
          <a:xfrm>
            <a:off x="9176892" y="645529"/>
            <a:ext cx="495300" cy="472440"/>
          </a:xfrm>
          <a:prstGeom prst="ellipse">
            <a:avLst/>
          </a:prstGeom>
          <a:solidFill>
            <a:schemeClr val="bg1"/>
          </a:solidFill>
          <a:ln w="28575">
            <a:solidFill>
              <a:srgbClr val="FEF4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2" name="Metin kutusu 31">
            <a:extLst>
              <a:ext uri="{FF2B5EF4-FFF2-40B4-BE49-F238E27FC236}">
                <a16:creationId xmlns:a16="http://schemas.microsoft.com/office/drawing/2014/main" id="{64F37ECA-8406-7F29-67B2-B873F70ACCF8}"/>
              </a:ext>
            </a:extLst>
          </p:cNvPr>
          <p:cNvSpPr txBox="1">
            <a:spLocks/>
          </p:cNvSpPr>
          <p:nvPr/>
        </p:nvSpPr>
        <p:spPr>
          <a:xfrm>
            <a:off x="9294103" y="599264"/>
            <a:ext cx="336883" cy="459357"/>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SzPct val="120000"/>
            </a:pPr>
            <a:r>
              <a:rPr lang="tr-TR" b="1" kern="0" dirty="0">
                <a:solidFill>
                  <a:srgbClr val="222222"/>
                </a:solidFill>
                <a:latin typeface="Quicksand" pitchFamily="2" charset="-94"/>
                <a:ea typeface="Tahoma" pitchFamily="34" charset="0"/>
                <a:cs typeface="Poppins" pitchFamily="2" charset="-94"/>
                <a:sym typeface="Arial"/>
              </a:rPr>
              <a:t>1</a:t>
            </a:r>
          </a:p>
        </p:txBody>
      </p:sp>
      <p:sp>
        <p:nvSpPr>
          <p:cNvPr id="34" name="Oval 33">
            <a:extLst>
              <a:ext uri="{FF2B5EF4-FFF2-40B4-BE49-F238E27FC236}">
                <a16:creationId xmlns:a16="http://schemas.microsoft.com/office/drawing/2014/main" id="{1E7FAFE3-C852-8023-0D6A-81D0B2D403E3}"/>
              </a:ext>
            </a:extLst>
          </p:cNvPr>
          <p:cNvSpPr/>
          <p:nvPr/>
        </p:nvSpPr>
        <p:spPr>
          <a:xfrm>
            <a:off x="5670579" y="3614497"/>
            <a:ext cx="495300" cy="472440"/>
          </a:xfrm>
          <a:prstGeom prst="ellipse">
            <a:avLst/>
          </a:prstGeom>
          <a:solidFill>
            <a:schemeClr val="bg1"/>
          </a:solidFill>
          <a:ln w="28575">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Metin kutusu 35">
            <a:extLst>
              <a:ext uri="{FF2B5EF4-FFF2-40B4-BE49-F238E27FC236}">
                <a16:creationId xmlns:a16="http://schemas.microsoft.com/office/drawing/2014/main" id="{F04AE6E0-1C12-B03C-2A40-55A85F4B737F}"/>
              </a:ext>
            </a:extLst>
          </p:cNvPr>
          <p:cNvSpPr txBox="1">
            <a:spLocks/>
          </p:cNvSpPr>
          <p:nvPr/>
        </p:nvSpPr>
        <p:spPr>
          <a:xfrm>
            <a:off x="5766835" y="3596807"/>
            <a:ext cx="336883" cy="459357"/>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SzPct val="120000"/>
            </a:pPr>
            <a:r>
              <a:rPr lang="tr-TR" b="1" kern="0" dirty="0">
                <a:solidFill>
                  <a:srgbClr val="222222"/>
                </a:solidFill>
                <a:latin typeface="Quicksand" pitchFamily="2" charset="-94"/>
                <a:ea typeface="Tahoma" pitchFamily="34" charset="0"/>
                <a:cs typeface="Poppins" pitchFamily="2" charset="-94"/>
                <a:sym typeface="Arial"/>
              </a:rPr>
              <a:t>3</a:t>
            </a:r>
          </a:p>
        </p:txBody>
      </p:sp>
      <p:sp>
        <p:nvSpPr>
          <p:cNvPr id="38" name="Oval 37">
            <a:extLst>
              <a:ext uri="{FF2B5EF4-FFF2-40B4-BE49-F238E27FC236}">
                <a16:creationId xmlns:a16="http://schemas.microsoft.com/office/drawing/2014/main" id="{5EA3D746-0B7A-89FF-A3EA-3FC8AD38DA93}"/>
              </a:ext>
            </a:extLst>
          </p:cNvPr>
          <p:cNvSpPr/>
          <p:nvPr/>
        </p:nvSpPr>
        <p:spPr>
          <a:xfrm>
            <a:off x="9180938" y="3596807"/>
            <a:ext cx="495300" cy="472440"/>
          </a:xfrm>
          <a:prstGeom prst="ellipse">
            <a:avLst/>
          </a:prstGeom>
          <a:solidFill>
            <a:schemeClr val="bg1"/>
          </a:solidFill>
          <a:ln w="28575">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Metin kutusu 39">
            <a:extLst>
              <a:ext uri="{FF2B5EF4-FFF2-40B4-BE49-F238E27FC236}">
                <a16:creationId xmlns:a16="http://schemas.microsoft.com/office/drawing/2014/main" id="{72341A23-930C-DF6C-C46C-060925A7B634}"/>
              </a:ext>
            </a:extLst>
          </p:cNvPr>
          <p:cNvSpPr txBox="1">
            <a:spLocks/>
          </p:cNvSpPr>
          <p:nvPr/>
        </p:nvSpPr>
        <p:spPr>
          <a:xfrm>
            <a:off x="9260049" y="3579117"/>
            <a:ext cx="336883" cy="459357"/>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SzPct val="120000"/>
            </a:pPr>
            <a:r>
              <a:rPr lang="tr-TR" b="1" kern="0" dirty="0">
                <a:solidFill>
                  <a:srgbClr val="222222"/>
                </a:solidFill>
                <a:latin typeface="Quicksand" pitchFamily="2" charset="-94"/>
                <a:ea typeface="Tahoma" pitchFamily="34" charset="0"/>
                <a:cs typeface="Poppins" pitchFamily="2" charset="-94"/>
                <a:sym typeface="Arial"/>
              </a:rPr>
              <a:t>4</a:t>
            </a:r>
          </a:p>
        </p:txBody>
      </p:sp>
      <p:pic>
        <p:nvPicPr>
          <p:cNvPr id="50" name="Resim 49">
            <a:extLst>
              <a:ext uri="{FF2B5EF4-FFF2-40B4-BE49-F238E27FC236}">
                <a16:creationId xmlns:a16="http://schemas.microsoft.com/office/drawing/2014/main" id="{FFC48F22-0AAF-BA28-E89F-8B18E79205CF}"/>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739019" y="680878"/>
            <a:ext cx="5154755" cy="2808968"/>
          </a:xfrm>
          <a:prstGeom prst="rect">
            <a:avLst/>
          </a:prstGeom>
        </p:spPr>
      </p:pic>
      <p:sp>
        <p:nvSpPr>
          <p:cNvPr id="52" name="Metin kutusu 51">
            <a:extLst>
              <a:ext uri="{FF2B5EF4-FFF2-40B4-BE49-F238E27FC236}">
                <a16:creationId xmlns:a16="http://schemas.microsoft.com/office/drawing/2014/main" id="{D483FC80-65E2-944A-4A2B-9CC0A570981E}"/>
              </a:ext>
            </a:extLst>
          </p:cNvPr>
          <p:cNvSpPr txBox="1">
            <a:spLocks/>
          </p:cNvSpPr>
          <p:nvPr/>
        </p:nvSpPr>
        <p:spPr>
          <a:xfrm>
            <a:off x="3043372" y="1004803"/>
            <a:ext cx="375212" cy="459357"/>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SzPct val="120000"/>
            </a:pPr>
            <a:r>
              <a:rPr lang="tr-TR" b="1" kern="0" dirty="0">
                <a:solidFill>
                  <a:srgbClr val="222222"/>
                </a:solidFill>
                <a:latin typeface="Quicksand" pitchFamily="2" charset="-94"/>
                <a:ea typeface="Tahoma" pitchFamily="34" charset="0"/>
                <a:cs typeface="Poppins" pitchFamily="2" charset="-94"/>
                <a:sym typeface="Arial"/>
              </a:rPr>
              <a:t>2</a:t>
            </a:r>
          </a:p>
        </p:txBody>
      </p:sp>
      <p:sp>
        <p:nvSpPr>
          <p:cNvPr id="54" name="Metin kutusu 53">
            <a:extLst>
              <a:ext uri="{FF2B5EF4-FFF2-40B4-BE49-F238E27FC236}">
                <a16:creationId xmlns:a16="http://schemas.microsoft.com/office/drawing/2014/main" id="{5909832E-6E14-053D-8418-B62567704ECB}"/>
              </a:ext>
            </a:extLst>
          </p:cNvPr>
          <p:cNvSpPr txBox="1">
            <a:spLocks/>
          </p:cNvSpPr>
          <p:nvPr/>
        </p:nvSpPr>
        <p:spPr>
          <a:xfrm>
            <a:off x="2711408" y="2706799"/>
            <a:ext cx="375212" cy="459357"/>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SzPct val="120000"/>
            </a:pPr>
            <a:r>
              <a:rPr lang="tr-TR" b="1" kern="0" dirty="0">
                <a:solidFill>
                  <a:srgbClr val="222222"/>
                </a:solidFill>
                <a:latin typeface="Quicksand" pitchFamily="2" charset="-94"/>
                <a:ea typeface="Tahoma" pitchFamily="34" charset="0"/>
                <a:cs typeface="Poppins" pitchFamily="2" charset="-94"/>
                <a:sym typeface="Arial"/>
              </a:rPr>
              <a:t>3</a:t>
            </a:r>
          </a:p>
        </p:txBody>
      </p:sp>
      <p:sp>
        <p:nvSpPr>
          <p:cNvPr id="56" name="Metin kutusu 55">
            <a:extLst>
              <a:ext uri="{FF2B5EF4-FFF2-40B4-BE49-F238E27FC236}">
                <a16:creationId xmlns:a16="http://schemas.microsoft.com/office/drawing/2014/main" id="{94965233-E0C2-FB0A-34CB-340B66F51ADD}"/>
              </a:ext>
            </a:extLst>
          </p:cNvPr>
          <p:cNvSpPr txBox="1">
            <a:spLocks/>
          </p:cNvSpPr>
          <p:nvPr/>
        </p:nvSpPr>
        <p:spPr>
          <a:xfrm>
            <a:off x="5182132" y="2709887"/>
            <a:ext cx="375212" cy="459357"/>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SzPct val="120000"/>
            </a:pPr>
            <a:r>
              <a:rPr lang="tr-TR" b="1" kern="0" dirty="0">
                <a:solidFill>
                  <a:srgbClr val="222222"/>
                </a:solidFill>
                <a:latin typeface="Quicksand" pitchFamily="2" charset="-94"/>
                <a:ea typeface="Tahoma" pitchFamily="34" charset="0"/>
                <a:cs typeface="Poppins" pitchFamily="2" charset="-94"/>
                <a:sym typeface="Arial"/>
              </a:rPr>
              <a:t>4</a:t>
            </a:r>
          </a:p>
        </p:txBody>
      </p:sp>
      <p:sp>
        <p:nvSpPr>
          <p:cNvPr id="58" name="Metin kutusu 57">
            <a:extLst>
              <a:ext uri="{FF2B5EF4-FFF2-40B4-BE49-F238E27FC236}">
                <a16:creationId xmlns:a16="http://schemas.microsoft.com/office/drawing/2014/main" id="{C600594F-35F5-09C6-70EF-50E41BAF260C}"/>
              </a:ext>
            </a:extLst>
          </p:cNvPr>
          <p:cNvSpPr txBox="1">
            <a:spLocks/>
          </p:cNvSpPr>
          <p:nvPr/>
        </p:nvSpPr>
        <p:spPr>
          <a:xfrm>
            <a:off x="5098148" y="1020224"/>
            <a:ext cx="375212" cy="459357"/>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SzPct val="120000"/>
            </a:pPr>
            <a:r>
              <a:rPr lang="tr-TR" b="1" kern="0" dirty="0">
                <a:solidFill>
                  <a:srgbClr val="222222"/>
                </a:solidFill>
                <a:latin typeface="Quicksand" pitchFamily="2" charset="-94"/>
                <a:ea typeface="Tahoma" pitchFamily="34" charset="0"/>
                <a:cs typeface="Poppins" pitchFamily="2" charset="-94"/>
                <a:sym typeface="Arial"/>
              </a:rPr>
              <a:t>1</a:t>
            </a:r>
          </a:p>
        </p:txBody>
      </p:sp>
    </p:spTree>
    <p:extLst>
      <p:ext uri="{BB962C8B-B14F-4D97-AF65-F5344CB8AC3E}">
        <p14:creationId xmlns:p14="http://schemas.microsoft.com/office/powerpoint/2010/main" val="2027849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AA754-7705-E4A0-6A1D-F5F54694096B}"/>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56ACB6D2-217E-47A3-3A77-FE84AB9C6099}"/>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68" name="Dikdörtgen: Köşeleri Yuvarlatılmış 67">
            <a:extLst>
              <a:ext uri="{FF2B5EF4-FFF2-40B4-BE49-F238E27FC236}">
                <a16:creationId xmlns:a16="http://schemas.microsoft.com/office/drawing/2014/main" id="{942768AE-E8AD-12FA-2A1F-581D30D148EE}"/>
              </a:ext>
            </a:extLst>
          </p:cNvPr>
          <p:cNvSpPr/>
          <p:nvPr/>
        </p:nvSpPr>
        <p:spPr>
          <a:xfrm>
            <a:off x="306485" y="237350"/>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70" name="Metin kutusu 69">
            <a:extLst>
              <a:ext uri="{FF2B5EF4-FFF2-40B4-BE49-F238E27FC236}">
                <a16:creationId xmlns:a16="http://schemas.microsoft.com/office/drawing/2014/main" id="{FE0E5C5C-40AB-4185-51D0-482E16065439}"/>
              </a:ext>
            </a:extLst>
          </p:cNvPr>
          <p:cNvSpPr txBox="1">
            <a:spLocks/>
          </p:cNvSpPr>
          <p:nvPr/>
        </p:nvSpPr>
        <p:spPr>
          <a:xfrm>
            <a:off x="300057" y="289350"/>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Eksen Eğikliği Olmasaydı Ne Olurdu? </a:t>
            </a:r>
          </a:p>
        </p:txBody>
      </p:sp>
      <p:sp>
        <p:nvSpPr>
          <p:cNvPr id="72" name="Metin kutusu 71">
            <a:extLst>
              <a:ext uri="{FF2B5EF4-FFF2-40B4-BE49-F238E27FC236}">
                <a16:creationId xmlns:a16="http://schemas.microsoft.com/office/drawing/2014/main" id="{D3BE78C6-E265-FF42-810E-91ADCBE7B7B8}"/>
              </a:ext>
            </a:extLst>
          </p:cNvPr>
          <p:cNvSpPr txBox="1">
            <a:spLocks/>
          </p:cNvSpPr>
          <p:nvPr/>
        </p:nvSpPr>
        <p:spPr>
          <a:xfrm>
            <a:off x="311962" y="690758"/>
            <a:ext cx="11580024" cy="2316532"/>
          </a:xfrm>
          <a:prstGeom prst="rect">
            <a:avLst/>
          </a:prstGeom>
          <a:noFill/>
          <a:ln>
            <a:noFill/>
            <a:prstDash val="sysDot"/>
          </a:ln>
        </p:spPr>
        <p:txBody>
          <a:bodyPr wrap="square" rtlCol="0">
            <a:spAutoFit/>
          </a:bodyPr>
          <a:lstStyle/>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Güneş ışınlarının bölgelere düşme açısı hep aynı kalır, mevsimsel sıcaklık farkları olmazdı. Bu yüzden de mevsimler oluşmazdı.</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Ekvator yıl boyunca Güneş ışınlarını 90° ile alırdı. </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Dönenceler ve Kutup Daireleri oluşmazdı.</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Her zaman 12 saat gece 12 saat gündüz yaşanırdı.</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Bir bölgede Güneş’in doğma ve batma saati hep aynı olurdu.</a:t>
            </a:r>
          </a:p>
        </p:txBody>
      </p:sp>
      <p:sp>
        <p:nvSpPr>
          <p:cNvPr id="9" name="Dikdörtgen: Köşeleri Yuvarlatılmış 8">
            <a:extLst>
              <a:ext uri="{FF2B5EF4-FFF2-40B4-BE49-F238E27FC236}">
                <a16:creationId xmlns:a16="http://schemas.microsoft.com/office/drawing/2014/main" id="{26FFD7BC-769F-9F45-CB1E-8FD4A12B05E4}"/>
              </a:ext>
            </a:extLst>
          </p:cNvPr>
          <p:cNvSpPr/>
          <p:nvPr/>
        </p:nvSpPr>
        <p:spPr>
          <a:xfrm>
            <a:off x="312911" y="3280742"/>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11" name="Metin kutusu 10">
            <a:extLst>
              <a:ext uri="{FF2B5EF4-FFF2-40B4-BE49-F238E27FC236}">
                <a16:creationId xmlns:a16="http://schemas.microsoft.com/office/drawing/2014/main" id="{10630DDA-8F34-3494-4866-FD89D823B207}"/>
              </a:ext>
            </a:extLst>
          </p:cNvPr>
          <p:cNvSpPr txBox="1">
            <a:spLocks/>
          </p:cNvSpPr>
          <p:nvPr/>
        </p:nvSpPr>
        <p:spPr>
          <a:xfrm>
            <a:off x="306483" y="3332742"/>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Eksen Eğikliği Daha Büyük Olsaydı Ne Olurdu? </a:t>
            </a:r>
          </a:p>
        </p:txBody>
      </p:sp>
      <p:sp>
        <p:nvSpPr>
          <p:cNvPr id="13" name="Metin kutusu 12">
            <a:extLst>
              <a:ext uri="{FF2B5EF4-FFF2-40B4-BE49-F238E27FC236}">
                <a16:creationId xmlns:a16="http://schemas.microsoft.com/office/drawing/2014/main" id="{CDF588AA-C68E-FA1D-27CF-9C843C71FE60}"/>
              </a:ext>
            </a:extLst>
          </p:cNvPr>
          <p:cNvSpPr txBox="1">
            <a:spLocks/>
          </p:cNvSpPr>
          <p:nvPr/>
        </p:nvSpPr>
        <p:spPr>
          <a:xfrm>
            <a:off x="318388" y="3734150"/>
            <a:ext cx="11580024" cy="1182888"/>
          </a:xfrm>
          <a:prstGeom prst="rect">
            <a:avLst/>
          </a:prstGeom>
          <a:noFill/>
          <a:ln>
            <a:noFill/>
            <a:prstDash val="sysDot"/>
          </a:ln>
        </p:spPr>
        <p:txBody>
          <a:bodyPr wrap="square" rtlCol="0">
            <a:spAutoFit/>
          </a:bodyPr>
          <a:lstStyle/>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Dönenceler ve ekvator arasındaki mesafe açılırdı.</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Güneş ışınlarının 90° ile düştüğü alan artardı.</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Mevsimler daha keskin yaşanırdı. Yazlar aşırı sıcak ve kurak, kışlar ise dondurucu şekilde soğuk geçerdi.</a:t>
            </a:r>
          </a:p>
        </p:txBody>
      </p:sp>
    </p:spTree>
    <p:extLst>
      <p:ext uri="{BB962C8B-B14F-4D97-AF65-F5344CB8AC3E}">
        <p14:creationId xmlns:p14="http://schemas.microsoft.com/office/powerpoint/2010/main" val="2314933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E4C0C-45B7-BCEA-55D9-3426D93DF9A3}"/>
            </a:ext>
          </a:extLst>
        </p:cNvPr>
        <p:cNvGrpSpPr/>
        <p:nvPr/>
      </p:nvGrpSpPr>
      <p:grpSpPr>
        <a:xfrm>
          <a:off x="0" y="0"/>
          <a:ext cx="0" cy="0"/>
          <a:chOff x="0" y="0"/>
          <a:chExt cx="0" cy="0"/>
        </a:xfrm>
      </p:grpSpPr>
      <p:pic>
        <p:nvPicPr>
          <p:cNvPr id="51" name="Resim 50">
            <a:extLst>
              <a:ext uri="{FF2B5EF4-FFF2-40B4-BE49-F238E27FC236}">
                <a16:creationId xmlns:a16="http://schemas.microsoft.com/office/drawing/2014/main" id="{19E9F162-47FD-F52B-A3BD-2607F003BBF2}"/>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65239" y="355218"/>
            <a:ext cx="11425518" cy="6158676"/>
          </a:xfrm>
          <a:prstGeom prst="rect">
            <a:avLst/>
          </a:prstGeom>
          <a:effectLst>
            <a:outerShdw blurRad="76200" dist="50800" dir="5400000" sx="102000" sy="102000" algn="ctr" rotWithShape="0">
              <a:srgbClr val="000000">
                <a:alpha val="20000"/>
              </a:srgbClr>
            </a:outerShdw>
          </a:effectLst>
        </p:spPr>
      </p:pic>
      <p:sp>
        <p:nvSpPr>
          <p:cNvPr id="53" name="Serbest Form: Şekil 52">
            <a:extLst>
              <a:ext uri="{FF2B5EF4-FFF2-40B4-BE49-F238E27FC236}">
                <a16:creationId xmlns:a16="http://schemas.microsoft.com/office/drawing/2014/main" id="{D9233BF7-ED3E-B9B3-B92F-945D8C837A4F}"/>
              </a:ext>
            </a:extLst>
          </p:cNvPr>
          <p:cNvSpPr/>
          <p:nvPr/>
        </p:nvSpPr>
        <p:spPr>
          <a:xfrm>
            <a:off x="301243" y="355219"/>
            <a:ext cx="185433" cy="6158676"/>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chemeClr val="accent2"/>
          </a:solidFill>
          <a:ln w="9525" cap="flat">
            <a:noFill/>
            <a:prstDash val="solid"/>
            <a:miter/>
          </a:ln>
        </p:spPr>
        <p:txBody>
          <a:bodyPr/>
          <a:lstStyle/>
          <a:p>
            <a:endParaRPr lang="tr-TR" noProof="0" dirty="0"/>
          </a:p>
        </p:txBody>
      </p:sp>
      <p:sp>
        <p:nvSpPr>
          <p:cNvPr id="55" name="Dikdörtgen: Köşeleri Yuvarlatılmış 54">
            <a:extLst>
              <a:ext uri="{FF2B5EF4-FFF2-40B4-BE49-F238E27FC236}">
                <a16:creationId xmlns:a16="http://schemas.microsoft.com/office/drawing/2014/main" id="{ED202F5F-A1B0-4D4C-F546-ED65A3198289}"/>
              </a:ext>
            </a:extLst>
          </p:cNvPr>
          <p:cNvSpPr/>
          <p:nvPr/>
        </p:nvSpPr>
        <p:spPr>
          <a:xfrm>
            <a:off x="599694" y="236474"/>
            <a:ext cx="803904" cy="300083"/>
          </a:xfrm>
          <a:prstGeom prst="roundRect">
            <a:avLst/>
          </a:prstGeom>
          <a:solidFill>
            <a:schemeClr val="accent2"/>
          </a:solidFill>
          <a:ln w="9525" cap="flat">
            <a:noFill/>
            <a:prstDash val="solid"/>
            <a:miter/>
          </a:ln>
        </p:spPr>
        <p:txBody>
          <a:bodyPr/>
          <a:lstStyle/>
          <a:p>
            <a:endParaRPr lang="tr-TR" noProof="0" dirty="0"/>
          </a:p>
        </p:txBody>
      </p:sp>
      <p:sp>
        <p:nvSpPr>
          <p:cNvPr id="57" name="Serbest Form: Şekil 56">
            <a:extLst>
              <a:ext uri="{FF2B5EF4-FFF2-40B4-BE49-F238E27FC236}">
                <a16:creationId xmlns:a16="http://schemas.microsoft.com/office/drawing/2014/main" id="{27AEE28A-D665-FE8D-7687-AD85DDDA1FEA}"/>
              </a:ext>
            </a:extLst>
          </p:cNvPr>
          <p:cNvSpPr/>
          <p:nvPr/>
        </p:nvSpPr>
        <p:spPr>
          <a:xfrm>
            <a:off x="704468" y="344106"/>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59" name="Metin kutusu 58">
            <a:extLst>
              <a:ext uri="{FF2B5EF4-FFF2-40B4-BE49-F238E27FC236}">
                <a16:creationId xmlns:a16="http://schemas.microsoft.com/office/drawing/2014/main" id="{225A3D55-DFF1-F4A8-5763-DAF5A6E8D77E}"/>
              </a:ext>
            </a:extLst>
          </p:cNvPr>
          <p:cNvSpPr txBox="1"/>
          <p:nvPr/>
        </p:nvSpPr>
        <p:spPr>
          <a:xfrm>
            <a:off x="760570" y="238154"/>
            <a:ext cx="534121" cy="276999"/>
          </a:xfrm>
          <a:prstGeom prst="rect">
            <a:avLst/>
          </a:prstGeom>
          <a:noFill/>
        </p:spPr>
        <p:txBody>
          <a:bodyPr wrap="non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NOT!</a:t>
            </a:r>
          </a:p>
        </p:txBody>
      </p:sp>
      <p:sp>
        <p:nvSpPr>
          <p:cNvPr id="61" name="Metin kutusu 60">
            <a:extLst>
              <a:ext uri="{FF2B5EF4-FFF2-40B4-BE49-F238E27FC236}">
                <a16:creationId xmlns:a16="http://schemas.microsoft.com/office/drawing/2014/main" id="{CCDEDBF4-7598-12E1-FE4E-B7FB5B5056DF}"/>
              </a:ext>
            </a:extLst>
          </p:cNvPr>
          <p:cNvSpPr txBox="1">
            <a:spLocks/>
          </p:cNvSpPr>
          <p:nvPr/>
        </p:nvSpPr>
        <p:spPr>
          <a:xfrm>
            <a:off x="548587" y="630671"/>
            <a:ext cx="11178173" cy="5755935"/>
          </a:xfrm>
          <a:prstGeom prst="rect">
            <a:avLst/>
          </a:prstGeom>
          <a:noFill/>
          <a:ln>
            <a:noFill/>
            <a:prstDash val="solid"/>
          </a:ln>
        </p:spPr>
        <p:txBody>
          <a:bodyPr wrap="square" rtlCol="0">
            <a:spAutoFit/>
          </a:bodyPr>
          <a:lstStyle/>
          <a:p>
            <a:pPr>
              <a:lnSpc>
                <a:spcPct val="150000"/>
              </a:lnSpc>
              <a:spcAft>
                <a:spcPts val="100"/>
              </a:spcAft>
              <a:buClr>
                <a:srgbClr val="000000"/>
              </a:buClr>
              <a:buSzPct val="130000"/>
            </a:pPr>
            <a:r>
              <a:rPr lang="tr-TR" sz="1600" kern="0" dirty="0">
                <a:solidFill>
                  <a:srgbClr val="222222"/>
                </a:solidFill>
                <a:latin typeface="Quicksand" pitchFamily="2" charset="-94"/>
                <a:ea typeface="Tahoma" pitchFamily="34" charset="0"/>
                <a:cs typeface="Fredoka" pitchFamily="2" charset="-79"/>
                <a:sym typeface="Arial"/>
              </a:rPr>
              <a:t>Mevsimlerin oluşmasında, Dünya’nın Güneş’e yakınlığının veya uzaklığının bir ilgisi yoktur. </a:t>
            </a:r>
          </a:p>
          <a:p>
            <a:pPr>
              <a:lnSpc>
                <a:spcPct val="150000"/>
              </a:lnSpc>
              <a:spcAft>
                <a:spcPts val="100"/>
              </a:spcAft>
              <a:buClr>
                <a:srgbClr val="000000"/>
              </a:buClr>
              <a:buSzPct val="130000"/>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30000"/>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30000"/>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30000"/>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30000"/>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30000"/>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30000"/>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30000"/>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30000"/>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30000"/>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30000"/>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30000"/>
            </a:pPr>
            <a:r>
              <a:rPr lang="tr-TR" sz="1600" kern="0" dirty="0">
                <a:solidFill>
                  <a:srgbClr val="222222"/>
                </a:solidFill>
                <a:latin typeface="Quicksand" pitchFamily="2" charset="-94"/>
                <a:ea typeface="Tahoma" pitchFamily="34" charset="0"/>
                <a:cs typeface="Fredoka" pitchFamily="2" charset="-79"/>
                <a:sym typeface="Arial"/>
              </a:rPr>
              <a:t>Kuzey Yarım Küre’de,</a:t>
            </a:r>
            <a:r>
              <a:rPr lang="tr-TR" sz="1600" b="1" kern="0" dirty="0">
                <a:solidFill>
                  <a:srgbClr val="E84E4A"/>
                </a:solidFill>
                <a:latin typeface="Quicksand" pitchFamily="2" charset="-94"/>
                <a:ea typeface="Tahoma" pitchFamily="34" charset="0"/>
                <a:cs typeface="Fredoka" pitchFamily="2" charset="-79"/>
                <a:sym typeface="Arial"/>
              </a:rPr>
              <a:t> 4 Temmuz (Günöte) </a:t>
            </a:r>
            <a:r>
              <a:rPr lang="tr-TR" sz="1600" kern="0" dirty="0">
                <a:solidFill>
                  <a:srgbClr val="222222"/>
                </a:solidFill>
                <a:latin typeface="Quicksand" pitchFamily="2" charset="-94"/>
                <a:ea typeface="Tahoma" pitchFamily="34" charset="0"/>
                <a:cs typeface="Fredoka" pitchFamily="2" charset="-79"/>
                <a:sym typeface="Arial"/>
              </a:rPr>
              <a:t>Dünya’nın Güneş’e en uzak olduğu tarih olmasına rağmen yaz mevsimi, </a:t>
            </a:r>
          </a:p>
          <a:p>
            <a:pPr>
              <a:lnSpc>
                <a:spcPct val="150000"/>
              </a:lnSpc>
              <a:spcAft>
                <a:spcPts val="100"/>
              </a:spcAft>
              <a:buClr>
                <a:srgbClr val="000000"/>
              </a:buClr>
              <a:buSzPct val="130000"/>
            </a:pPr>
            <a:r>
              <a:rPr lang="tr-TR" sz="1600" b="1" kern="0" dirty="0">
                <a:solidFill>
                  <a:srgbClr val="E84E4A"/>
                </a:solidFill>
                <a:latin typeface="Quicksand" pitchFamily="2" charset="-94"/>
                <a:ea typeface="Tahoma" pitchFamily="34" charset="0"/>
                <a:cs typeface="Fredoka" pitchFamily="2" charset="-79"/>
                <a:sym typeface="Arial"/>
              </a:rPr>
              <a:t>3 Ocak (Günberi)</a:t>
            </a:r>
            <a:r>
              <a:rPr lang="tr-TR" sz="1600" kern="0" dirty="0">
                <a:solidFill>
                  <a:srgbClr val="222222"/>
                </a:solidFill>
                <a:latin typeface="Quicksand" pitchFamily="2" charset="-94"/>
                <a:ea typeface="Tahoma" pitchFamily="34" charset="0"/>
                <a:cs typeface="Fredoka" pitchFamily="2" charset="-79"/>
                <a:sym typeface="Arial"/>
              </a:rPr>
              <a:t> Güneş’e en yakın tarih olmasına rağmen ise kış mevsimi yaşanır.</a:t>
            </a:r>
          </a:p>
          <a:p>
            <a:pPr>
              <a:lnSpc>
                <a:spcPct val="150000"/>
              </a:lnSpc>
              <a:spcAft>
                <a:spcPts val="100"/>
              </a:spcAft>
              <a:buClr>
                <a:srgbClr val="000000"/>
              </a:buClr>
              <a:buSzPct val="130000"/>
            </a:pPr>
            <a:endParaRPr lang="tr-TR" sz="1600" kern="0" dirty="0">
              <a:solidFill>
                <a:srgbClr val="222222"/>
              </a:solidFill>
              <a:latin typeface="Quicksand" pitchFamily="2" charset="-94"/>
              <a:ea typeface="Tahoma" pitchFamily="34" charset="0"/>
              <a:cs typeface="Fredoka" pitchFamily="2" charset="-79"/>
              <a:sym typeface="Arial"/>
            </a:endParaRPr>
          </a:p>
        </p:txBody>
      </p:sp>
      <p:sp>
        <p:nvSpPr>
          <p:cNvPr id="69" name="Serbest Form: Şekil 68">
            <a:extLst>
              <a:ext uri="{FF2B5EF4-FFF2-40B4-BE49-F238E27FC236}">
                <a16:creationId xmlns:a16="http://schemas.microsoft.com/office/drawing/2014/main" id="{239E2D9E-F1B7-A7CE-E7A4-2B513801BEC6}"/>
              </a:ext>
            </a:extLst>
          </p:cNvPr>
          <p:cNvSpPr/>
          <p:nvPr/>
        </p:nvSpPr>
        <p:spPr>
          <a:xfrm>
            <a:off x="11331004" y="26054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accent2"/>
          </a:solidFill>
          <a:ln w="9525" cap="flat">
            <a:noFill/>
            <a:prstDash val="solid"/>
            <a:miter/>
          </a:ln>
        </p:spPr>
        <p:txBody>
          <a:bodyPr/>
          <a:lstStyle/>
          <a:p>
            <a:endParaRPr lang="tr-TR" noProof="0" dirty="0"/>
          </a:p>
        </p:txBody>
      </p:sp>
      <p:sp>
        <p:nvSpPr>
          <p:cNvPr id="72" name="Serbest Form: Şekil 71">
            <a:extLst>
              <a:ext uri="{FF2B5EF4-FFF2-40B4-BE49-F238E27FC236}">
                <a16:creationId xmlns:a16="http://schemas.microsoft.com/office/drawing/2014/main" id="{C1DA8FB2-607D-7DED-116B-7B73FFDB4DC7}"/>
              </a:ext>
            </a:extLst>
          </p:cNvPr>
          <p:cNvSpPr/>
          <p:nvPr/>
        </p:nvSpPr>
        <p:spPr>
          <a:xfrm>
            <a:off x="11419719" y="34102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pic>
        <p:nvPicPr>
          <p:cNvPr id="4" name="Resim 3">
            <a:extLst>
              <a:ext uri="{FF2B5EF4-FFF2-40B4-BE49-F238E27FC236}">
                <a16:creationId xmlns:a16="http://schemas.microsoft.com/office/drawing/2014/main" id="{9C010A9F-89E5-CF61-E35A-DB1D84F52CA5}"/>
              </a:ext>
            </a:extLst>
          </p:cNvPr>
          <p:cNvPicPr>
            <a:picLocks noChangeAspect="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821022" y="1324700"/>
            <a:ext cx="8234057" cy="3496715"/>
          </a:xfrm>
          <a:prstGeom prst="rect">
            <a:avLst/>
          </a:prstGeom>
        </p:spPr>
      </p:pic>
    </p:spTree>
    <p:extLst>
      <p:ext uri="{BB962C8B-B14F-4D97-AF65-F5344CB8AC3E}">
        <p14:creationId xmlns:p14="http://schemas.microsoft.com/office/powerpoint/2010/main" val="2614549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38EA6-0028-CBD3-AF16-813450FB5F95}"/>
            </a:ext>
          </a:extLst>
        </p:cNvPr>
        <p:cNvGrpSpPr/>
        <p:nvPr/>
      </p:nvGrpSpPr>
      <p:grpSpPr>
        <a:xfrm>
          <a:off x="0" y="0"/>
          <a:ext cx="0" cy="0"/>
          <a:chOff x="0" y="0"/>
          <a:chExt cx="0" cy="0"/>
        </a:xfrm>
      </p:grpSpPr>
      <p:pic>
        <p:nvPicPr>
          <p:cNvPr id="24" name="Resim 23">
            <a:extLst>
              <a:ext uri="{FF2B5EF4-FFF2-40B4-BE49-F238E27FC236}">
                <a16:creationId xmlns:a16="http://schemas.microsoft.com/office/drawing/2014/main" id="{A5587C28-0E42-A9F3-E4F7-123AE1230E5A}"/>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75913" y="349408"/>
            <a:ext cx="11404170" cy="3846856"/>
          </a:xfrm>
          <a:prstGeom prst="rect">
            <a:avLst/>
          </a:prstGeom>
          <a:effectLst>
            <a:outerShdw blurRad="76200" dist="50800" dir="5400000" sx="102000" sy="102000" algn="ctr" rotWithShape="0">
              <a:srgbClr val="000000">
                <a:alpha val="20000"/>
              </a:srgbClr>
            </a:outerShdw>
          </a:effectLst>
        </p:spPr>
      </p:pic>
      <p:sp>
        <p:nvSpPr>
          <p:cNvPr id="25" name="Serbest Form: Şekil 24">
            <a:extLst>
              <a:ext uri="{FF2B5EF4-FFF2-40B4-BE49-F238E27FC236}">
                <a16:creationId xmlns:a16="http://schemas.microsoft.com/office/drawing/2014/main" id="{6D7D4DD3-D710-B7F2-3B7E-B6C6869D9569}"/>
              </a:ext>
            </a:extLst>
          </p:cNvPr>
          <p:cNvSpPr/>
          <p:nvPr/>
        </p:nvSpPr>
        <p:spPr>
          <a:xfrm>
            <a:off x="311917" y="349409"/>
            <a:ext cx="185433" cy="3846856"/>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chemeClr val="accent1">
              <a:lumMod val="60000"/>
              <a:lumOff val="40000"/>
            </a:schemeClr>
          </a:solidFill>
          <a:ln w="9525" cap="flat">
            <a:noFill/>
            <a:prstDash val="solid"/>
            <a:miter/>
          </a:ln>
        </p:spPr>
        <p:txBody>
          <a:bodyPr/>
          <a:lstStyle/>
          <a:p>
            <a:endParaRPr lang="tr-TR" noProof="0" dirty="0"/>
          </a:p>
        </p:txBody>
      </p:sp>
      <p:sp>
        <p:nvSpPr>
          <p:cNvPr id="26" name="Dikdörtgen: Köşeleri Yuvarlatılmış 25">
            <a:extLst>
              <a:ext uri="{FF2B5EF4-FFF2-40B4-BE49-F238E27FC236}">
                <a16:creationId xmlns:a16="http://schemas.microsoft.com/office/drawing/2014/main" id="{3A2C464A-EDA5-5F48-24DD-CD56DCA98604}"/>
              </a:ext>
            </a:extLst>
          </p:cNvPr>
          <p:cNvSpPr/>
          <p:nvPr/>
        </p:nvSpPr>
        <p:spPr>
          <a:xfrm>
            <a:off x="610367" y="230664"/>
            <a:ext cx="1467645" cy="300083"/>
          </a:xfrm>
          <a:prstGeom prst="roundRect">
            <a:avLst/>
          </a:prstGeom>
          <a:solidFill>
            <a:schemeClr val="accent1">
              <a:lumMod val="60000"/>
              <a:lumOff val="40000"/>
            </a:schemeClr>
          </a:solidFill>
          <a:ln w="9525" cap="flat">
            <a:noFill/>
            <a:prstDash val="solid"/>
            <a:miter/>
          </a:ln>
        </p:spPr>
        <p:txBody>
          <a:bodyPr/>
          <a:lstStyle/>
          <a:p>
            <a:endParaRPr lang="tr-TR" noProof="0" dirty="0"/>
          </a:p>
        </p:txBody>
      </p:sp>
      <p:sp>
        <p:nvSpPr>
          <p:cNvPr id="27" name="Serbest Form: Şekil 26">
            <a:extLst>
              <a:ext uri="{FF2B5EF4-FFF2-40B4-BE49-F238E27FC236}">
                <a16:creationId xmlns:a16="http://schemas.microsoft.com/office/drawing/2014/main" id="{BE23AFE7-8709-07B1-32C1-4743D045FCF5}"/>
              </a:ext>
            </a:extLst>
          </p:cNvPr>
          <p:cNvSpPr/>
          <p:nvPr/>
        </p:nvSpPr>
        <p:spPr>
          <a:xfrm>
            <a:off x="715142" y="338296"/>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28" name="Metin kutusu 27">
            <a:extLst>
              <a:ext uri="{FF2B5EF4-FFF2-40B4-BE49-F238E27FC236}">
                <a16:creationId xmlns:a16="http://schemas.microsoft.com/office/drawing/2014/main" id="{DCEFFE5A-0005-C346-F138-C826E4A5B638}"/>
              </a:ext>
            </a:extLst>
          </p:cNvPr>
          <p:cNvSpPr txBox="1"/>
          <p:nvPr/>
        </p:nvSpPr>
        <p:spPr>
          <a:xfrm>
            <a:off x="771244" y="232344"/>
            <a:ext cx="1306768" cy="276999"/>
          </a:xfrm>
          <a:prstGeom prst="rect">
            <a:avLst/>
          </a:prstGeom>
          <a:noFill/>
        </p:spPr>
        <p:txBody>
          <a:bodyPr wrap="squar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NE ÖGRENDiK ?</a:t>
            </a:r>
          </a:p>
        </p:txBody>
      </p:sp>
      <p:sp>
        <p:nvSpPr>
          <p:cNvPr id="29" name="Metin kutusu 28">
            <a:extLst>
              <a:ext uri="{FF2B5EF4-FFF2-40B4-BE49-F238E27FC236}">
                <a16:creationId xmlns:a16="http://schemas.microsoft.com/office/drawing/2014/main" id="{DEBFCE11-5A4F-DBD1-D3E2-623D0F42C268}"/>
              </a:ext>
            </a:extLst>
          </p:cNvPr>
          <p:cNvSpPr txBox="1">
            <a:spLocks/>
          </p:cNvSpPr>
          <p:nvPr/>
        </p:nvSpPr>
        <p:spPr>
          <a:xfrm>
            <a:off x="559261" y="574950"/>
            <a:ext cx="11320822" cy="3462999"/>
          </a:xfrm>
          <a:prstGeom prst="rect">
            <a:avLst/>
          </a:prstGeom>
          <a:noFill/>
          <a:ln>
            <a:noFill/>
            <a:prstDash val="solid"/>
          </a:ln>
        </p:spPr>
        <p:txBody>
          <a:bodyPr wrap="square" rtlCol="0">
            <a:spAutoFit/>
          </a:bodyPr>
          <a:lstStyle/>
          <a:p>
            <a:pPr marL="171450" indent="-171450" defTabSz="91440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Mevsimlerin oluşma sebepleri eksen eğikliği ve dolanma hareketidir.</a:t>
            </a:r>
          </a:p>
          <a:p>
            <a:pPr marL="171450" indent="-171450" defTabSz="91440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Dönenceler, Güneş ışınlarının dik düşebildiği en uç noktalardır. Dönencelerin dışında kalan alanlara ışınlar dik açıyla düşmez. (Örnek: Türkiye)</a:t>
            </a:r>
          </a:p>
          <a:p>
            <a:pPr marL="171450" indent="-171450" defTabSz="91440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Güneş ışınları dönenceler üzerine yılda bir kez, dönenceler arasına ve Ekvator’a yılda iki kez dik açıyla düşer.</a:t>
            </a:r>
          </a:p>
          <a:p>
            <a:pPr marL="171450" indent="-171450" defTabSz="91440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21 Aralık’ta güneye, 21 Haziran’da kuzeye doğru gidildikçe gündüz süresi uzar.</a:t>
            </a:r>
          </a:p>
          <a:p>
            <a:pPr marL="171450" indent="-171450" defTabSz="91440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Güneş ışınları bir bölgeye ne kadar dik açıyla geliyorsa; sıcaklık o kadar fazla, gölge boyu o kadar kısadır.</a:t>
            </a:r>
          </a:p>
          <a:p>
            <a:pPr marL="171450" indent="-171450" defTabSz="91440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Ekinoks tarihlerinde eksen eğikliğinin etkisi geçici süreliğine kalkar, tüm Dünya’da gece ve gündüz eşitliği yaşanır.</a:t>
            </a:r>
          </a:p>
          <a:p>
            <a:pPr marL="171450" indent="-171450" defTabSz="91440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Ekvator’da yıl boyunca gece-gündüz eşittir.</a:t>
            </a:r>
          </a:p>
          <a:p>
            <a:pPr marL="171450" indent="-171450" defTabSz="91440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Ekvator, Güneş ışınlarını yıl boyu benzer açılarla aldığından farklı mevsimler yaşamaz.</a:t>
            </a:r>
          </a:p>
        </p:txBody>
      </p:sp>
      <mc:AlternateContent xmlns:mc="http://schemas.openxmlformats.org/markup-compatibility/2006">
        <mc:Choice xmlns:p14="http://schemas.microsoft.com/office/powerpoint/2010/main" Requires="p14">
          <p:contentPart p14:bwMode="auto" r:id="rId5">
            <p14:nvContentPartPr>
              <p14:cNvPr id="30" name="Mürekkep 29">
                <a:extLst>
                  <a:ext uri="{FF2B5EF4-FFF2-40B4-BE49-F238E27FC236}">
                    <a16:creationId xmlns:a16="http://schemas.microsoft.com/office/drawing/2014/main" id="{E11D6A81-A282-FA84-F214-BF9075EAE9FA}"/>
                  </a:ext>
                </a:extLst>
              </p14:cNvPr>
              <p14:cNvContentPartPr/>
              <p14:nvPr/>
            </p14:nvContentPartPr>
            <p14:xfrm rot="21349125">
              <a:off x="1233803" y="298230"/>
              <a:ext cx="46080" cy="10800"/>
            </p14:xfrm>
          </p:contentPart>
        </mc:Choice>
        <mc:Fallback>
          <p:pic>
            <p:nvPicPr>
              <p:cNvPr id="30" name="Mürekkep 29">
                <a:extLst>
                  <a:ext uri="{FF2B5EF4-FFF2-40B4-BE49-F238E27FC236}">
                    <a16:creationId xmlns:a16="http://schemas.microsoft.com/office/drawing/2014/main" id="{E11D6A81-A282-FA84-F214-BF9075EAE9FA}"/>
                  </a:ext>
                </a:extLst>
              </p:cNvPr>
              <p:cNvPicPr/>
              <p:nvPr/>
            </p:nvPicPr>
            <p:blipFill>
              <a:blip r:embed="rId6"/>
              <a:stretch>
                <a:fillRect/>
              </a:stretch>
            </p:blipFill>
            <p:spPr>
              <a:xfrm rot="21349125">
                <a:off x="1224803" y="289230"/>
                <a:ext cx="63720" cy="28440"/>
              </a:xfrm>
              <a:prstGeom prst="rect">
                <a:avLst/>
              </a:prstGeom>
            </p:spPr>
          </p:pic>
        </mc:Fallback>
      </mc:AlternateContent>
      <p:sp>
        <p:nvSpPr>
          <p:cNvPr id="31" name="Serbest Form: Şekil 30">
            <a:extLst>
              <a:ext uri="{FF2B5EF4-FFF2-40B4-BE49-F238E27FC236}">
                <a16:creationId xmlns:a16="http://schemas.microsoft.com/office/drawing/2014/main" id="{4AEF4342-FBCC-D492-486F-E5C20D7F5780}"/>
              </a:ext>
            </a:extLst>
          </p:cNvPr>
          <p:cNvSpPr/>
          <p:nvPr/>
        </p:nvSpPr>
        <p:spPr>
          <a:xfrm>
            <a:off x="11332534" y="25473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accent1">
              <a:lumMod val="60000"/>
              <a:lumOff val="40000"/>
            </a:schemeClr>
          </a:solidFill>
          <a:ln w="9525" cap="flat">
            <a:noFill/>
            <a:prstDash val="solid"/>
            <a:miter/>
          </a:ln>
        </p:spPr>
        <p:txBody>
          <a:bodyPr/>
          <a:lstStyle/>
          <a:p>
            <a:endParaRPr lang="tr-TR" noProof="0" dirty="0"/>
          </a:p>
        </p:txBody>
      </p:sp>
      <p:sp>
        <p:nvSpPr>
          <p:cNvPr id="32" name="Serbest Form: Şekil 31">
            <a:extLst>
              <a:ext uri="{FF2B5EF4-FFF2-40B4-BE49-F238E27FC236}">
                <a16:creationId xmlns:a16="http://schemas.microsoft.com/office/drawing/2014/main" id="{D909B623-FD6C-C5BB-AC2C-F667B93B9FFF}"/>
              </a:ext>
            </a:extLst>
          </p:cNvPr>
          <p:cNvSpPr/>
          <p:nvPr/>
        </p:nvSpPr>
        <p:spPr>
          <a:xfrm>
            <a:off x="11421249" y="33521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spTree>
    <p:extLst>
      <p:ext uri="{BB962C8B-B14F-4D97-AF65-F5344CB8AC3E}">
        <p14:creationId xmlns:p14="http://schemas.microsoft.com/office/powerpoint/2010/main" val="30313171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A8809-9AF5-356E-DBB5-45E01224ABFE}"/>
            </a:ext>
          </a:extLst>
        </p:cNvPr>
        <p:cNvGrpSpPr/>
        <p:nvPr/>
      </p:nvGrpSpPr>
      <p:grpSpPr>
        <a:xfrm>
          <a:off x="0" y="0"/>
          <a:ext cx="0" cy="0"/>
          <a:chOff x="0" y="0"/>
          <a:chExt cx="0" cy="0"/>
        </a:xfrm>
      </p:grpSpPr>
      <p:sp>
        <p:nvSpPr>
          <p:cNvPr id="5" name="Serbest Form: Şekil 4">
            <a:extLst>
              <a:ext uri="{FF2B5EF4-FFF2-40B4-BE49-F238E27FC236}">
                <a16:creationId xmlns:a16="http://schemas.microsoft.com/office/drawing/2014/main" id="{D4B7DDB4-3519-A3BE-B822-7A52970FDBBC}"/>
              </a:ext>
            </a:extLst>
          </p:cNvPr>
          <p:cNvSpPr/>
          <p:nvPr/>
        </p:nvSpPr>
        <p:spPr>
          <a:xfrm>
            <a:off x="302773" y="298494"/>
            <a:ext cx="11586454" cy="6202890"/>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7" name="Dikdörtgen: Köşeleri Yuvarlatılmış 6">
            <a:extLst>
              <a:ext uri="{FF2B5EF4-FFF2-40B4-BE49-F238E27FC236}">
                <a16:creationId xmlns:a16="http://schemas.microsoft.com/office/drawing/2014/main" id="{8D1EE8FD-E3AE-4599-A3F6-0735E6E3E9A1}"/>
              </a:ext>
            </a:extLst>
          </p:cNvPr>
          <p:cNvSpPr/>
          <p:nvPr/>
        </p:nvSpPr>
        <p:spPr>
          <a:xfrm>
            <a:off x="302773" y="240738"/>
            <a:ext cx="11586454" cy="381000"/>
          </a:xfrm>
          <a:prstGeom prst="roundRect">
            <a:avLst/>
          </a:prstGeom>
          <a:solidFill>
            <a:srgbClr val="E53935"/>
          </a:solidFill>
          <a:ln w="9525" cap="flat">
            <a:noFill/>
            <a:prstDash val="solid"/>
            <a:miter/>
          </a:ln>
        </p:spPr>
        <p:txBody>
          <a:bodyPr/>
          <a:lstStyle/>
          <a:p>
            <a:endParaRPr lang="tr-TR" noProof="0" dirty="0"/>
          </a:p>
        </p:txBody>
      </p:sp>
      <p:sp>
        <p:nvSpPr>
          <p:cNvPr id="9" name="Metin kutusu 8">
            <a:extLst>
              <a:ext uri="{FF2B5EF4-FFF2-40B4-BE49-F238E27FC236}">
                <a16:creationId xmlns:a16="http://schemas.microsoft.com/office/drawing/2014/main" id="{E5CD02C4-2534-6691-7236-EB7904CB7436}"/>
              </a:ext>
            </a:extLst>
          </p:cNvPr>
          <p:cNvSpPr txBox="1">
            <a:spLocks/>
          </p:cNvSpPr>
          <p:nvPr/>
        </p:nvSpPr>
        <p:spPr>
          <a:xfrm>
            <a:off x="296346" y="277677"/>
            <a:ext cx="11586454" cy="338554"/>
          </a:xfrm>
          <a:prstGeom prst="rect">
            <a:avLst/>
          </a:prstGeom>
          <a:noFill/>
          <a:ln>
            <a:noFill/>
            <a:prstDash val="sysDot"/>
          </a:ln>
        </p:spPr>
        <p:txBody>
          <a:bodyPr wrap="square" rtlCol="0">
            <a:spAutoFit/>
          </a:bodyPr>
          <a:lstStyle/>
          <a:p>
            <a:pPr algn="ctr">
              <a:spcAft>
                <a:spcPts val="100"/>
              </a:spcAft>
              <a:buClr>
                <a:srgbClr val="000000"/>
              </a:buClr>
            </a:pPr>
            <a:r>
              <a:rPr lang="tr-TR" sz="1600" b="1" kern="0" dirty="0">
                <a:solidFill>
                  <a:schemeClr val="bg1"/>
                </a:solidFill>
                <a:latin typeface="Quicksand" pitchFamily="2" charset="-94"/>
                <a:ea typeface="Tahoma" pitchFamily="34" charset="0"/>
                <a:cs typeface="Poppins" pitchFamily="2" charset="-94"/>
                <a:sym typeface="Arial"/>
              </a:rPr>
              <a:t>İKLİM VE HAVA OLAYLARI</a:t>
            </a:r>
          </a:p>
        </p:txBody>
      </p:sp>
      <p:sp>
        <p:nvSpPr>
          <p:cNvPr id="3" name="Metin kutusu 2">
            <a:extLst>
              <a:ext uri="{FF2B5EF4-FFF2-40B4-BE49-F238E27FC236}">
                <a16:creationId xmlns:a16="http://schemas.microsoft.com/office/drawing/2014/main" id="{77FC0913-0F0E-C7B2-5975-A794E10728D1}"/>
              </a:ext>
            </a:extLst>
          </p:cNvPr>
          <p:cNvSpPr txBox="1">
            <a:spLocks/>
          </p:cNvSpPr>
          <p:nvPr/>
        </p:nvSpPr>
        <p:spPr>
          <a:xfrm>
            <a:off x="302772" y="724542"/>
            <a:ext cx="11580027" cy="3722045"/>
          </a:xfrm>
          <a:prstGeom prst="rect">
            <a:avLst/>
          </a:prstGeom>
          <a:noFill/>
          <a:ln>
            <a:noFill/>
            <a:prstDash val="sysDot"/>
          </a:ln>
        </p:spPr>
        <p:txBody>
          <a:bodyPr wrap="square" rtlCol="0">
            <a:spAutoFit/>
          </a:bodyPr>
          <a:lstStyle/>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Varela Round" pitchFamily="2" charset="-79"/>
                <a:sym typeface="Arial"/>
              </a:rPr>
              <a:t>Bir bölgede uzun yıllar boyunca (35-40 sene) yapılan gözlemlerden elde edilen hava olaylarına ait verilerin ortalamasına </a:t>
            </a:r>
            <a:r>
              <a:rPr lang="tr-TR" sz="1600" b="1" kern="0" dirty="0">
                <a:solidFill>
                  <a:srgbClr val="E84E4A"/>
                </a:solidFill>
                <a:latin typeface="Quicksand" pitchFamily="2" charset="-94"/>
                <a:ea typeface="Tahoma" pitchFamily="34" charset="0"/>
                <a:cs typeface="Varela Round" pitchFamily="2" charset="-79"/>
                <a:sym typeface="Arial"/>
              </a:rPr>
              <a:t>iklim</a:t>
            </a:r>
            <a:r>
              <a:rPr lang="tr-TR" sz="1600" kern="0" dirty="0">
                <a:solidFill>
                  <a:srgbClr val="222222"/>
                </a:solidFill>
                <a:latin typeface="Quicksand" pitchFamily="2" charset="-94"/>
                <a:ea typeface="Tahoma" pitchFamily="34" charset="0"/>
                <a:cs typeface="Varela Round" pitchFamily="2" charset="-79"/>
                <a:sym typeface="Arial"/>
              </a:rPr>
              <a:t> denir. </a:t>
            </a:r>
          </a:p>
          <a:p>
            <a:pPr>
              <a:spcAft>
                <a:spcPts val="100"/>
              </a:spcAft>
              <a:buClr>
                <a:srgbClr val="000000"/>
              </a:buClr>
              <a:buSzPct val="120000"/>
            </a:pPr>
            <a:endParaRPr lang="tr-TR" sz="1600" kern="0" dirty="0">
              <a:solidFill>
                <a:srgbClr val="222222"/>
              </a:solidFill>
              <a:latin typeface="Quicksand" pitchFamily="2" charset="-94"/>
              <a:ea typeface="Tahoma" pitchFamily="34" charset="0"/>
              <a:cs typeface="Varela Round" pitchFamily="2" charset="-79"/>
              <a:sym typeface="Arial"/>
            </a:endParaRPr>
          </a:p>
          <a:p>
            <a:pPr marL="171450" indent="-171450">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Varela Round" pitchFamily="2" charset="-79"/>
                <a:sym typeface="Arial"/>
              </a:rPr>
              <a:t> İklim çok </a:t>
            </a:r>
            <a:r>
              <a:rPr lang="tr-TR" sz="1600" b="1" kern="0" dirty="0">
                <a:solidFill>
                  <a:srgbClr val="E84E4A"/>
                </a:solidFill>
                <a:latin typeface="Quicksand" pitchFamily="2" charset="-94"/>
                <a:ea typeface="Tahoma" pitchFamily="34" charset="0"/>
                <a:cs typeface="Varela Round" pitchFamily="2" charset="-79"/>
                <a:sym typeface="Arial"/>
              </a:rPr>
              <a:t>geniş alanları </a:t>
            </a:r>
            <a:r>
              <a:rPr lang="tr-TR" sz="1600" kern="0" dirty="0">
                <a:solidFill>
                  <a:srgbClr val="222222"/>
                </a:solidFill>
                <a:latin typeface="Quicksand" pitchFamily="2" charset="-94"/>
                <a:ea typeface="Tahoma" pitchFamily="34" charset="0"/>
                <a:cs typeface="Varela Round" pitchFamily="2" charset="-79"/>
                <a:sym typeface="Arial"/>
              </a:rPr>
              <a:t>kapsar.</a:t>
            </a:r>
          </a:p>
          <a:p>
            <a:pPr marL="171450" indent="-171450">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Varela Round" pitchFamily="2" charset="-79"/>
                <a:sym typeface="Arial"/>
              </a:rPr>
              <a:t> İklimin </a:t>
            </a:r>
            <a:r>
              <a:rPr lang="tr-TR" sz="1600" b="1" kern="0" dirty="0">
                <a:solidFill>
                  <a:srgbClr val="E84E4A"/>
                </a:solidFill>
                <a:latin typeface="Quicksand" pitchFamily="2" charset="-94"/>
                <a:ea typeface="Tahoma" pitchFamily="34" charset="0"/>
                <a:cs typeface="Varela Round" pitchFamily="2" charset="-79"/>
                <a:sym typeface="Arial"/>
              </a:rPr>
              <a:t>değişkenliği azdır</a:t>
            </a:r>
            <a:r>
              <a:rPr lang="tr-TR" sz="1600" kern="0" dirty="0">
                <a:solidFill>
                  <a:srgbClr val="222222"/>
                </a:solidFill>
                <a:latin typeface="Quicksand" pitchFamily="2" charset="-94"/>
                <a:ea typeface="Tahoma" pitchFamily="34" charset="0"/>
                <a:cs typeface="Varela Round" pitchFamily="2" charset="-79"/>
                <a:sym typeface="Arial"/>
              </a:rPr>
              <a:t>.</a:t>
            </a:r>
          </a:p>
          <a:p>
            <a:pPr marL="171450" indent="-171450">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Varela Round" pitchFamily="2" charset="-79"/>
                <a:sym typeface="Arial"/>
              </a:rPr>
              <a:t> İklim </a:t>
            </a:r>
            <a:r>
              <a:rPr lang="tr-TR" sz="1600" b="1" kern="0" dirty="0">
                <a:solidFill>
                  <a:srgbClr val="E84E4A"/>
                </a:solidFill>
                <a:latin typeface="Quicksand" pitchFamily="2" charset="-94"/>
                <a:ea typeface="Tahoma" pitchFamily="34" charset="0"/>
                <a:cs typeface="Varela Round" pitchFamily="2" charset="-79"/>
                <a:sym typeface="Arial"/>
              </a:rPr>
              <a:t>kesinlik bildirir</a:t>
            </a:r>
            <a:r>
              <a:rPr lang="tr-TR" sz="1600" kern="0" dirty="0">
                <a:solidFill>
                  <a:srgbClr val="222222"/>
                </a:solidFill>
                <a:latin typeface="Quicksand" pitchFamily="2" charset="-94"/>
                <a:ea typeface="Tahoma" pitchFamily="34" charset="0"/>
                <a:cs typeface="Varela Round" pitchFamily="2" charset="-79"/>
                <a:sym typeface="Arial"/>
              </a:rPr>
              <a:t>.</a:t>
            </a:r>
          </a:p>
          <a:p>
            <a:pPr marL="171450" indent="-171450">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Varela Round" pitchFamily="2" charset="-79"/>
                <a:sym typeface="Arial"/>
              </a:rPr>
              <a:t> Bir bölgenin iklimi belirtilirken </a:t>
            </a:r>
            <a:r>
              <a:rPr lang="tr-TR" sz="1600" b="1" kern="0" dirty="0">
                <a:solidFill>
                  <a:srgbClr val="E84E4A"/>
                </a:solidFill>
                <a:latin typeface="Quicksand" pitchFamily="2" charset="-94"/>
                <a:ea typeface="Tahoma" pitchFamily="34" charset="0"/>
                <a:cs typeface="Varela Round" pitchFamily="2" charset="-79"/>
                <a:sym typeface="Arial"/>
              </a:rPr>
              <a:t>sıcak, kurak, yağışlı, ılıman, ılık</a:t>
            </a:r>
            <a:r>
              <a:rPr lang="tr-TR" sz="1600" kern="0" dirty="0">
                <a:solidFill>
                  <a:srgbClr val="E84E4A"/>
                </a:solidFill>
                <a:latin typeface="Quicksand" pitchFamily="2" charset="-94"/>
                <a:ea typeface="Tahoma" pitchFamily="34" charset="0"/>
                <a:cs typeface="Varela Round" pitchFamily="2" charset="-79"/>
                <a:sym typeface="Arial"/>
              </a:rPr>
              <a:t> </a:t>
            </a:r>
            <a:r>
              <a:rPr lang="tr-TR" sz="1600" kern="0" dirty="0">
                <a:solidFill>
                  <a:srgbClr val="222222"/>
                </a:solidFill>
                <a:latin typeface="Quicksand" pitchFamily="2" charset="-94"/>
                <a:ea typeface="Tahoma" pitchFamily="34" charset="0"/>
                <a:cs typeface="Varela Round" pitchFamily="2" charset="-79"/>
                <a:sym typeface="Arial"/>
              </a:rPr>
              <a:t>ve </a:t>
            </a:r>
            <a:r>
              <a:rPr lang="tr-TR" sz="1600" b="1" kern="0" dirty="0">
                <a:solidFill>
                  <a:srgbClr val="E84E4A"/>
                </a:solidFill>
                <a:latin typeface="Quicksand" pitchFamily="2" charset="-94"/>
                <a:ea typeface="Tahoma" pitchFamily="34" charset="0"/>
                <a:cs typeface="Varela Round" pitchFamily="2" charset="-79"/>
                <a:sym typeface="Arial"/>
              </a:rPr>
              <a:t>serin</a:t>
            </a:r>
            <a:r>
              <a:rPr lang="tr-TR" sz="1600" kern="0" dirty="0">
                <a:solidFill>
                  <a:srgbClr val="222222"/>
                </a:solidFill>
                <a:latin typeface="Quicksand" pitchFamily="2" charset="-94"/>
                <a:ea typeface="Tahoma" pitchFamily="34" charset="0"/>
                <a:cs typeface="Varela Round" pitchFamily="2" charset="-79"/>
                <a:sym typeface="Arial"/>
              </a:rPr>
              <a:t> gibi ifadeler kullanılır.</a:t>
            </a:r>
          </a:p>
          <a:p>
            <a:pPr marL="171450" indent="-171450">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Varela Round" pitchFamily="2" charset="-79"/>
                <a:sym typeface="Arial"/>
              </a:rPr>
              <a:t> İklimi inceleyen bilim dalına </a:t>
            </a:r>
            <a:r>
              <a:rPr lang="tr-TR" sz="1600" b="1" kern="0" dirty="0">
                <a:solidFill>
                  <a:srgbClr val="E84E4A"/>
                </a:solidFill>
                <a:latin typeface="Quicksand" pitchFamily="2" charset="-94"/>
                <a:ea typeface="Tahoma" pitchFamily="34" charset="0"/>
                <a:cs typeface="Varela Round" pitchFamily="2" charset="-79"/>
                <a:sym typeface="Arial"/>
              </a:rPr>
              <a:t>klimatoloji (iklim bilimi) </a:t>
            </a:r>
            <a:r>
              <a:rPr lang="tr-TR" sz="1600" kern="0" dirty="0">
                <a:solidFill>
                  <a:srgbClr val="222222"/>
                </a:solidFill>
                <a:latin typeface="Quicksand" pitchFamily="2" charset="-94"/>
                <a:ea typeface="Tahoma" pitchFamily="34" charset="0"/>
                <a:cs typeface="Varela Round" pitchFamily="2" charset="-79"/>
                <a:sym typeface="Arial"/>
              </a:rPr>
              <a:t>denir.</a:t>
            </a:r>
          </a:p>
          <a:p>
            <a:pPr marL="171450" indent="-171450">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Varela Round" pitchFamily="2" charset="-79"/>
                <a:sym typeface="Arial"/>
              </a:rPr>
              <a:t> İklimi inceleyen bilim insanına </a:t>
            </a:r>
            <a:r>
              <a:rPr lang="tr-TR" sz="1600" b="1" kern="0" dirty="0">
                <a:solidFill>
                  <a:srgbClr val="E84E4A"/>
                </a:solidFill>
                <a:latin typeface="Quicksand" pitchFamily="2" charset="-94"/>
                <a:ea typeface="Tahoma" pitchFamily="34" charset="0"/>
                <a:cs typeface="Varela Round" pitchFamily="2" charset="-79"/>
                <a:sym typeface="Arial"/>
              </a:rPr>
              <a:t>klimatolog (iklim bilimci) </a:t>
            </a:r>
            <a:r>
              <a:rPr lang="tr-TR" sz="1600" kern="0" dirty="0">
                <a:solidFill>
                  <a:srgbClr val="222222"/>
                </a:solidFill>
                <a:latin typeface="Quicksand" pitchFamily="2" charset="-94"/>
                <a:ea typeface="Tahoma" pitchFamily="34" charset="0"/>
                <a:cs typeface="Varela Round" pitchFamily="2" charset="-79"/>
                <a:sym typeface="Arial"/>
              </a:rPr>
              <a:t>denir.</a:t>
            </a:r>
          </a:p>
          <a:p>
            <a:pPr marL="171450" indent="-171450">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Varela Round" pitchFamily="2" charset="-79"/>
                <a:sym typeface="Arial"/>
              </a:rPr>
              <a:t> Yeryüzü şekilleri, yükselti, denize yakınlık ve uzaklık gibi faktörler iklimi etkiler.</a:t>
            </a:r>
          </a:p>
        </p:txBody>
      </p:sp>
    </p:spTree>
    <p:extLst>
      <p:ext uri="{BB962C8B-B14F-4D97-AF65-F5344CB8AC3E}">
        <p14:creationId xmlns:p14="http://schemas.microsoft.com/office/powerpoint/2010/main" val="4259460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AED50-EEF5-9A4F-DC79-6B0BAF64D62B}"/>
            </a:ext>
          </a:extLst>
        </p:cNvPr>
        <p:cNvGrpSpPr/>
        <p:nvPr/>
      </p:nvGrpSpPr>
      <p:grpSpPr>
        <a:xfrm>
          <a:off x="0" y="0"/>
          <a:ext cx="0" cy="0"/>
          <a:chOff x="0" y="0"/>
          <a:chExt cx="0" cy="0"/>
        </a:xfrm>
      </p:grpSpPr>
      <p:sp>
        <p:nvSpPr>
          <p:cNvPr id="5" name="Serbest Form: Şekil 4">
            <a:extLst>
              <a:ext uri="{FF2B5EF4-FFF2-40B4-BE49-F238E27FC236}">
                <a16:creationId xmlns:a16="http://schemas.microsoft.com/office/drawing/2014/main" id="{2E4AC142-D513-9C9A-B7C9-A4C7426A1862}"/>
              </a:ext>
            </a:extLst>
          </p:cNvPr>
          <p:cNvSpPr/>
          <p:nvPr/>
        </p:nvSpPr>
        <p:spPr>
          <a:xfrm>
            <a:off x="302773" y="298494"/>
            <a:ext cx="11586454" cy="6202890"/>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7" name="Dikdörtgen: Köşeleri Yuvarlatılmış 6">
            <a:extLst>
              <a:ext uri="{FF2B5EF4-FFF2-40B4-BE49-F238E27FC236}">
                <a16:creationId xmlns:a16="http://schemas.microsoft.com/office/drawing/2014/main" id="{B90F30EA-A277-AA36-E55A-39CB09895341}"/>
              </a:ext>
            </a:extLst>
          </p:cNvPr>
          <p:cNvSpPr/>
          <p:nvPr/>
        </p:nvSpPr>
        <p:spPr>
          <a:xfrm>
            <a:off x="302773" y="240738"/>
            <a:ext cx="11586454" cy="381000"/>
          </a:xfrm>
          <a:prstGeom prst="roundRect">
            <a:avLst/>
          </a:prstGeom>
          <a:solidFill>
            <a:srgbClr val="E53935"/>
          </a:solidFill>
          <a:ln w="9525" cap="flat">
            <a:noFill/>
            <a:prstDash val="solid"/>
            <a:miter/>
          </a:ln>
        </p:spPr>
        <p:txBody>
          <a:bodyPr/>
          <a:lstStyle/>
          <a:p>
            <a:endParaRPr lang="tr-TR" noProof="0" dirty="0"/>
          </a:p>
        </p:txBody>
      </p:sp>
      <p:sp>
        <p:nvSpPr>
          <p:cNvPr id="9" name="Metin kutusu 8">
            <a:extLst>
              <a:ext uri="{FF2B5EF4-FFF2-40B4-BE49-F238E27FC236}">
                <a16:creationId xmlns:a16="http://schemas.microsoft.com/office/drawing/2014/main" id="{4DB66536-E909-6770-40F1-D9D0B4B3BC89}"/>
              </a:ext>
            </a:extLst>
          </p:cNvPr>
          <p:cNvSpPr txBox="1">
            <a:spLocks/>
          </p:cNvSpPr>
          <p:nvPr/>
        </p:nvSpPr>
        <p:spPr>
          <a:xfrm>
            <a:off x="296346" y="277677"/>
            <a:ext cx="11586454" cy="338554"/>
          </a:xfrm>
          <a:prstGeom prst="rect">
            <a:avLst/>
          </a:prstGeom>
          <a:noFill/>
          <a:ln>
            <a:noFill/>
            <a:prstDash val="sysDot"/>
          </a:ln>
        </p:spPr>
        <p:txBody>
          <a:bodyPr wrap="square" rtlCol="0">
            <a:spAutoFit/>
          </a:bodyPr>
          <a:lstStyle/>
          <a:p>
            <a:pPr algn="ctr">
              <a:spcAft>
                <a:spcPts val="100"/>
              </a:spcAft>
              <a:buClr>
                <a:srgbClr val="000000"/>
              </a:buClr>
            </a:pPr>
            <a:r>
              <a:rPr lang="tr-TR" sz="1600" b="1" kern="0" noProof="0" dirty="0">
                <a:solidFill>
                  <a:schemeClr val="bg1"/>
                </a:solidFill>
                <a:latin typeface="Quicksand" pitchFamily="2" charset="-94"/>
                <a:ea typeface="Tahoma" pitchFamily="34" charset="0"/>
                <a:cs typeface="Poppins" pitchFamily="2" charset="-94"/>
                <a:sym typeface="Arial"/>
              </a:rPr>
              <a:t>MEVSİMLERİN OLUŞUMU</a:t>
            </a:r>
          </a:p>
        </p:txBody>
      </p:sp>
      <p:sp>
        <p:nvSpPr>
          <p:cNvPr id="3" name="Metin kutusu 2">
            <a:extLst>
              <a:ext uri="{FF2B5EF4-FFF2-40B4-BE49-F238E27FC236}">
                <a16:creationId xmlns:a16="http://schemas.microsoft.com/office/drawing/2014/main" id="{C48DADC9-9AE1-E5C5-F787-45CF91B31CBE}"/>
              </a:ext>
            </a:extLst>
          </p:cNvPr>
          <p:cNvSpPr txBox="1">
            <a:spLocks/>
          </p:cNvSpPr>
          <p:nvPr/>
        </p:nvSpPr>
        <p:spPr>
          <a:xfrm>
            <a:off x="302772" y="724542"/>
            <a:ext cx="11580027" cy="3932102"/>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Font typeface="Arial"/>
              <a:buNone/>
            </a:pPr>
            <a:r>
              <a:rPr lang="tr-TR" sz="1600" kern="0" noProof="0" dirty="0">
                <a:solidFill>
                  <a:srgbClr val="222222"/>
                </a:solidFill>
                <a:latin typeface="Quicksand" pitchFamily="2" charset="-94"/>
                <a:ea typeface="Tahoma" pitchFamily="34" charset="0"/>
                <a:cs typeface="Poppins" pitchFamily="2" charset="-94"/>
                <a:sym typeface="Arial"/>
              </a:rPr>
              <a:t>Ülkemiz coğrafi konumu sebebiyle 4 mevsimi yaşayabilen ülkeler arasındadır. Bu mevsimler </a:t>
            </a:r>
            <a:r>
              <a:rPr lang="tr-TR" sz="1600" b="1" kern="0" noProof="0" dirty="0">
                <a:solidFill>
                  <a:srgbClr val="E84E4A"/>
                </a:solidFill>
                <a:latin typeface="Quicksand" pitchFamily="2" charset="-94"/>
                <a:ea typeface="Tahoma" pitchFamily="34" charset="0"/>
                <a:cs typeface="Poppins" pitchFamily="2" charset="-94"/>
                <a:sym typeface="Arial"/>
              </a:rPr>
              <a:t>ilkbahar, yaz, sonbahar </a:t>
            </a:r>
            <a:r>
              <a:rPr lang="tr-TR" sz="1600" kern="0" noProof="0" dirty="0">
                <a:solidFill>
                  <a:srgbClr val="222222"/>
                </a:solidFill>
                <a:latin typeface="Quicksand" pitchFamily="2" charset="-94"/>
                <a:ea typeface="Tahoma" pitchFamily="34" charset="0"/>
                <a:cs typeface="Poppins" pitchFamily="2" charset="-94"/>
                <a:sym typeface="Arial"/>
              </a:rPr>
              <a:t>ve </a:t>
            </a:r>
            <a:r>
              <a:rPr lang="tr-TR" sz="1600" b="1" kern="0" noProof="0" dirty="0">
                <a:solidFill>
                  <a:srgbClr val="E84E4A"/>
                </a:solidFill>
                <a:latin typeface="Quicksand" pitchFamily="2" charset="-94"/>
                <a:ea typeface="Tahoma" pitchFamily="34" charset="0"/>
                <a:cs typeface="Poppins" pitchFamily="2" charset="-94"/>
                <a:sym typeface="Arial"/>
              </a:rPr>
              <a:t>kış</a:t>
            </a:r>
            <a:r>
              <a:rPr lang="tr-TR" sz="1600" kern="0" noProof="0" dirty="0">
                <a:solidFill>
                  <a:srgbClr val="222222"/>
                </a:solidFill>
                <a:latin typeface="Quicksand" pitchFamily="2" charset="-94"/>
                <a:ea typeface="Tahoma" pitchFamily="34" charset="0"/>
                <a:cs typeface="Poppins" pitchFamily="2" charset="-94"/>
                <a:sym typeface="Arial"/>
              </a:rPr>
              <a:t> mevsimleridir.</a:t>
            </a:r>
          </a:p>
          <a:p>
            <a:pPr algn="just" defTabSz="914400">
              <a:lnSpc>
                <a:spcPct val="150000"/>
              </a:lnSpc>
              <a:spcAft>
                <a:spcPts val="100"/>
              </a:spcAft>
              <a:buClr>
                <a:srgbClr val="000000"/>
              </a:buClr>
              <a:buFont typeface="Arial"/>
              <a:buNone/>
            </a:pPr>
            <a:endParaRPr lang="tr-TR" sz="1600" kern="0" noProof="0" dirty="0">
              <a:solidFill>
                <a:srgbClr val="222222"/>
              </a:solidFill>
              <a:latin typeface="Quicksand" pitchFamily="2" charset="-94"/>
              <a:ea typeface="Tahoma" pitchFamily="34" charset="0"/>
              <a:cs typeface="Poppins" pitchFamily="2" charset="-94"/>
              <a:sym typeface="Arial"/>
            </a:endParaRPr>
          </a:p>
          <a:p>
            <a:pPr algn="just" defTabSz="914400">
              <a:lnSpc>
                <a:spcPct val="150000"/>
              </a:lnSpc>
              <a:spcAft>
                <a:spcPts val="100"/>
              </a:spcAft>
              <a:buClr>
                <a:srgbClr val="000000"/>
              </a:buClr>
              <a:buFont typeface="Arial"/>
              <a:buNone/>
            </a:pPr>
            <a:endParaRPr lang="tr-TR" sz="1600" kern="0" noProof="0" dirty="0">
              <a:solidFill>
                <a:srgbClr val="222222"/>
              </a:solidFill>
              <a:latin typeface="Quicksand" pitchFamily="2" charset="-94"/>
              <a:ea typeface="Tahoma" pitchFamily="34" charset="0"/>
              <a:cs typeface="Poppins" pitchFamily="2" charset="-94"/>
              <a:sym typeface="Arial"/>
            </a:endParaRPr>
          </a:p>
          <a:p>
            <a:pPr algn="just" defTabSz="914400">
              <a:lnSpc>
                <a:spcPct val="150000"/>
              </a:lnSpc>
              <a:spcAft>
                <a:spcPts val="100"/>
              </a:spcAft>
              <a:buClr>
                <a:srgbClr val="000000"/>
              </a:buClr>
              <a:buFont typeface="Arial"/>
              <a:buNone/>
            </a:pPr>
            <a:endParaRPr lang="tr-TR" sz="1600" kern="0" noProof="0" dirty="0">
              <a:solidFill>
                <a:srgbClr val="222222"/>
              </a:solidFill>
              <a:latin typeface="Quicksand" pitchFamily="2" charset="-94"/>
              <a:ea typeface="Tahoma" pitchFamily="34" charset="0"/>
              <a:cs typeface="Poppins" pitchFamily="2" charset="-94"/>
              <a:sym typeface="Arial"/>
            </a:endParaRPr>
          </a:p>
          <a:p>
            <a:pPr algn="just" defTabSz="914400">
              <a:lnSpc>
                <a:spcPct val="150000"/>
              </a:lnSpc>
              <a:spcAft>
                <a:spcPts val="100"/>
              </a:spcAft>
              <a:buClr>
                <a:srgbClr val="000000"/>
              </a:buClr>
              <a:buFont typeface="Arial"/>
              <a:buNone/>
            </a:pPr>
            <a:endParaRPr lang="tr-TR" sz="1600" kern="0" noProof="0" dirty="0">
              <a:solidFill>
                <a:srgbClr val="222222"/>
              </a:solidFill>
              <a:latin typeface="Quicksand" pitchFamily="2" charset="-94"/>
              <a:ea typeface="Tahoma" pitchFamily="34" charset="0"/>
              <a:cs typeface="Poppins" pitchFamily="2" charset="-94"/>
              <a:sym typeface="Arial"/>
            </a:endParaRPr>
          </a:p>
          <a:p>
            <a:pPr algn="just" defTabSz="914400">
              <a:lnSpc>
                <a:spcPct val="150000"/>
              </a:lnSpc>
              <a:spcAft>
                <a:spcPts val="100"/>
              </a:spcAft>
              <a:buClr>
                <a:srgbClr val="000000"/>
              </a:buClr>
              <a:buFont typeface="Arial"/>
              <a:buNone/>
            </a:pPr>
            <a:endParaRPr lang="tr-TR" sz="1600" kern="0" noProof="0" dirty="0">
              <a:solidFill>
                <a:srgbClr val="222222"/>
              </a:solidFill>
              <a:latin typeface="Quicksand" pitchFamily="2" charset="-94"/>
              <a:ea typeface="Tahoma" pitchFamily="34" charset="0"/>
              <a:cs typeface="Poppins" pitchFamily="2" charset="-94"/>
              <a:sym typeface="Arial"/>
            </a:endParaRPr>
          </a:p>
          <a:p>
            <a:pPr algn="just" defTabSz="914400">
              <a:lnSpc>
                <a:spcPct val="150000"/>
              </a:lnSpc>
              <a:spcAft>
                <a:spcPts val="100"/>
              </a:spcAft>
              <a:buClr>
                <a:srgbClr val="000000"/>
              </a:buClr>
              <a:buFont typeface="Arial"/>
              <a:buNone/>
            </a:pPr>
            <a:endParaRPr lang="tr-TR" sz="1600" kern="0" noProof="0" dirty="0">
              <a:solidFill>
                <a:srgbClr val="222222"/>
              </a:solidFill>
              <a:latin typeface="Quicksand" pitchFamily="2" charset="-94"/>
              <a:ea typeface="Tahoma" pitchFamily="34" charset="0"/>
              <a:cs typeface="Poppins" pitchFamily="2" charset="-94"/>
              <a:sym typeface="Arial"/>
            </a:endParaRPr>
          </a:p>
          <a:p>
            <a:pPr algn="just" defTabSz="914400">
              <a:lnSpc>
                <a:spcPct val="150000"/>
              </a:lnSpc>
              <a:spcAft>
                <a:spcPts val="100"/>
              </a:spcAft>
              <a:buClr>
                <a:srgbClr val="000000"/>
              </a:buClr>
              <a:buFont typeface="Arial"/>
              <a:buNone/>
            </a:pPr>
            <a:endParaRPr lang="tr-TR" sz="1600" kern="0" noProof="0" dirty="0">
              <a:solidFill>
                <a:srgbClr val="222222"/>
              </a:solidFill>
              <a:latin typeface="Quicksand" pitchFamily="2" charset="-94"/>
              <a:ea typeface="Tahoma" pitchFamily="34" charset="0"/>
              <a:cs typeface="Poppins" pitchFamily="2" charset="-94"/>
              <a:sym typeface="Arial"/>
            </a:endParaRPr>
          </a:p>
          <a:p>
            <a:pPr algn="just" defTabSz="914400">
              <a:lnSpc>
                <a:spcPct val="150000"/>
              </a:lnSpc>
              <a:spcAft>
                <a:spcPts val="100"/>
              </a:spcAft>
              <a:buClr>
                <a:srgbClr val="000000"/>
              </a:buClr>
              <a:buFont typeface="Arial"/>
              <a:buNone/>
            </a:pPr>
            <a:r>
              <a:rPr lang="tr-TR" sz="1600" kern="0" noProof="0" dirty="0">
                <a:solidFill>
                  <a:srgbClr val="222222"/>
                </a:solidFill>
                <a:latin typeface="Quicksand" pitchFamily="2" charset="-94"/>
                <a:ea typeface="Tahoma" pitchFamily="34" charset="0"/>
                <a:cs typeface="Poppins" pitchFamily="2" charset="-94"/>
                <a:sym typeface="Arial"/>
              </a:rPr>
              <a:t>Farklı mevsimlerin oluşması için Güneş ışınlarının dünyamıza </a:t>
            </a:r>
            <a:r>
              <a:rPr lang="tr-TR" sz="1600" b="1" kern="0" noProof="0" dirty="0">
                <a:solidFill>
                  <a:srgbClr val="E84E4A"/>
                </a:solidFill>
                <a:latin typeface="Quicksand" pitchFamily="2" charset="-94"/>
                <a:ea typeface="Tahoma" pitchFamily="34" charset="0"/>
                <a:cs typeface="Poppins" pitchFamily="2" charset="-94"/>
                <a:sym typeface="Arial"/>
              </a:rPr>
              <a:t>farklı açılarla </a:t>
            </a:r>
            <a:r>
              <a:rPr lang="tr-TR" sz="1600" kern="0" noProof="0" dirty="0">
                <a:solidFill>
                  <a:srgbClr val="222222"/>
                </a:solidFill>
                <a:latin typeface="Quicksand" pitchFamily="2" charset="-94"/>
                <a:ea typeface="Tahoma" pitchFamily="34" charset="0"/>
                <a:cs typeface="Poppins" pitchFamily="2" charset="-94"/>
                <a:sym typeface="Arial"/>
              </a:rPr>
              <a:t>gelmesi gerekir. </a:t>
            </a:r>
          </a:p>
        </p:txBody>
      </p:sp>
      <p:pic>
        <p:nvPicPr>
          <p:cNvPr id="6" name="Resim 5">
            <a:extLst>
              <a:ext uri="{FF2B5EF4-FFF2-40B4-BE49-F238E27FC236}">
                <a16:creationId xmlns:a16="http://schemas.microsoft.com/office/drawing/2014/main" id="{359D346A-6125-AA58-B9C6-CA8A9B66188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77373" y="1449780"/>
            <a:ext cx="9512566" cy="2803704"/>
          </a:xfrm>
          <a:prstGeom prst="rect">
            <a:avLst/>
          </a:prstGeom>
        </p:spPr>
      </p:pic>
    </p:spTree>
    <p:extLst>
      <p:ext uri="{BB962C8B-B14F-4D97-AF65-F5344CB8AC3E}">
        <p14:creationId xmlns:p14="http://schemas.microsoft.com/office/powerpoint/2010/main" val="2154459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B51C7-4EF2-70B9-D3F1-98EC24194008}"/>
            </a:ext>
          </a:extLst>
        </p:cNvPr>
        <p:cNvGrpSpPr/>
        <p:nvPr/>
      </p:nvGrpSpPr>
      <p:grpSpPr>
        <a:xfrm>
          <a:off x="0" y="0"/>
          <a:ext cx="0" cy="0"/>
          <a:chOff x="0" y="0"/>
          <a:chExt cx="0" cy="0"/>
        </a:xfrm>
      </p:grpSpPr>
      <p:pic>
        <p:nvPicPr>
          <p:cNvPr id="51" name="Resim 50">
            <a:extLst>
              <a:ext uri="{FF2B5EF4-FFF2-40B4-BE49-F238E27FC236}">
                <a16:creationId xmlns:a16="http://schemas.microsoft.com/office/drawing/2014/main" id="{C5A94076-8B61-A209-140F-E52A7A928FFE}"/>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65239" y="355218"/>
            <a:ext cx="11425518" cy="6158676"/>
          </a:xfrm>
          <a:prstGeom prst="rect">
            <a:avLst/>
          </a:prstGeom>
          <a:effectLst>
            <a:outerShdw blurRad="76200" dist="50800" dir="5400000" sx="102000" sy="102000" algn="ctr" rotWithShape="0">
              <a:srgbClr val="000000">
                <a:alpha val="20000"/>
              </a:srgbClr>
            </a:outerShdw>
          </a:effectLst>
        </p:spPr>
      </p:pic>
      <p:sp>
        <p:nvSpPr>
          <p:cNvPr id="53" name="Serbest Form: Şekil 52">
            <a:extLst>
              <a:ext uri="{FF2B5EF4-FFF2-40B4-BE49-F238E27FC236}">
                <a16:creationId xmlns:a16="http://schemas.microsoft.com/office/drawing/2014/main" id="{2055EB80-C950-8BB5-02E5-198504042217}"/>
              </a:ext>
            </a:extLst>
          </p:cNvPr>
          <p:cNvSpPr/>
          <p:nvPr/>
        </p:nvSpPr>
        <p:spPr>
          <a:xfrm>
            <a:off x="301243" y="355219"/>
            <a:ext cx="185433" cy="6158676"/>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chemeClr val="accent2"/>
          </a:solidFill>
          <a:ln w="9525" cap="flat">
            <a:noFill/>
            <a:prstDash val="solid"/>
            <a:miter/>
          </a:ln>
        </p:spPr>
        <p:txBody>
          <a:bodyPr/>
          <a:lstStyle/>
          <a:p>
            <a:endParaRPr lang="tr-TR" noProof="0" dirty="0"/>
          </a:p>
        </p:txBody>
      </p:sp>
      <p:sp>
        <p:nvSpPr>
          <p:cNvPr id="55" name="Dikdörtgen: Köşeleri Yuvarlatılmış 54">
            <a:extLst>
              <a:ext uri="{FF2B5EF4-FFF2-40B4-BE49-F238E27FC236}">
                <a16:creationId xmlns:a16="http://schemas.microsoft.com/office/drawing/2014/main" id="{BB3C66E6-FA61-FE36-DA3D-962A9802F290}"/>
              </a:ext>
            </a:extLst>
          </p:cNvPr>
          <p:cNvSpPr/>
          <p:nvPr/>
        </p:nvSpPr>
        <p:spPr>
          <a:xfrm>
            <a:off x="599694" y="236474"/>
            <a:ext cx="803904" cy="300083"/>
          </a:xfrm>
          <a:prstGeom prst="roundRect">
            <a:avLst/>
          </a:prstGeom>
          <a:solidFill>
            <a:schemeClr val="accent2"/>
          </a:solidFill>
          <a:ln w="9525" cap="flat">
            <a:noFill/>
            <a:prstDash val="solid"/>
            <a:miter/>
          </a:ln>
        </p:spPr>
        <p:txBody>
          <a:bodyPr/>
          <a:lstStyle/>
          <a:p>
            <a:endParaRPr lang="tr-TR" noProof="0" dirty="0"/>
          </a:p>
        </p:txBody>
      </p:sp>
      <p:sp>
        <p:nvSpPr>
          <p:cNvPr id="57" name="Serbest Form: Şekil 56">
            <a:extLst>
              <a:ext uri="{FF2B5EF4-FFF2-40B4-BE49-F238E27FC236}">
                <a16:creationId xmlns:a16="http://schemas.microsoft.com/office/drawing/2014/main" id="{CD62DB86-D65F-716A-9515-807F5A5A1A40}"/>
              </a:ext>
            </a:extLst>
          </p:cNvPr>
          <p:cNvSpPr/>
          <p:nvPr/>
        </p:nvSpPr>
        <p:spPr>
          <a:xfrm>
            <a:off x="704468" y="344106"/>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59" name="Metin kutusu 58">
            <a:extLst>
              <a:ext uri="{FF2B5EF4-FFF2-40B4-BE49-F238E27FC236}">
                <a16:creationId xmlns:a16="http://schemas.microsoft.com/office/drawing/2014/main" id="{812B0F1B-80EA-1147-CBA4-74A7C0537F2B}"/>
              </a:ext>
            </a:extLst>
          </p:cNvPr>
          <p:cNvSpPr txBox="1"/>
          <p:nvPr/>
        </p:nvSpPr>
        <p:spPr>
          <a:xfrm>
            <a:off x="760570" y="238154"/>
            <a:ext cx="534121" cy="276999"/>
          </a:xfrm>
          <a:prstGeom prst="rect">
            <a:avLst/>
          </a:prstGeom>
          <a:noFill/>
        </p:spPr>
        <p:txBody>
          <a:bodyPr wrap="non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NOT!</a:t>
            </a:r>
          </a:p>
        </p:txBody>
      </p:sp>
      <p:sp>
        <p:nvSpPr>
          <p:cNvPr id="61" name="Metin kutusu 60">
            <a:extLst>
              <a:ext uri="{FF2B5EF4-FFF2-40B4-BE49-F238E27FC236}">
                <a16:creationId xmlns:a16="http://schemas.microsoft.com/office/drawing/2014/main" id="{103EC5F3-3650-D5D9-03AF-40399F27ABF6}"/>
              </a:ext>
            </a:extLst>
          </p:cNvPr>
          <p:cNvSpPr txBox="1">
            <a:spLocks/>
          </p:cNvSpPr>
          <p:nvPr/>
        </p:nvSpPr>
        <p:spPr>
          <a:xfrm>
            <a:off x="548587" y="630671"/>
            <a:ext cx="11178173" cy="2329356"/>
          </a:xfrm>
          <a:prstGeom prst="rect">
            <a:avLst/>
          </a:prstGeom>
          <a:noFill/>
          <a:ln>
            <a:noFill/>
            <a:prstDash val="solid"/>
          </a:ln>
        </p:spPr>
        <p:txBody>
          <a:bodyPr wrap="square" rtlCol="0">
            <a:spAutoFit/>
          </a:bodyPr>
          <a:lstStyle/>
          <a:p>
            <a:pPr>
              <a:lnSpc>
                <a:spcPct val="150000"/>
              </a:lnSpc>
              <a:spcAft>
                <a:spcPts val="100"/>
              </a:spcAft>
              <a:buClr>
                <a:srgbClr val="000000"/>
              </a:buClr>
              <a:buSzPct val="130000"/>
            </a:pPr>
            <a:r>
              <a:rPr lang="tr-TR" sz="1600" b="1" kern="0" dirty="0">
                <a:solidFill>
                  <a:srgbClr val="222222"/>
                </a:solidFill>
                <a:latin typeface="Quicksand" pitchFamily="2" charset="-94"/>
                <a:ea typeface="Tahoma" pitchFamily="34" charset="0"/>
                <a:cs typeface="Fredoka" pitchFamily="2" charset="-79"/>
                <a:sym typeface="Arial"/>
              </a:rPr>
              <a:t>Ülkemizde yaygın olarak üç tip iklim görülür.</a:t>
            </a:r>
          </a:p>
          <a:p>
            <a:pPr marL="171450" indent="-171450">
              <a:lnSpc>
                <a:spcPct val="150000"/>
              </a:lnSpc>
              <a:spcAft>
                <a:spcPts val="100"/>
              </a:spcAft>
              <a:buClr>
                <a:srgbClr val="000000"/>
              </a:buClr>
              <a:buSzPct val="120000"/>
              <a:buBlip>
                <a:blip r:embed="rId4"/>
              </a:buBlip>
            </a:pPr>
            <a:r>
              <a:rPr lang="tr-TR" sz="1600" b="1" kern="0" dirty="0">
                <a:solidFill>
                  <a:srgbClr val="E84E4A"/>
                </a:solidFill>
                <a:latin typeface="Quicksand" pitchFamily="2" charset="-94"/>
                <a:ea typeface="Tahoma" pitchFamily="34" charset="0"/>
                <a:cs typeface="Fredoka" pitchFamily="2" charset="-79"/>
                <a:sym typeface="Arial"/>
              </a:rPr>
              <a:t> Karadeniz İklimi: </a:t>
            </a:r>
            <a:r>
              <a:rPr lang="tr-TR" sz="1600" kern="0" dirty="0">
                <a:solidFill>
                  <a:srgbClr val="222222"/>
                </a:solidFill>
                <a:latin typeface="Quicksand" pitchFamily="2" charset="-94"/>
                <a:ea typeface="Tahoma" pitchFamily="34" charset="0"/>
                <a:cs typeface="Fredoka" pitchFamily="2" charset="-79"/>
                <a:sym typeface="Arial"/>
              </a:rPr>
              <a:t>Yazlar serin ve yağışlı, kışlar ise ılık ve yağışlıdır. Karadeniz iklimi her mevsim yağış alır.</a:t>
            </a:r>
          </a:p>
          <a:p>
            <a:pPr marL="171450" indent="-171450">
              <a:lnSpc>
                <a:spcPct val="150000"/>
              </a:lnSpc>
              <a:spcAft>
                <a:spcPts val="100"/>
              </a:spcAft>
              <a:buClr>
                <a:srgbClr val="000000"/>
              </a:buClr>
              <a:buSzPct val="130000"/>
              <a:buBlip>
                <a:blip r:embed="rId4"/>
              </a:buBlip>
            </a:pPr>
            <a:endParaRPr lang="tr-TR" sz="1600" b="1" kern="0" dirty="0">
              <a:solidFill>
                <a:srgbClr val="E53935"/>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r>
              <a:rPr lang="tr-TR" sz="1600" b="1" kern="0" dirty="0">
                <a:solidFill>
                  <a:srgbClr val="E84E4A"/>
                </a:solidFill>
                <a:latin typeface="Quicksand" pitchFamily="2" charset="-94"/>
                <a:ea typeface="Tahoma" pitchFamily="34" charset="0"/>
                <a:cs typeface="Fredoka" pitchFamily="2" charset="-79"/>
                <a:sym typeface="Arial"/>
              </a:rPr>
              <a:t> Akdeniz İklimi: </a:t>
            </a:r>
            <a:r>
              <a:rPr lang="tr-TR" sz="1600" kern="0" dirty="0">
                <a:solidFill>
                  <a:srgbClr val="222222"/>
                </a:solidFill>
                <a:latin typeface="Quicksand" pitchFamily="2" charset="-94"/>
                <a:ea typeface="Tahoma" pitchFamily="34" charset="0"/>
                <a:cs typeface="Fredoka" pitchFamily="2" charset="-79"/>
                <a:sym typeface="Arial"/>
              </a:rPr>
              <a:t>Yazlar sıcak ve kurak, kışlar ise ılık ve yağışlıdır. Kar yağışı ve don olayı nadiren görünür.</a:t>
            </a:r>
          </a:p>
          <a:p>
            <a:pPr marL="171450" indent="-171450">
              <a:lnSpc>
                <a:spcPct val="150000"/>
              </a:lnSpc>
              <a:spcAft>
                <a:spcPts val="100"/>
              </a:spcAft>
              <a:buClr>
                <a:srgbClr val="000000"/>
              </a:buClr>
              <a:buSzPct val="120000"/>
              <a:buBlip>
                <a:blip r:embed="rId4"/>
              </a:buBlip>
            </a:pPr>
            <a:endParaRPr lang="tr-TR" sz="1600" b="1" kern="0" dirty="0">
              <a:solidFill>
                <a:srgbClr val="E53935"/>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r>
              <a:rPr lang="tr-TR" sz="1600" b="1" kern="0" dirty="0">
                <a:solidFill>
                  <a:srgbClr val="E84E4A"/>
                </a:solidFill>
                <a:latin typeface="Quicksand" pitchFamily="2" charset="-94"/>
                <a:ea typeface="Tahoma" pitchFamily="34" charset="0"/>
                <a:cs typeface="Fredoka" pitchFamily="2" charset="-79"/>
                <a:sym typeface="Arial"/>
              </a:rPr>
              <a:t> Karasal İklim: </a:t>
            </a:r>
            <a:r>
              <a:rPr lang="tr-TR" sz="1600" kern="0" dirty="0">
                <a:solidFill>
                  <a:srgbClr val="222222"/>
                </a:solidFill>
                <a:latin typeface="Quicksand" pitchFamily="2" charset="-94"/>
                <a:ea typeface="Tahoma" pitchFamily="34" charset="0"/>
                <a:cs typeface="Fredoka" pitchFamily="2" charset="-79"/>
                <a:sym typeface="Arial"/>
              </a:rPr>
              <a:t>Yazlar sıcak ve kurak, kışlar ise soğuk ve yağışlıdır. En yaygın görülen iklim tipidir.</a:t>
            </a:r>
          </a:p>
        </p:txBody>
      </p:sp>
      <p:sp>
        <p:nvSpPr>
          <p:cNvPr id="69" name="Serbest Form: Şekil 68">
            <a:extLst>
              <a:ext uri="{FF2B5EF4-FFF2-40B4-BE49-F238E27FC236}">
                <a16:creationId xmlns:a16="http://schemas.microsoft.com/office/drawing/2014/main" id="{50171907-E251-3F1F-95FC-666D6DF6231D}"/>
              </a:ext>
            </a:extLst>
          </p:cNvPr>
          <p:cNvSpPr/>
          <p:nvPr/>
        </p:nvSpPr>
        <p:spPr>
          <a:xfrm>
            <a:off x="11331004" y="26054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accent2"/>
          </a:solidFill>
          <a:ln w="9525" cap="flat">
            <a:noFill/>
            <a:prstDash val="solid"/>
            <a:miter/>
          </a:ln>
        </p:spPr>
        <p:txBody>
          <a:bodyPr/>
          <a:lstStyle/>
          <a:p>
            <a:endParaRPr lang="tr-TR" noProof="0" dirty="0"/>
          </a:p>
        </p:txBody>
      </p:sp>
      <p:sp>
        <p:nvSpPr>
          <p:cNvPr id="72" name="Serbest Form: Şekil 71">
            <a:extLst>
              <a:ext uri="{FF2B5EF4-FFF2-40B4-BE49-F238E27FC236}">
                <a16:creationId xmlns:a16="http://schemas.microsoft.com/office/drawing/2014/main" id="{9B835099-FE44-CB9B-AB22-2781C936CC7B}"/>
              </a:ext>
            </a:extLst>
          </p:cNvPr>
          <p:cNvSpPr/>
          <p:nvPr/>
        </p:nvSpPr>
        <p:spPr>
          <a:xfrm>
            <a:off x="11419719" y="34102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pic>
        <p:nvPicPr>
          <p:cNvPr id="3" name="Resim 2">
            <a:extLst>
              <a:ext uri="{FF2B5EF4-FFF2-40B4-BE49-F238E27FC236}">
                <a16:creationId xmlns:a16="http://schemas.microsoft.com/office/drawing/2014/main" id="{6EE415FB-F0A9-F624-B93E-C716BD14A5B0}"/>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8566" y="3116296"/>
            <a:ext cx="5938213" cy="3241328"/>
          </a:xfrm>
          <a:prstGeom prst="rect">
            <a:avLst/>
          </a:prstGeom>
        </p:spPr>
      </p:pic>
    </p:spTree>
    <p:extLst>
      <p:ext uri="{BB962C8B-B14F-4D97-AF65-F5344CB8AC3E}">
        <p14:creationId xmlns:p14="http://schemas.microsoft.com/office/powerpoint/2010/main" val="25965989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9B1F4-4AC7-712A-95CE-B2A51FD7DD87}"/>
            </a:ext>
          </a:extLst>
        </p:cNvPr>
        <p:cNvGrpSpPr/>
        <p:nvPr/>
      </p:nvGrpSpPr>
      <p:grpSpPr>
        <a:xfrm>
          <a:off x="0" y="0"/>
          <a:ext cx="0" cy="0"/>
          <a:chOff x="0" y="0"/>
          <a:chExt cx="0" cy="0"/>
        </a:xfrm>
      </p:grpSpPr>
      <p:pic>
        <p:nvPicPr>
          <p:cNvPr id="17" name="Resim 16">
            <a:extLst>
              <a:ext uri="{FF2B5EF4-FFF2-40B4-BE49-F238E27FC236}">
                <a16:creationId xmlns:a16="http://schemas.microsoft.com/office/drawing/2014/main" id="{89FACA53-7DD7-F4FF-E078-6FC807F72DB8}"/>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77257" y="356128"/>
            <a:ext cx="11409251" cy="1161776"/>
          </a:xfrm>
          <a:prstGeom prst="rect">
            <a:avLst/>
          </a:prstGeom>
          <a:effectLst>
            <a:outerShdw blurRad="76200" dist="50800" dir="5400000" sx="102000" sy="102000" algn="ctr" rotWithShape="0">
              <a:srgbClr val="000000">
                <a:alpha val="20000"/>
              </a:srgbClr>
            </a:outerShdw>
          </a:effectLst>
        </p:spPr>
      </p:pic>
      <p:sp>
        <p:nvSpPr>
          <p:cNvPr id="18" name="Serbest Form: Şekil 17">
            <a:extLst>
              <a:ext uri="{FF2B5EF4-FFF2-40B4-BE49-F238E27FC236}">
                <a16:creationId xmlns:a16="http://schemas.microsoft.com/office/drawing/2014/main" id="{1204E362-8DAE-29AA-476E-CA9DD5CBBD4A}"/>
              </a:ext>
            </a:extLst>
          </p:cNvPr>
          <p:cNvSpPr/>
          <p:nvPr/>
        </p:nvSpPr>
        <p:spPr>
          <a:xfrm>
            <a:off x="323234" y="370647"/>
            <a:ext cx="3314700" cy="2266950"/>
          </a:xfrm>
          <a:custGeom>
            <a:avLst/>
            <a:gdLst>
              <a:gd name="csX0" fmla="*/ 3181350 w 3314700"/>
              <a:gd name="csY0" fmla="*/ 0 h 2266950"/>
              <a:gd name="csX1" fmla="*/ 3314700 w 3314700"/>
              <a:gd name="csY1" fmla="*/ 0 h 2266950"/>
              <a:gd name="csX2" fmla="*/ 3314700 w 3314700"/>
              <a:gd name="csY2" fmla="*/ 2266950 h 2266950"/>
              <a:gd name="csX3" fmla="*/ 3181350 w 3314700"/>
              <a:gd name="csY3" fmla="*/ 2266950 h 2266950"/>
              <a:gd name="csX4" fmla="*/ 133350 w 3314700"/>
              <a:gd name="csY4" fmla="*/ 2266950 h 2266950"/>
              <a:gd name="csX5" fmla="*/ 0 w 3314700"/>
              <a:gd name="csY5" fmla="*/ 2266950 h 2266950"/>
              <a:gd name="csX6" fmla="*/ 0 w 3314700"/>
              <a:gd name="csY6" fmla="*/ 0 h 2266950"/>
              <a:gd name="csX7" fmla="*/ 133350 w 3314700"/>
              <a:gd name="csY7" fmla="*/ 0 h 2266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14700" h="2266950">
                <a:moveTo>
                  <a:pt x="3181350" y="0"/>
                </a:moveTo>
                <a:cubicBezTo>
                  <a:pt x="3254997" y="0"/>
                  <a:pt x="3314700" y="0"/>
                  <a:pt x="3314700" y="0"/>
                </a:cubicBezTo>
                <a:lnTo>
                  <a:pt x="3314700" y="2266950"/>
                </a:lnTo>
                <a:cubicBezTo>
                  <a:pt x="3314700" y="2266950"/>
                  <a:pt x="3254997" y="2266950"/>
                  <a:pt x="3181350" y="2266950"/>
                </a:cubicBezTo>
                <a:lnTo>
                  <a:pt x="133350" y="2266950"/>
                </a:lnTo>
                <a:cubicBezTo>
                  <a:pt x="59703" y="2266950"/>
                  <a:pt x="0" y="2266950"/>
                  <a:pt x="0" y="2266950"/>
                </a:cubicBezTo>
                <a:lnTo>
                  <a:pt x="0" y="0"/>
                </a:lnTo>
                <a:cubicBezTo>
                  <a:pt x="0" y="0"/>
                  <a:pt x="59703" y="0"/>
                  <a:pt x="133350" y="0"/>
                </a:cubicBezTo>
                <a:close/>
              </a:path>
            </a:pathLst>
          </a:custGeom>
          <a:noFill/>
          <a:ln w="9525" cap="flat">
            <a:noFill/>
            <a:prstDash val="solid"/>
            <a:miter/>
          </a:ln>
        </p:spPr>
        <p:txBody>
          <a:bodyPr/>
          <a:lstStyle/>
          <a:p>
            <a:endParaRPr lang="tr-TR" noProof="0" dirty="0"/>
          </a:p>
        </p:txBody>
      </p:sp>
      <p:sp>
        <p:nvSpPr>
          <p:cNvPr id="19" name="Serbest Form: Şekil 18">
            <a:extLst>
              <a:ext uri="{FF2B5EF4-FFF2-40B4-BE49-F238E27FC236}">
                <a16:creationId xmlns:a16="http://schemas.microsoft.com/office/drawing/2014/main" id="{3325B8A8-5F50-29A5-955F-34B6087C4658}"/>
              </a:ext>
            </a:extLst>
          </p:cNvPr>
          <p:cNvSpPr/>
          <p:nvPr/>
        </p:nvSpPr>
        <p:spPr>
          <a:xfrm>
            <a:off x="313709" y="361122"/>
            <a:ext cx="190500" cy="1159244"/>
          </a:xfrm>
          <a:custGeom>
            <a:avLst/>
            <a:gdLst>
              <a:gd name="csX0" fmla="*/ 0 w 190500"/>
              <a:gd name="csY0" fmla="*/ 142875 h 2286000"/>
              <a:gd name="csX1" fmla="*/ 142875 w 190500"/>
              <a:gd name="csY1" fmla="*/ 0 h 2286000"/>
              <a:gd name="csX2" fmla="*/ 190500 w 190500"/>
              <a:gd name="csY2" fmla="*/ 0 h 2286000"/>
              <a:gd name="csX3" fmla="*/ 190500 w 190500"/>
              <a:gd name="csY3" fmla="*/ 2286000 h 2286000"/>
              <a:gd name="csX4" fmla="*/ 142875 w 190500"/>
              <a:gd name="csY4" fmla="*/ 2286000 h 2286000"/>
              <a:gd name="csX5" fmla="*/ 0 w 190500"/>
              <a:gd name="csY5" fmla="*/ 2143125 h 2286000"/>
              <a:gd name="csX6" fmla="*/ 0 w 190500"/>
              <a:gd name="csY6" fmla="*/ 142875 h 2286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0500" h="2286000">
                <a:moveTo>
                  <a:pt x="0" y="142875"/>
                </a:moveTo>
                <a:cubicBezTo>
                  <a:pt x="0" y="63967"/>
                  <a:pt x="63967" y="0"/>
                  <a:pt x="142875" y="0"/>
                </a:cubicBezTo>
                <a:lnTo>
                  <a:pt x="190500" y="0"/>
                </a:lnTo>
                <a:lnTo>
                  <a:pt x="190500" y="2286000"/>
                </a:lnTo>
                <a:lnTo>
                  <a:pt x="142875" y="2286000"/>
                </a:lnTo>
                <a:cubicBezTo>
                  <a:pt x="63967" y="2286000"/>
                  <a:pt x="0" y="2222030"/>
                  <a:pt x="0" y="2143125"/>
                </a:cubicBezTo>
                <a:lnTo>
                  <a:pt x="0" y="142875"/>
                </a:ln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0" name="Metin kutusu 19">
            <a:extLst>
              <a:ext uri="{FF2B5EF4-FFF2-40B4-BE49-F238E27FC236}">
                <a16:creationId xmlns:a16="http://schemas.microsoft.com/office/drawing/2014/main" id="{AB63406D-FD23-6380-4013-D31C9ECEE537}"/>
              </a:ext>
            </a:extLst>
          </p:cNvPr>
          <p:cNvSpPr txBox="1">
            <a:spLocks/>
          </p:cNvSpPr>
          <p:nvPr/>
        </p:nvSpPr>
        <p:spPr>
          <a:xfrm>
            <a:off x="566117" y="600930"/>
            <a:ext cx="11302649" cy="787908"/>
          </a:xfrm>
          <a:prstGeom prst="rect">
            <a:avLst/>
          </a:prstGeom>
          <a:noFill/>
          <a:ln>
            <a:noFill/>
            <a:prstDash val="solid"/>
          </a:ln>
        </p:spPr>
        <p:txBody>
          <a:bodyPr wrap="square" rtlCol="0">
            <a:spAutoFit/>
          </a:bodyPr>
          <a:lstStyle/>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İklim, tarım ve hayvancılık, turizm gibi faaliyetleri; rüzgâr, güneş enerjisi ve hidroelektrik santrallerinin kurulum yerlerini etkiler.</a:t>
            </a:r>
          </a:p>
        </p:txBody>
      </p:sp>
      <p:grpSp>
        <p:nvGrpSpPr>
          <p:cNvPr id="22" name="Grup 21">
            <a:extLst>
              <a:ext uri="{FF2B5EF4-FFF2-40B4-BE49-F238E27FC236}">
                <a16:creationId xmlns:a16="http://schemas.microsoft.com/office/drawing/2014/main" id="{8A67C553-5E81-15A5-3619-D717A102AFE5}"/>
              </a:ext>
            </a:extLst>
          </p:cNvPr>
          <p:cNvGrpSpPr/>
          <p:nvPr/>
        </p:nvGrpSpPr>
        <p:grpSpPr>
          <a:xfrm>
            <a:off x="628631" y="141054"/>
            <a:ext cx="1537285" cy="399906"/>
            <a:chOff x="704831" y="6896705"/>
            <a:chExt cx="1537285" cy="399906"/>
          </a:xfrm>
        </p:grpSpPr>
        <p:sp>
          <p:nvSpPr>
            <p:cNvPr id="23" name="Dikdörtgen: Köşeleri Yuvarlatılmış 22">
              <a:extLst>
                <a:ext uri="{FF2B5EF4-FFF2-40B4-BE49-F238E27FC236}">
                  <a16:creationId xmlns:a16="http://schemas.microsoft.com/office/drawing/2014/main" id="{3F541E3D-FA2A-FC48-12D1-70165EEBA07F}"/>
                </a:ext>
              </a:extLst>
            </p:cNvPr>
            <p:cNvSpPr/>
            <p:nvPr/>
          </p:nvSpPr>
          <p:spPr>
            <a:xfrm>
              <a:off x="704831" y="6996528"/>
              <a:ext cx="1499185" cy="300083"/>
            </a:xfrm>
            <a:prstGeom prst="roundRect">
              <a:avLst/>
            </a:prstGeom>
            <a:solidFill>
              <a:schemeClr val="tx2">
                <a:lumMod val="50000"/>
                <a:lumOff val="50000"/>
              </a:schemeClr>
            </a:solidFill>
            <a:ln w="9525" cap="flat">
              <a:noFill/>
              <a:prstDash val="solid"/>
              <a:miter/>
            </a:ln>
          </p:spPr>
          <p:txBody>
            <a:bodyPr/>
            <a:lstStyle/>
            <a:p>
              <a:endParaRPr lang="tr-TR" noProof="0" dirty="0"/>
            </a:p>
          </p:txBody>
        </p:sp>
        <p:sp>
          <p:nvSpPr>
            <p:cNvPr id="24" name="Serbest Form: Şekil 23">
              <a:extLst>
                <a:ext uri="{FF2B5EF4-FFF2-40B4-BE49-F238E27FC236}">
                  <a16:creationId xmlns:a16="http://schemas.microsoft.com/office/drawing/2014/main" id="{C244D599-FB89-52E4-35F5-BE98B01F425E}"/>
                </a:ext>
              </a:extLst>
            </p:cNvPr>
            <p:cNvSpPr/>
            <p:nvPr/>
          </p:nvSpPr>
          <p:spPr>
            <a:xfrm>
              <a:off x="809606" y="7111780"/>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25" name="Metin kutusu 24">
              <a:extLst>
                <a:ext uri="{FF2B5EF4-FFF2-40B4-BE49-F238E27FC236}">
                  <a16:creationId xmlns:a16="http://schemas.microsoft.com/office/drawing/2014/main" id="{66B1604F-A652-F9AF-7613-A3F7490F82F9}"/>
                </a:ext>
              </a:extLst>
            </p:cNvPr>
            <p:cNvSpPr txBox="1"/>
            <p:nvPr/>
          </p:nvSpPr>
          <p:spPr>
            <a:xfrm>
              <a:off x="870592" y="7013448"/>
              <a:ext cx="1371524"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BILMEN LAZIM…</a:t>
              </a:r>
            </a:p>
          </p:txBody>
        </p:sp>
        <p:sp>
          <p:nvSpPr>
            <p:cNvPr id="26" name="Metin kutusu 25">
              <a:extLst>
                <a:ext uri="{FF2B5EF4-FFF2-40B4-BE49-F238E27FC236}">
                  <a16:creationId xmlns:a16="http://schemas.microsoft.com/office/drawing/2014/main" id="{4EDBDBE3-0F3D-E96F-B8ED-528B1A46E02B}"/>
                </a:ext>
              </a:extLst>
            </p:cNvPr>
            <p:cNvSpPr txBox="1"/>
            <p:nvPr/>
          </p:nvSpPr>
          <p:spPr>
            <a:xfrm>
              <a:off x="969651" y="6896705"/>
              <a:ext cx="172858"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a:t>
              </a:r>
            </a:p>
          </p:txBody>
        </p:sp>
      </p:grpSp>
      <p:sp>
        <p:nvSpPr>
          <p:cNvPr id="27" name="Serbest Form: Şekil 26">
            <a:extLst>
              <a:ext uri="{FF2B5EF4-FFF2-40B4-BE49-F238E27FC236}">
                <a16:creationId xmlns:a16="http://schemas.microsoft.com/office/drawing/2014/main" id="{7F3F1112-5A0D-7EC3-CE6F-B6706DF2956D}"/>
              </a:ext>
            </a:extLst>
          </p:cNvPr>
          <p:cNvSpPr/>
          <p:nvPr/>
        </p:nvSpPr>
        <p:spPr>
          <a:xfrm>
            <a:off x="11319257" y="26240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8" name="Serbest Form: Şekil 27">
            <a:extLst>
              <a:ext uri="{FF2B5EF4-FFF2-40B4-BE49-F238E27FC236}">
                <a16:creationId xmlns:a16="http://schemas.microsoft.com/office/drawing/2014/main" id="{CEF8ABD7-EBB0-0D16-678A-1BB8D36612B8}"/>
              </a:ext>
            </a:extLst>
          </p:cNvPr>
          <p:cNvSpPr/>
          <p:nvPr/>
        </p:nvSpPr>
        <p:spPr>
          <a:xfrm>
            <a:off x="11407972" y="35050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sp>
        <p:nvSpPr>
          <p:cNvPr id="3" name="Serbest Form: Şekil 2">
            <a:extLst>
              <a:ext uri="{FF2B5EF4-FFF2-40B4-BE49-F238E27FC236}">
                <a16:creationId xmlns:a16="http://schemas.microsoft.com/office/drawing/2014/main" id="{26870CB0-29BB-A257-9198-42CC47784F4E}"/>
              </a:ext>
            </a:extLst>
          </p:cNvPr>
          <p:cNvSpPr/>
          <p:nvPr/>
        </p:nvSpPr>
        <p:spPr>
          <a:xfrm>
            <a:off x="306484" y="1874519"/>
            <a:ext cx="11580025" cy="4626865"/>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11" name="Dikdörtgen: Köşeleri Yuvarlatılmış 10">
            <a:extLst>
              <a:ext uri="{FF2B5EF4-FFF2-40B4-BE49-F238E27FC236}">
                <a16:creationId xmlns:a16="http://schemas.microsoft.com/office/drawing/2014/main" id="{5FE63604-3B25-6CC9-B2FB-C4D6F752D2DF}"/>
              </a:ext>
            </a:extLst>
          </p:cNvPr>
          <p:cNvSpPr/>
          <p:nvPr/>
        </p:nvSpPr>
        <p:spPr>
          <a:xfrm>
            <a:off x="312911" y="1872566"/>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13" name="Metin kutusu 12">
            <a:extLst>
              <a:ext uri="{FF2B5EF4-FFF2-40B4-BE49-F238E27FC236}">
                <a16:creationId xmlns:a16="http://schemas.microsoft.com/office/drawing/2014/main" id="{4D14284C-95C7-CF37-CABE-9D7E8CBD3369}"/>
              </a:ext>
            </a:extLst>
          </p:cNvPr>
          <p:cNvSpPr txBox="1">
            <a:spLocks/>
          </p:cNvSpPr>
          <p:nvPr/>
        </p:nvSpPr>
        <p:spPr>
          <a:xfrm>
            <a:off x="306483" y="1924566"/>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Hava Olayları</a:t>
            </a:r>
          </a:p>
        </p:txBody>
      </p:sp>
      <p:sp>
        <p:nvSpPr>
          <p:cNvPr id="15" name="Metin kutusu 14">
            <a:extLst>
              <a:ext uri="{FF2B5EF4-FFF2-40B4-BE49-F238E27FC236}">
                <a16:creationId xmlns:a16="http://schemas.microsoft.com/office/drawing/2014/main" id="{3D629C6F-FFAA-F145-1F42-356180401C16}"/>
              </a:ext>
            </a:extLst>
          </p:cNvPr>
          <p:cNvSpPr txBox="1">
            <a:spLocks/>
          </p:cNvSpPr>
          <p:nvPr/>
        </p:nvSpPr>
        <p:spPr>
          <a:xfrm>
            <a:off x="318388" y="2325974"/>
            <a:ext cx="11580024" cy="3722045"/>
          </a:xfrm>
          <a:prstGeom prst="rect">
            <a:avLst/>
          </a:prstGeom>
          <a:noFill/>
          <a:ln>
            <a:noFill/>
            <a:prstDash val="sysDot"/>
          </a:ln>
        </p:spPr>
        <p:txBody>
          <a:bodyPr wrap="square" rtlCol="0">
            <a:spAutoFit/>
          </a:bodyPr>
          <a:lstStyle/>
          <a:p>
            <a:pPr algn="just">
              <a:lnSpc>
                <a:spcPct val="150000"/>
              </a:lnSpc>
              <a:spcAft>
                <a:spcPts val="100"/>
              </a:spcAft>
              <a:buClr>
                <a:srgbClr val="000000"/>
              </a:buClr>
            </a:pPr>
            <a:r>
              <a:rPr lang="tr-TR" sz="1600" kern="0" dirty="0">
                <a:solidFill>
                  <a:srgbClr val="222222"/>
                </a:solidFill>
                <a:latin typeface="Quicksand" pitchFamily="2" charset="-94"/>
                <a:ea typeface="Tahoma" pitchFamily="34" charset="0"/>
                <a:cs typeface="Poppins" pitchFamily="2" charset="-94"/>
                <a:sym typeface="Arial"/>
              </a:rPr>
              <a:t>Nem, sıcaklık, basınç ve rüzgâr gibi değişkenlere bağlı meteorolojik değişimlere </a:t>
            </a:r>
            <a:r>
              <a:rPr lang="tr-TR" sz="1600" b="1" kern="0" dirty="0">
                <a:solidFill>
                  <a:srgbClr val="E84E4A"/>
                </a:solidFill>
                <a:latin typeface="Quicksand" pitchFamily="2" charset="-94"/>
                <a:ea typeface="Tahoma" pitchFamily="34" charset="0"/>
                <a:cs typeface="Poppins" pitchFamily="2" charset="-94"/>
                <a:sym typeface="Arial"/>
              </a:rPr>
              <a:t>hava olayı </a:t>
            </a:r>
            <a:r>
              <a:rPr lang="tr-TR" sz="1600" kern="0" dirty="0">
                <a:solidFill>
                  <a:srgbClr val="222222"/>
                </a:solidFill>
                <a:latin typeface="Quicksand" pitchFamily="2" charset="-94"/>
                <a:ea typeface="Tahoma" pitchFamily="34" charset="0"/>
                <a:cs typeface="Poppins" pitchFamily="2" charset="-94"/>
                <a:sym typeface="Arial"/>
              </a:rPr>
              <a:t>denir.</a:t>
            </a:r>
          </a:p>
          <a:p>
            <a:pPr algn="just">
              <a:spcAft>
                <a:spcPts val="100"/>
              </a:spcAft>
              <a:buClr>
                <a:srgbClr val="000000"/>
              </a:buClr>
            </a:pPr>
            <a:endParaRPr lang="tr-TR" sz="1600" kern="0" dirty="0">
              <a:solidFill>
                <a:srgbClr val="222222"/>
              </a:solidFill>
              <a:latin typeface="Quicksand" pitchFamily="2" charset="-94"/>
              <a:ea typeface="Tahoma" pitchFamily="34" charset="0"/>
              <a:cs typeface="Poppins" pitchFamily="2" charset="-94"/>
              <a:sym typeface="Arial"/>
            </a:endParaRPr>
          </a:p>
          <a:p>
            <a:pPr marL="171450" indent="-171450" algn="just">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Poppins" pitchFamily="2" charset="-94"/>
                <a:sym typeface="Arial"/>
              </a:rPr>
              <a:t> Hava olayları </a:t>
            </a:r>
            <a:r>
              <a:rPr lang="tr-TR" sz="1600" b="1" kern="0" dirty="0">
                <a:solidFill>
                  <a:srgbClr val="E84E4A"/>
                </a:solidFill>
                <a:latin typeface="Quicksand" pitchFamily="2" charset="-94"/>
                <a:ea typeface="Tahoma" pitchFamily="34" charset="0"/>
                <a:cs typeface="Poppins" pitchFamily="2" charset="-94"/>
                <a:sym typeface="Arial"/>
              </a:rPr>
              <a:t>dar</a:t>
            </a:r>
            <a:r>
              <a:rPr lang="tr-TR" sz="1600" kern="0" dirty="0">
                <a:solidFill>
                  <a:srgbClr val="222222"/>
                </a:solidFill>
                <a:latin typeface="Quicksand" pitchFamily="2" charset="-94"/>
                <a:ea typeface="Tahoma" pitchFamily="34" charset="0"/>
                <a:cs typeface="Poppins" pitchFamily="2" charset="-94"/>
                <a:sym typeface="Arial"/>
              </a:rPr>
              <a:t> alanları kapsar.</a:t>
            </a:r>
          </a:p>
          <a:p>
            <a:pPr marL="171450" indent="-171450" algn="just">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Poppins" pitchFamily="2" charset="-94"/>
                <a:sym typeface="Arial"/>
              </a:rPr>
              <a:t> Hava olaylarının </a:t>
            </a:r>
            <a:r>
              <a:rPr lang="tr-TR" sz="1600" b="1" kern="0" dirty="0">
                <a:solidFill>
                  <a:srgbClr val="E84E4A"/>
                </a:solidFill>
                <a:latin typeface="Quicksand" pitchFamily="2" charset="-94"/>
                <a:ea typeface="Tahoma" pitchFamily="34" charset="0"/>
                <a:cs typeface="Poppins" pitchFamily="2" charset="-94"/>
                <a:sym typeface="Arial"/>
              </a:rPr>
              <a:t>değişkenliği</a:t>
            </a:r>
            <a:r>
              <a:rPr lang="tr-TR" sz="1600" b="1" kern="0" dirty="0">
                <a:solidFill>
                  <a:srgbClr val="E53935"/>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çoktur</a:t>
            </a:r>
            <a:r>
              <a:rPr lang="tr-TR" sz="1600" kern="0" dirty="0">
                <a:solidFill>
                  <a:srgbClr val="222222"/>
                </a:solidFill>
                <a:latin typeface="Quicksand" pitchFamily="2" charset="-94"/>
                <a:ea typeface="Tahoma" pitchFamily="34" charset="0"/>
                <a:cs typeface="Poppins" pitchFamily="2" charset="-94"/>
                <a:sym typeface="Arial"/>
              </a:rPr>
              <a:t>.</a:t>
            </a:r>
          </a:p>
          <a:p>
            <a:pPr marL="171450" indent="-171450" algn="just">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Poppins" pitchFamily="2" charset="-94"/>
                <a:sym typeface="Arial"/>
              </a:rPr>
              <a:t> Hava olayları </a:t>
            </a:r>
            <a:r>
              <a:rPr lang="tr-TR" sz="1600" b="1" kern="0" dirty="0">
                <a:solidFill>
                  <a:srgbClr val="E84E4A"/>
                </a:solidFill>
                <a:latin typeface="Quicksand" pitchFamily="2" charset="-94"/>
                <a:ea typeface="Tahoma" pitchFamily="34" charset="0"/>
                <a:cs typeface="Poppins" pitchFamily="2" charset="-94"/>
                <a:sym typeface="Arial"/>
              </a:rPr>
              <a:t>tahminidir</a:t>
            </a:r>
            <a:r>
              <a:rPr lang="tr-TR" sz="1600" b="1" kern="0" dirty="0">
                <a:solidFill>
                  <a:srgbClr val="E53935"/>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kesinlik</a:t>
            </a:r>
            <a:r>
              <a:rPr lang="tr-TR" sz="1600" b="1" kern="0" dirty="0">
                <a:solidFill>
                  <a:srgbClr val="E53935"/>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bildirmez</a:t>
            </a:r>
            <a:r>
              <a:rPr lang="tr-TR" sz="1600" kern="0" dirty="0">
                <a:solidFill>
                  <a:srgbClr val="222222"/>
                </a:solidFill>
                <a:latin typeface="Quicksand" pitchFamily="2" charset="-94"/>
                <a:ea typeface="Tahoma" pitchFamily="34" charset="0"/>
                <a:cs typeface="Poppins" pitchFamily="2" charset="-94"/>
                <a:sym typeface="Arial"/>
              </a:rPr>
              <a:t>.</a:t>
            </a:r>
          </a:p>
          <a:p>
            <a:pPr marL="171450" indent="-171450" algn="just">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Poppins" pitchFamily="2" charset="-94"/>
                <a:sym typeface="Arial"/>
              </a:rPr>
              <a:t> Hava olaylarını belirtilirken </a:t>
            </a:r>
            <a:r>
              <a:rPr lang="tr-TR" sz="1600" b="1" kern="0" dirty="0">
                <a:solidFill>
                  <a:srgbClr val="E84E4A"/>
                </a:solidFill>
                <a:latin typeface="Quicksand" pitchFamily="2" charset="-94"/>
                <a:ea typeface="Tahoma" pitchFamily="34" charset="0"/>
                <a:cs typeface="Poppins" pitchFamily="2" charset="-94"/>
                <a:sym typeface="Arial"/>
              </a:rPr>
              <a:t>yağmurlu, parçalı bulutlu, fırtınalı, rüzgârlı, gök gürültülü sağanak yağışlı </a:t>
            </a:r>
            <a:r>
              <a:rPr lang="tr-TR" sz="1600" kern="0" dirty="0">
                <a:solidFill>
                  <a:srgbClr val="222222"/>
                </a:solidFill>
                <a:latin typeface="Quicksand" pitchFamily="2" charset="-94"/>
                <a:ea typeface="Tahoma" pitchFamily="34" charset="0"/>
                <a:cs typeface="Poppins" pitchFamily="2" charset="-94"/>
                <a:sym typeface="Arial"/>
              </a:rPr>
              <a:t>gibi ifadeler kullanılır.</a:t>
            </a:r>
          </a:p>
          <a:p>
            <a:pPr marL="171450" indent="-171450" algn="just">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Poppins" pitchFamily="2" charset="-94"/>
                <a:sym typeface="Arial"/>
              </a:rPr>
              <a:t> Hava olaylarını inceleyen bilim dalına </a:t>
            </a:r>
            <a:r>
              <a:rPr lang="tr-TR" sz="1600" b="1" kern="0" dirty="0">
                <a:solidFill>
                  <a:srgbClr val="E84E4A"/>
                </a:solidFill>
                <a:latin typeface="Quicksand" pitchFamily="2" charset="-94"/>
                <a:ea typeface="Tahoma" pitchFamily="34" charset="0"/>
                <a:cs typeface="Poppins" pitchFamily="2" charset="-94"/>
                <a:sym typeface="Arial"/>
              </a:rPr>
              <a:t>meteoroloji</a:t>
            </a:r>
            <a:r>
              <a:rPr lang="tr-TR" sz="1600" kern="0" dirty="0">
                <a:solidFill>
                  <a:srgbClr val="222222"/>
                </a:solidFill>
                <a:latin typeface="Quicksand" pitchFamily="2" charset="-94"/>
                <a:ea typeface="Tahoma" pitchFamily="34" charset="0"/>
                <a:cs typeface="Poppins" pitchFamily="2" charset="-94"/>
                <a:sym typeface="Arial"/>
              </a:rPr>
              <a:t> denir.</a:t>
            </a:r>
          </a:p>
          <a:p>
            <a:pPr marL="171450" indent="-171450" algn="just">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Poppins" pitchFamily="2" charset="-94"/>
                <a:sym typeface="Arial"/>
              </a:rPr>
              <a:t> Hava olaylarını inceleyen bilim insanına </a:t>
            </a:r>
            <a:r>
              <a:rPr lang="tr-TR" sz="1600" b="1" kern="0" dirty="0">
                <a:solidFill>
                  <a:srgbClr val="E84E4A"/>
                </a:solidFill>
                <a:latin typeface="Quicksand" pitchFamily="2" charset="-94"/>
                <a:ea typeface="Tahoma" pitchFamily="34" charset="0"/>
                <a:cs typeface="Poppins" pitchFamily="2" charset="-94"/>
                <a:sym typeface="Arial"/>
              </a:rPr>
              <a:t>meteorolog</a:t>
            </a:r>
            <a:r>
              <a:rPr lang="tr-TR" sz="1600" b="1" kern="0" dirty="0">
                <a:solidFill>
                  <a:srgbClr val="E53935"/>
                </a:solidFill>
                <a:latin typeface="Quicksand" pitchFamily="2" charset="-94"/>
                <a:ea typeface="Tahoma" pitchFamily="34" charset="0"/>
                <a:cs typeface="Poppins" pitchFamily="2" charset="-94"/>
                <a:sym typeface="Arial"/>
              </a:rPr>
              <a:t> </a:t>
            </a:r>
            <a:r>
              <a:rPr lang="tr-TR" sz="1600" kern="0" dirty="0">
                <a:solidFill>
                  <a:srgbClr val="222222"/>
                </a:solidFill>
                <a:latin typeface="Quicksand" pitchFamily="2" charset="-94"/>
                <a:ea typeface="Tahoma" pitchFamily="34" charset="0"/>
                <a:cs typeface="Poppins" pitchFamily="2" charset="-94"/>
                <a:sym typeface="Arial"/>
              </a:rPr>
              <a:t>denir.</a:t>
            </a:r>
          </a:p>
          <a:p>
            <a:pPr marL="171450" indent="-171450" algn="just">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Poppins" pitchFamily="2" charset="-94"/>
                <a:sym typeface="Arial"/>
              </a:rPr>
              <a:t> Hava durumu </a:t>
            </a:r>
            <a:r>
              <a:rPr lang="tr-TR" sz="1600" b="1" kern="0" dirty="0">
                <a:solidFill>
                  <a:srgbClr val="E84E4A"/>
                </a:solidFill>
                <a:latin typeface="Quicksand" pitchFamily="2" charset="-94"/>
                <a:ea typeface="Tahoma" pitchFamily="34" charset="0"/>
                <a:cs typeface="Poppins" pitchFamily="2" charset="-94"/>
                <a:sym typeface="Arial"/>
              </a:rPr>
              <a:t>sıcaklık, nem, basınç </a:t>
            </a:r>
            <a:r>
              <a:rPr lang="tr-TR" sz="1600" kern="0" dirty="0">
                <a:solidFill>
                  <a:srgbClr val="222222"/>
                </a:solidFill>
                <a:latin typeface="Quicksand" pitchFamily="2" charset="-94"/>
                <a:ea typeface="Tahoma" pitchFamily="34" charset="0"/>
                <a:cs typeface="Poppins" pitchFamily="2" charset="-94"/>
                <a:sym typeface="Arial"/>
              </a:rPr>
              <a:t>gibi durumlardan etkilenir.</a:t>
            </a:r>
          </a:p>
        </p:txBody>
      </p:sp>
    </p:spTree>
    <p:extLst>
      <p:ext uri="{BB962C8B-B14F-4D97-AF65-F5344CB8AC3E}">
        <p14:creationId xmlns:p14="http://schemas.microsoft.com/office/powerpoint/2010/main" val="1921875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D72BE-E505-43AD-8DA8-9047DC872392}"/>
            </a:ext>
          </a:extLst>
        </p:cNvPr>
        <p:cNvGrpSpPr/>
        <p:nvPr/>
      </p:nvGrpSpPr>
      <p:grpSpPr>
        <a:xfrm>
          <a:off x="0" y="0"/>
          <a:ext cx="0" cy="0"/>
          <a:chOff x="0" y="0"/>
          <a:chExt cx="0" cy="0"/>
        </a:xfrm>
      </p:grpSpPr>
      <p:pic>
        <p:nvPicPr>
          <p:cNvPr id="17" name="Resim 16">
            <a:extLst>
              <a:ext uri="{FF2B5EF4-FFF2-40B4-BE49-F238E27FC236}">
                <a16:creationId xmlns:a16="http://schemas.microsoft.com/office/drawing/2014/main" id="{6C2BB443-8BE9-F0A1-2170-C0037D7D4F08}"/>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77257" y="356128"/>
            <a:ext cx="11409251" cy="938106"/>
          </a:xfrm>
          <a:prstGeom prst="rect">
            <a:avLst/>
          </a:prstGeom>
          <a:effectLst>
            <a:outerShdw blurRad="76200" dist="50800" dir="5400000" sx="102000" sy="102000" algn="ctr" rotWithShape="0">
              <a:srgbClr val="000000">
                <a:alpha val="20000"/>
              </a:srgbClr>
            </a:outerShdw>
          </a:effectLst>
        </p:spPr>
      </p:pic>
      <p:sp>
        <p:nvSpPr>
          <p:cNvPr id="18" name="Serbest Form: Şekil 17">
            <a:extLst>
              <a:ext uri="{FF2B5EF4-FFF2-40B4-BE49-F238E27FC236}">
                <a16:creationId xmlns:a16="http://schemas.microsoft.com/office/drawing/2014/main" id="{B67CE40A-D5EF-E7CB-BFF6-AB7F03F19C98}"/>
              </a:ext>
            </a:extLst>
          </p:cNvPr>
          <p:cNvSpPr/>
          <p:nvPr/>
        </p:nvSpPr>
        <p:spPr>
          <a:xfrm>
            <a:off x="323234" y="370647"/>
            <a:ext cx="3314700" cy="2266950"/>
          </a:xfrm>
          <a:custGeom>
            <a:avLst/>
            <a:gdLst>
              <a:gd name="csX0" fmla="*/ 3181350 w 3314700"/>
              <a:gd name="csY0" fmla="*/ 0 h 2266950"/>
              <a:gd name="csX1" fmla="*/ 3314700 w 3314700"/>
              <a:gd name="csY1" fmla="*/ 0 h 2266950"/>
              <a:gd name="csX2" fmla="*/ 3314700 w 3314700"/>
              <a:gd name="csY2" fmla="*/ 2266950 h 2266950"/>
              <a:gd name="csX3" fmla="*/ 3181350 w 3314700"/>
              <a:gd name="csY3" fmla="*/ 2266950 h 2266950"/>
              <a:gd name="csX4" fmla="*/ 133350 w 3314700"/>
              <a:gd name="csY4" fmla="*/ 2266950 h 2266950"/>
              <a:gd name="csX5" fmla="*/ 0 w 3314700"/>
              <a:gd name="csY5" fmla="*/ 2266950 h 2266950"/>
              <a:gd name="csX6" fmla="*/ 0 w 3314700"/>
              <a:gd name="csY6" fmla="*/ 0 h 2266950"/>
              <a:gd name="csX7" fmla="*/ 133350 w 3314700"/>
              <a:gd name="csY7" fmla="*/ 0 h 2266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14700" h="2266950">
                <a:moveTo>
                  <a:pt x="3181350" y="0"/>
                </a:moveTo>
                <a:cubicBezTo>
                  <a:pt x="3254997" y="0"/>
                  <a:pt x="3314700" y="0"/>
                  <a:pt x="3314700" y="0"/>
                </a:cubicBezTo>
                <a:lnTo>
                  <a:pt x="3314700" y="2266950"/>
                </a:lnTo>
                <a:cubicBezTo>
                  <a:pt x="3314700" y="2266950"/>
                  <a:pt x="3254997" y="2266950"/>
                  <a:pt x="3181350" y="2266950"/>
                </a:cubicBezTo>
                <a:lnTo>
                  <a:pt x="133350" y="2266950"/>
                </a:lnTo>
                <a:cubicBezTo>
                  <a:pt x="59703" y="2266950"/>
                  <a:pt x="0" y="2266950"/>
                  <a:pt x="0" y="2266950"/>
                </a:cubicBezTo>
                <a:lnTo>
                  <a:pt x="0" y="0"/>
                </a:lnTo>
                <a:cubicBezTo>
                  <a:pt x="0" y="0"/>
                  <a:pt x="59703" y="0"/>
                  <a:pt x="133350" y="0"/>
                </a:cubicBezTo>
                <a:close/>
              </a:path>
            </a:pathLst>
          </a:custGeom>
          <a:noFill/>
          <a:ln w="9525" cap="flat">
            <a:noFill/>
            <a:prstDash val="solid"/>
            <a:miter/>
          </a:ln>
        </p:spPr>
        <p:txBody>
          <a:bodyPr/>
          <a:lstStyle/>
          <a:p>
            <a:endParaRPr lang="tr-TR" noProof="0" dirty="0"/>
          </a:p>
        </p:txBody>
      </p:sp>
      <p:sp>
        <p:nvSpPr>
          <p:cNvPr id="19" name="Serbest Form: Şekil 18">
            <a:extLst>
              <a:ext uri="{FF2B5EF4-FFF2-40B4-BE49-F238E27FC236}">
                <a16:creationId xmlns:a16="http://schemas.microsoft.com/office/drawing/2014/main" id="{EC062E83-DEED-956B-7931-4D9C1CC0D16F}"/>
              </a:ext>
            </a:extLst>
          </p:cNvPr>
          <p:cNvSpPr/>
          <p:nvPr/>
        </p:nvSpPr>
        <p:spPr>
          <a:xfrm>
            <a:off x="313709" y="361122"/>
            <a:ext cx="190500" cy="936061"/>
          </a:xfrm>
          <a:custGeom>
            <a:avLst/>
            <a:gdLst>
              <a:gd name="csX0" fmla="*/ 0 w 190500"/>
              <a:gd name="csY0" fmla="*/ 142875 h 2286000"/>
              <a:gd name="csX1" fmla="*/ 142875 w 190500"/>
              <a:gd name="csY1" fmla="*/ 0 h 2286000"/>
              <a:gd name="csX2" fmla="*/ 190500 w 190500"/>
              <a:gd name="csY2" fmla="*/ 0 h 2286000"/>
              <a:gd name="csX3" fmla="*/ 190500 w 190500"/>
              <a:gd name="csY3" fmla="*/ 2286000 h 2286000"/>
              <a:gd name="csX4" fmla="*/ 142875 w 190500"/>
              <a:gd name="csY4" fmla="*/ 2286000 h 2286000"/>
              <a:gd name="csX5" fmla="*/ 0 w 190500"/>
              <a:gd name="csY5" fmla="*/ 2143125 h 2286000"/>
              <a:gd name="csX6" fmla="*/ 0 w 190500"/>
              <a:gd name="csY6" fmla="*/ 142875 h 2286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0500" h="2286000">
                <a:moveTo>
                  <a:pt x="0" y="142875"/>
                </a:moveTo>
                <a:cubicBezTo>
                  <a:pt x="0" y="63967"/>
                  <a:pt x="63967" y="0"/>
                  <a:pt x="142875" y="0"/>
                </a:cubicBezTo>
                <a:lnTo>
                  <a:pt x="190500" y="0"/>
                </a:lnTo>
                <a:lnTo>
                  <a:pt x="190500" y="2286000"/>
                </a:lnTo>
                <a:lnTo>
                  <a:pt x="142875" y="2286000"/>
                </a:lnTo>
                <a:cubicBezTo>
                  <a:pt x="63967" y="2286000"/>
                  <a:pt x="0" y="2222030"/>
                  <a:pt x="0" y="2143125"/>
                </a:cubicBezTo>
                <a:lnTo>
                  <a:pt x="0" y="142875"/>
                </a:ln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0" name="Metin kutusu 19">
            <a:extLst>
              <a:ext uri="{FF2B5EF4-FFF2-40B4-BE49-F238E27FC236}">
                <a16:creationId xmlns:a16="http://schemas.microsoft.com/office/drawing/2014/main" id="{4100B19B-2DCA-9938-A363-656C406F97FF}"/>
              </a:ext>
            </a:extLst>
          </p:cNvPr>
          <p:cNvSpPr txBox="1">
            <a:spLocks/>
          </p:cNvSpPr>
          <p:nvPr/>
        </p:nvSpPr>
        <p:spPr>
          <a:xfrm>
            <a:off x="566117" y="600930"/>
            <a:ext cx="11302649" cy="418576"/>
          </a:xfrm>
          <a:prstGeom prst="rect">
            <a:avLst/>
          </a:prstGeom>
          <a:noFill/>
          <a:ln>
            <a:noFill/>
            <a:prstDash val="solid"/>
          </a:ln>
        </p:spPr>
        <p:txBody>
          <a:bodyPr wrap="square" rtlCol="0">
            <a:spAutoFit/>
          </a:bodyPr>
          <a:lstStyle/>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Meteorolojiden elde edilen veriler özellikle pilotlar, çiftçiler, gemi kaptanları ve balıkçılar için büyük önem arz eder.</a:t>
            </a:r>
          </a:p>
        </p:txBody>
      </p:sp>
      <p:grpSp>
        <p:nvGrpSpPr>
          <p:cNvPr id="22" name="Grup 21">
            <a:extLst>
              <a:ext uri="{FF2B5EF4-FFF2-40B4-BE49-F238E27FC236}">
                <a16:creationId xmlns:a16="http://schemas.microsoft.com/office/drawing/2014/main" id="{877B1AB4-1DBC-42BE-568B-3C94B8D8BDFD}"/>
              </a:ext>
            </a:extLst>
          </p:cNvPr>
          <p:cNvGrpSpPr/>
          <p:nvPr/>
        </p:nvGrpSpPr>
        <p:grpSpPr>
          <a:xfrm>
            <a:off x="628631" y="141054"/>
            <a:ext cx="1537285" cy="399906"/>
            <a:chOff x="704831" y="6896705"/>
            <a:chExt cx="1537285" cy="399906"/>
          </a:xfrm>
        </p:grpSpPr>
        <p:sp>
          <p:nvSpPr>
            <p:cNvPr id="23" name="Dikdörtgen: Köşeleri Yuvarlatılmış 22">
              <a:extLst>
                <a:ext uri="{FF2B5EF4-FFF2-40B4-BE49-F238E27FC236}">
                  <a16:creationId xmlns:a16="http://schemas.microsoft.com/office/drawing/2014/main" id="{A4206418-1BC3-6A67-1758-A2E98C0B75A1}"/>
                </a:ext>
              </a:extLst>
            </p:cNvPr>
            <p:cNvSpPr/>
            <p:nvPr/>
          </p:nvSpPr>
          <p:spPr>
            <a:xfrm>
              <a:off x="704831" y="6996528"/>
              <a:ext cx="1499185" cy="300083"/>
            </a:xfrm>
            <a:prstGeom prst="roundRect">
              <a:avLst/>
            </a:prstGeom>
            <a:solidFill>
              <a:schemeClr val="tx2">
                <a:lumMod val="50000"/>
                <a:lumOff val="50000"/>
              </a:schemeClr>
            </a:solidFill>
            <a:ln w="9525" cap="flat">
              <a:noFill/>
              <a:prstDash val="solid"/>
              <a:miter/>
            </a:ln>
          </p:spPr>
          <p:txBody>
            <a:bodyPr/>
            <a:lstStyle/>
            <a:p>
              <a:endParaRPr lang="tr-TR" noProof="0" dirty="0"/>
            </a:p>
          </p:txBody>
        </p:sp>
        <p:sp>
          <p:nvSpPr>
            <p:cNvPr id="24" name="Serbest Form: Şekil 23">
              <a:extLst>
                <a:ext uri="{FF2B5EF4-FFF2-40B4-BE49-F238E27FC236}">
                  <a16:creationId xmlns:a16="http://schemas.microsoft.com/office/drawing/2014/main" id="{E4ED38F2-6FB7-5BDB-29D2-5E829B3153B7}"/>
                </a:ext>
              </a:extLst>
            </p:cNvPr>
            <p:cNvSpPr/>
            <p:nvPr/>
          </p:nvSpPr>
          <p:spPr>
            <a:xfrm>
              <a:off x="809606" y="7111780"/>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25" name="Metin kutusu 24">
              <a:extLst>
                <a:ext uri="{FF2B5EF4-FFF2-40B4-BE49-F238E27FC236}">
                  <a16:creationId xmlns:a16="http://schemas.microsoft.com/office/drawing/2014/main" id="{095988FD-EE82-2ED4-D716-3833386F5EF4}"/>
                </a:ext>
              </a:extLst>
            </p:cNvPr>
            <p:cNvSpPr txBox="1"/>
            <p:nvPr/>
          </p:nvSpPr>
          <p:spPr>
            <a:xfrm>
              <a:off x="870592" y="7013448"/>
              <a:ext cx="1371524"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BILMEN LAZIM…</a:t>
              </a:r>
            </a:p>
          </p:txBody>
        </p:sp>
        <p:sp>
          <p:nvSpPr>
            <p:cNvPr id="26" name="Metin kutusu 25">
              <a:extLst>
                <a:ext uri="{FF2B5EF4-FFF2-40B4-BE49-F238E27FC236}">
                  <a16:creationId xmlns:a16="http://schemas.microsoft.com/office/drawing/2014/main" id="{DB55C253-78A7-0E93-A81F-980FF0C4E0FA}"/>
                </a:ext>
              </a:extLst>
            </p:cNvPr>
            <p:cNvSpPr txBox="1"/>
            <p:nvPr/>
          </p:nvSpPr>
          <p:spPr>
            <a:xfrm>
              <a:off x="969651" y="6896705"/>
              <a:ext cx="172858"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a:t>
              </a:r>
            </a:p>
          </p:txBody>
        </p:sp>
      </p:grpSp>
      <p:sp>
        <p:nvSpPr>
          <p:cNvPr id="27" name="Serbest Form: Şekil 26">
            <a:extLst>
              <a:ext uri="{FF2B5EF4-FFF2-40B4-BE49-F238E27FC236}">
                <a16:creationId xmlns:a16="http://schemas.microsoft.com/office/drawing/2014/main" id="{42A2F078-6B0C-52B4-7028-F4D0E9DB2ED7}"/>
              </a:ext>
            </a:extLst>
          </p:cNvPr>
          <p:cNvSpPr/>
          <p:nvPr/>
        </p:nvSpPr>
        <p:spPr>
          <a:xfrm>
            <a:off x="11319257" y="26240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8" name="Serbest Form: Şekil 27">
            <a:extLst>
              <a:ext uri="{FF2B5EF4-FFF2-40B4-BE49-F238E27FC236}">
                <a16:creationId xmlns:a16="http://schemas.microsoft.com/office/drawing/2014/main" id="{290A867F-D84B-076E-8D84-A8CDC02627C9}"/>
              </a:ext>
            </a:extLst>
          </p:cNvPr>
          <p:cNvSpPr/>
          <p:nvPr/>
        </p:nvSpPr>
        <p:spPr>
          <a:xfrm>
            <a:off x="11407972" y="35050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sp>
        <p:nvSpPr>
          <p:cNvPr id="3" name="Serbest Form: Şekil 2">
            <a:extLst>
              <a:ext uri="{FF2B5EF4-FFF2-40B4-BE49-F238E27FC236}">
                <a16:creationId xmlns:a16="http://schemas.microsoft.com/office/drawing/2014/main" id="{BF940200-9BB4-9ABE-AAAC-051FC8DB44BD}"/>
              </a:ext>
            </a:extLst>
          </p:cNvPr>
          <p:cNvSpPr/>
          <p:nvPr/>
        </p:nvSpPr>
        <p:spPr>
          <a:xfrm>
            <a:off x="306484" y="2746515"/>
            <a:ext cx="11580025" cy="3754869"/>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pic>
        <p:nvPicPr>
          <p:cNvPr id="4" name="Resim 3">
            <a:extLst>
              <a:ext uri="{FF2B5EF4-FFF2-40B4-BE49-F238E27FC236}">
                <a16:creationId xmlns:a16="http://schemas.microsoft.com/office/drawing/2014/main" id="{52065B65-BD59-F82C-6901-E8BB7D00B4D9}"/>
              </a:ext>
            </a:extLst>
          </p:cNvPr>
          <p:cNvPicPr>
            <a:picLocks noChangeAspect="1"/>
          </p:cNvPicPr>
          <p:nvPr/>
        </p:nvPicPr>
        <p:blipFill>
          <a:blip r:embed="rId4"/>
          <a:stretch>
            <a:fillRect/>
          </a:stretch>
        </p:blipFill>
        <p:spPr>
          <a:xfrm>
            <a:off x="2545350" y="2825788"/>
            <a:ext cx="6818106" cy="3596322"/>
          </a:xfrm>
          <a:prstGeom prst="rect">
            <a:avLst/>
          </a:prstGeom>
        </p:spPr>
      </p:pic>
      <p:sp>
        <p:nvSpPr>
          <p:cNvPr id="6" name="Metin kutusu 5">
            <a:extLst>
              <a:ext uri="{FF2B5EF4-FFF2-40B4-BE49-F238E27FC236}">
                <a16:creationId xmlns:a16="http://schemas.microsoft.com/office/drawing/2014/main" id="{96603391-18DD-1990-A2CA-2DFA2DC851AB}"/>
              </a:ext>
            </a:extLst>
          </p:cNvPr>
          <p:cNvSpPr txBox="1">
            <a:spLocks/>
          </p:cNvSpPr>
          <p:nvPr/>
        </p:nvSpPr>
        <p:spPr>
          <a:xfrm>
            <a:off x="300057" y="1569510"/>
            <a:ext cx="11579032" cy="276999"/>
          </a:xfrm>
          <a:prstGeom prst="rect">
            <a:avLst/>
          </a:prstGeom>
          <a:noFill/>
          <a:ln>
            <a:noFill/>
            <a:prstDash val="sysDot"/>
          </a:ln>
        </p:spPr>
        <p:txBody>
          <a:bodyPr wrap="square" rtlCol="0">
            <a:spAutoFit/>
          </a:bodyPr>
          <a:lstStyle/>
          <a:p>
            <a:pPr algn="just" defTabSz="914400">
              <a:spcAft>
                <a:spcPts val="100"/>
              </a:spcAft>
              <a:buClr>
                <a:srgbClr val="000000"/>
              </a:buClr>
              <a:buFont typeface="Arial"/>
              <a:buNone/>
            </a:pPr>
            <a:r>
              <a:rPr lang="tr-TR" sz="1200" b="1" kern="0" noProof="0" dirty="0">
                <a:solidFill>
                  <a:schemeClr val="bg1"/>
                </a:solidFill>
                <a:latin typeface="Quicksand SemiBold" pitchFamily="2" charset="-94"/>
                <a:ea typeface="Tahoma" pitchFamily="34" charset="0"/>
                <a:cs typeface="Poppins" pitchFamily="2" charset="-94"/>
                <a:sym typeface="Arial"/>
              </a:rPr>
              <a:t>Dünya’nın Hareketleri</a:t>
            </a:r>
          </a:p>
        </p:txBody>
      </p:sp>
      <p:pic>
        <p:nvPicPr>
          <p:cNvPr id="8" name="Resim 7">
            <a:extLst>
              <a:ext uri="{FF2B5EF4-FFF2-40B4-BE49-F238E27FC236}">
                <a16:creationId xmlns:a16="http://schemas.microsoft.com/office/drawing/2014/main" id="{FC223222-AC90-693C-BFCC-65EAC3572915}"/>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65239" y="1642556"/>
            <a:ext cx="11413850" cy="995042"/>
          </a:xfrm>
          <a:prstGeom prst="rect">
            <a:avLst/>
          </a:prstGeom>
          <a:effectLst>
            <a:outerShdw blurRad="76200" dist="50800" dir="5400000" sx="102000" sy="102000" algn="ctr" rotWithShape="0">
              <a:srgbClr val="000000">
                <a:alpha val="20000"/>
              </a:srgbClr>
            </a:outerShdw>
          </a:effectLst>
        </p:spPr>
      </p:pic>
      <p:sp>
        <p:nvSpPr>
          <p:cNvPr id="10" name="Serbest Form: Şekil 9">
            <a:extLst>
              <a:ext uri="{FF2B5EF4-FFF2-40B4-BE49-F238E27FC236}">
                <a16:creationId xmlns:a16="http://schemas.microsoft.com/office/drawing/2014/main" id="{8BF7436A-4A7B-82B4-4004-746D53965384}"/>
              </a:ext>
            </a:extLst>
          </p:cNvPr>
          <p:cNvSpPr/>
          <p:nvPr/>
        </p:nvSpPr>
        <p:spPr>
          <a:xfrm>
            <a:off x="11324383" y="1548831"/>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rgbClr val="C62828"/>
          </a:solidFill>
          <a:ln w="9525" cap="flat">
            <a:noFill/>
            <a:prstDash val="solid"/>
            <a:miter/>
          </a:ln>
        </p:spPr>
        <p:txBody>
          <a:bodyPr/>
          <a:lstStyle/>
          <a:p>
            <a:endParaRPr lang="tr-TR" noProof="0" dirty="0"/>
          </a:p>
        </p:txBody>
      </p:sp>
      <p:sp>
        <p:nvSpPr>
          <p:cNvPr id="14" name="Serbest Form: Şekil 13">
            <a:extLst>
              <a:ext uri="{FF2B5EF4-FFF2-40B4-BE49-F238E27FC236}">
                <a16:creationId xmlns:a16="http://schemas.microsoft.com/office/drawing/2014/main" id="{F7EC647A-8BB5-7AD5-6118-19E5E5AD78B4}"/>
              </a:ext>
            </a:extLst>
          </p:cNvPr>
          <p:cNvSpPr/>
          <p:nvPr/>
        </p:nvSpPr>
        <p:spPr>
          <a:xfrm>
            <a:off x="11413098" y="1636930"/>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sp>
        <p:nvSpPr>
          <p:cNvPr id="21" name="Serbest Form: Şekil 20">
            <a:extLst>
              <a:ext uri="{FF2B5EF4-FFF2-40B4-BE49-F238E27FC236}">
                <a16:creationId xmlns:a16="http://schemas.microsoft.com/office/drawing/2014/main" id="{6A0CE2AC-11EA-9C7B-429E-F3D441DF85A2}"/>
              </a:ext>
            </a:extLst>
          </p:cNvPr>
          <p:cNvSpPr/>
          <p:nvPr/>
        </p:nvSpPr>
        <p:spPr>
          <a:xfrm>
            <a:off x="312911" y="1635378"/>
            <a:ext cx="185433" cy="1000719"/>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rgbClr val="E53935"/>
          </a:solidFill>
          <a:ln w="9525" cap="flat">
            <a:noFill/>
            <a:prstDash val="solid"/>
            <a:miter/>
          </a:ln>
        </p:spPr>
        <p:txBody>
          <a:bodyPr/>
          <a:lstStyle/>
          <a:p>
            <a:endParaRPr lang="tr-TR" noProof="0" dirty="0"/>
          </a:p>
        </p:txBody>
      </p:sp>
      <p:sp>
        <p:nvSpPr>
          <p:cNvPr id="30" name="Dikdörtgen: Köşeleri Yuvarlatılmış 29">
            <a:extLst>
              <a:ext uri="{FF2B5EF4-FFF2-40B4-BE49-F238E27FC236}">
                <a16:creationId xmlns:a16="http://schemas.microsoft.com/office/drawing/2014/main" id="{94392442-44BA-C7EE-B725-954A9952CA85}"/>
              </a:ext>
            </a:extLst>
          </p:cNvPr>
          <p:cNvSpPr/>
          <p:nvPr/>
        </p:nvSpPr>
        <p:spPr>
          <a:xfrm>
            <a:off x="611361" y="1519693"/>
            <a:ext cx="1467645" cy="300083"/>
          </a:xfrm>
          <a:prstGeom prst="roundRect">
            <a:avLst/>
          </a:prstGeom>
          <a:solidFill>
            <a:srgbClr val="E53935"/>
          </a:solidFill>
          <a:ln w="9525" cap="flat">
            <a:noFill/>
            <a:prstDash val="solid"/>
            <a:miter/>
          </a:ln>
        </p:spPr>
        <p:txBody>
          <a:bodyPr/>
          <a:lstStyle/>
          <a:p>
            <a:endParaRPr lang="tr-TR" noProof="0" dirty="0"/>
          </a:p>
        </p:txBody>
      </p:sp>
      <p:sp>
        <p:nvSpPr>
          <p:cNvPr id="32" name="Serbest Form: Şekil 31">
            <a:extLst>
              <a:ext uri="{FF2B5EF4-FFF2-40B4-BE49-F238E27FC236}">
                <a16:creationId xmlns:a16="http://schemas.microsoft.com/office/drawing/2014/main" id="{59845A3C-F282-D066-D90B-A18AA65E9A16}"/>
              </a:ext>
            </a:extLst>
          </p:cNvPr>
          <p:cNvSpPr/>
          <p:nvPr/>
        </p:nvSpPr>
        <p:spPr>
          <a:xfrm>
            <a:off x="716136" y="1627325"/>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34" name="Metin kutusu 33">
            <a:extLst>
              <a:ext uri="{FF2B5EF4-FFF2-40B4-BE49-F238E27FC236}">
                <a16:creationId xmlns:a16="http://schemas.microsoft.com/office/drawing/2014/main" id="{B29D3B44-2AC2-E07F-6A6C-D832293DE62B}"/>
              </a:ext>
            </a:extLst>
          </p:cNvPr>
          <p:cNvSpPr txBox="1"/>
          <p:nvPr/>
        </p:nvSpPr>
        <p:spPr>
          <a:xfrm>
            <a:off x="772238" y="1521373"/>
            <a:ext cx="1343638" cy="276999"/>
          </a:xfrm>
          <a:prstGeom prst="rect">
            <a:avLst/>
          </a:prstGeom>
          <a:noFill/>
        </p:spPr>
        <p:txBody>
          <a:bodyPr wrap="non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BUNU UNUTMA!</a:t>
            </a:r>
          </a:p>
        </p:txBody>
      </p:sp>
      <p:sp>
        <p:nvSpPr>
          <p:cNvPr id="36" name="Metin kutusu 35">
            <a:extLst>
              <a:ext uri="{FF2B5EF4-FFF2-40B4-BE49-F238E27FC236}">
                <a16:creationId xmlns:a16="http://schemas.microsoft.com/office/drawing/2014/main" id="{17884BA9-5B14-3A01-ABC3-B235E80BA033}"/>
              </a:ext>
            </a:extLst>
          </p:cNvPr>
          <p:cNvSpPr txBox="1">
            <a:spLocks/>
          </p:cNvSpPr>
          <p:nvPr/>
        </p:nvSpPr>
        <p:spPr>
          <a:xfrm>
            <a:off x="650672" y="1956927"/>
            <a:ext cx="10934734" cy="418576"/>
          </a:xfrm>
          <a:prstGeom prst="rect">
            <a:avLst/>
          </a:prstGeom>
          <a:noFill/>
          <a:ln>
            <a:noFill/>
            <a:prstDash val="solid"/>
          </a:ln>
        </p:spPr>
        <p:txBody>
          <a:bodyPr wrap="square" rtlCol="0">
            <a:spAutoFit/>
          </a:bodyPr>
          <a:lstStyle/>
          <a:p>
            <a:pPr>
              <a:lnSpc>
                <a:spcPct val="150000"/>
              </a:lnSpc>
              <a:spcAft>
                <a:spcPts val="100"/>
              </a:spcAft>
              <a:buClr>
                <a:srgbClr val="000000"/>
              </a:buClr>
              <a:buSzPct val="130000"/>
            </a:pPr>
            <a:r>
              <a:rPr lang="tr-TR" sz="1600" kern="0" dirty="0">
                <a:solidFill>
                  <a:srgbClr val="222222"/>
                </a:solidFill>
                <a:latin typeface="Quicksand" pitchFamily="2" charset="-94"/>
                <a:ea typeface="Tahoma" pitchFamily="34" charset="0"/>
                <a:cs typeface="Fredoka" pitchFamily="2" charset="-79"/>
                <a:sym typeface="Arial"/>
              </a:rPr>
              <a:t>Klimatologlar, meteorologların çalışmalarından faydalanarak iklim hakkında yorum yaparlar.</a:t>
            </a:r>
          </a:p>
        </p:txBody>
      </p:sp>
    </p:spTree>
    <p:extLst>
      <p:ext uri="{BB962C8B-B14F-4D97-AF65-F5344CB8AC3E}">
        <p14:creationId xmlns:p14="http://schemas.microsoft.com/office/powerpoint/2010/main" val="38285444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C46FD-9741-C8FA-9898-953E522981CD}"/>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21504138-35F8-35EB-C886-4076EC7DB0B1}"/>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92" name="Dikdörtgen: Köşeleri Yuvarlatılmış 91">
            <a:extLst>
              <a:ext uri="{FF2B5EF4-FFF2-40B4-BE49-F238E27FC236}">
                <a16:creationId xmlns:a16="http://schemas.microsoft.com/office/drawing/2014/main" id="{ADEF3C80-8773-6F48-F8E1-89592761C3D8}"/>
              </a:ext>
            </a:extLst>
          </p:cNvPr>
          <p:cNvSpPr/>
          <p:nvPr/>
        </p:nvSpPr>
        <p:spPr>
          <a:xfrm>
            <a:off x="1277395" y="314981"/>
            <a:ext cx="4692161" cy="3375238"/>
          </a:xfrm>
          <a:prstGeom prst="roundRect">
            <a:avLst>
              <a:gd name="adj" fmla="val 3674"/>
            </a:avLst>
          </a:prstGeom>
          <a:solidFill>
            <a:srgbClr val="FEF4EF"/>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4" name="Metin kutusu 93">
            <a:extLst>
              <a:ext uri="{FF2B5EF4-FFF2-40B4-BE49-F238E27FC236}">
                <a16:creationId xmlns:a16="http://schemas.microsoft.com/office/drawing/2014/main" id="{B0008A27-11EA-ED57-D7ED-1D0494424779}"/>
              </a:ext>
            </a:extLst>
          </p:cNvPr>
          <p:cNvSpPr txBox="1">
            <a:spLocks/>
          </p:cNvSpPr>
          <p:nvPr/>
        </p:nvSpPr>
        <p:spPr>
          <a:xfrm>
            <a:off x="1293131" y="777460"/>
            <a:ext cx="4676425" cy="2677656"/>
          </a:xfrm>
          <a:prstGeom prst="rect">
            <a:avLst/>
          </a:prstGeom>
          <a:noFill/>
          <a:ln>
            <a:noFill/>
            <a:prstDash val="solid"/>
          </a:ln>
        </p:spPr>
        <p:txBody>
          <a:bodyPr wrap="square" rtlCol="0">
            <a:spAutoFit/>
          </a:bodyPr>
          <a:lstStyle/>
          <a:p>
            <a:pPr marL="171450" indent="-171450">
              <a:buBlip>
                <a:blip r:embed="rId2"/>
              </a:buBlip>
            </a:pPr>
            <a:r>
              <a:rPr lang="tr-TR" sz="1400" b="1" kern="0" dirty="0">
                <a:solidFill>
                  <a:srgbClr val="E84E4A"/>
                </a:solidFill>
                <a:latin typeface="Quicksand" pitchFamily="2" charset="-94"/>
                <a:ea typeface="Tahoma" pitchFamily="34" charset="0"/>
                <a:cs typeface="Fredoka" pitchFamily="2" charset="-79"/>
                <a:sym typeface="Arial"/>
              </a:rPr>
              <a:t>Geniş</a:t>
            </a:r>
            <a:r>
              <a:rPr lang="tr-TR" sz="1400" kern="0" dirty="0">
                <a:solidFill>
                  <a:srgbClr val="222222"/>
                </a:solidFill>
                <a:latin typeface="Quicksand" pitchFamily="2" charset="-94"/>
                <a:ea typeface="Tahoma" pitchFamily="34" charset="0"/>
                <a:cs typeface="Fredoka" pitchFamily="2" charset="-79"/>
                <a:sym typeface="Arial"/>
              </a:rPr>
              <a:t> alanlarda görülür.</a:t>
            </a:r>
          </a:p>
          <a:p>
            <a:pPr marL="171450" indent="-171450">
              <a:buBlip>
                <a:blip r:embed="rId2"/>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2"/>
              </a:buBlip>
            </a:pPr>
            <a:r>
              <a:rPr lang="tr-TR" sz="1400" kern="0" dirty="0">
                <a:solidFill>
                  <a:srgbClr val="222222"/>
                </a:solidFill>
                <a:latin typeface="Quicksand" pitchFamily="2" charset="-94"/>
                <a:ea typeface="Tahoma" pitchFamily="34" charset="0"/>
                <a:cs typeface="Fredoka" pitchFamily="2" charset="-79"/>
                <a:sym typeface="Arial"/>
              </a:rPr>
              <a:t>Kesinlik bildirir.</a:t>
            </a:r>
          </a:p>
          <a:p>
            <a:pPr marL="171450" indent="-171450">
              <a:buBlip>
                <a:blip r:embed="rId2"/>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2"/>
              </a:buBlip>
            </a:pPr>
            <a:r>
              <a:rPr lang="tr-TR" sz="1400" b="1" kern="0" dirty="0">
                <a:solidFill>
                  <a:srgbClr val="E84E4A"/>
                </a:solidFill>
                <a:latin typeface="Quicksand" pitchFamily="2" charset="-94"/>
                <a:ea typeface="Tahoma" pitchFamily="34" charset="0"/>
                <a:cs typeface="Fredoka" pitchFamily="2" charset="-79"/>
                <a:sym typeface="Arial"/>
              </a:rPr>
              <a:t>Uzun</a:t>
            </a:r>
            <a:r>
              <a:rPr lang="tr-TR" sz="1400" b="1" kern="0" dirty="0">
                <a:solidFill>
                  <a:srgbClr val="222222"/>
                </a:solidFill>
                <a:latin typeface="Quicksand" pitchFamily="2" charset="-94"/>
                <a:ea typeface="Tahoma" pitchFamily="34" charset="0"/>
                <a:cs typeface="Fredoka" pitchFamily="2" charset="-79"/>
                <a:sym typeface="Arial"/>
              </a:rPr>
              <a:t> </a:t>
            </a:r>
            <a:r>
              <a:rPr lang="tr-TR" sz="1400" kern="0" dirty="0">
                <a:solidFill>
                  <a:srgbClr val="222222"/>
                </a:solidFill>
                <a:latin typeface="Quicksand" pitchFamily="2" charset="-94"/>
                <a:ea typeface="Tahoma" pitchFamily="34" charset="0"/>
                <a:cs typeface="Fredoka" pitchFamily="2" charset="-79"/>
                <a:sym typeface="Arial"/>
              </a:rPr>
              <a:t>sürelidir, değişkenliği azdır.</a:t>
            </a:r>
          </a:p>
          <a:p>
            <a:pPr marL="171450" indent="-171450">
              <a:buBlip>
                <a:blip r:embed="rId2"/>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2"/>
              </a:buBlip>
            </a:pPr>
            <a:r>
              <a:rPr lang="tr-TR" sz="1400" kern="0" dirty="0">
                <a:solidFill>
                  <a:srgbClr val="222222"/>
                </a:solidFill>
                <a:latin typeface="Quicksand" pitchFamily="2" charset="-94"/>
                <a:ea typeface="Tahoma" pitchFamily="34" charset="0"/>
                <a:cs typeface="Fredoka" pitchFamily="2" charset="-79"/>
                <a:sym typeface="Arial"/>
              </a:rPr>
              <a:t>İklimi inceleyen bilim dalı </a:t>
            </a:r>
            <a:r>
              <a:rPr lang="tr-TR" sz="1400" b="1" kern="0" dirty="0">
                <a:solidFill>
                  <a:srgbClr val="E84E4A"/>
                </a:solidFill>
                <a:latin typeface="Quicksand" pitchFamily="2" charset="-94"/>
                <a:ea typeface="Tahoma" pitchFamily="34" charset="0"/>
                <a:cs typeface="Fredoka" pitchFamily="2" charset="-79"/>
                <a:sym typeface="Arial"/>
              </a:rPr>
              <a:t>klimatoloji</a:t>
            </a:r>
            <a:r>
              <a:rPr lang="tr-TR" sz="1400" kern="0" dirty="0">
                <a:solidFill>
                  <a:srgbClr val="222222"/>
                </a:solidFill>
                <a:latin typeface="Quicksand" pitchFamily="2" charset="-94"/>
                <a:ea typeface="Tahoma" pitchFamily="34" charset="0"/>
                <a:cs typeface="Fredoka" pitchFamily="2" charset="-79"/>
                <a:sym typeface="Arial"/>
              </a:rPr>
              <a:t>dir.</a:t>
            </a:r>
          </a:p>
          <a:p>
            <a:pPr marL="171450" indent="-171450">
              <a:buBlip>
                <a:blip r:embed="rId2"/>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2"/>
              </a:buBlip>
            </a:pPr>
            <a:r>
              <a:rPr lang="tr-TR" sz="1400" kern="0" dirty="0">
                <a:solidFill>
                  <a:srgbClr val="222222"/>
                </a:solidFill>
                <a:latin typeface="Quicksand" pitchFamily="2" charset="-94"/>
                <a:ea typeface="Tahoma" pitchFamily="34" charset="0"/>
                <a:cs typeface="Fredoka" pitchFamily="2" charset="-79"/>
                <a:sym typeface="Arial"/>
              </a:rPr>
              <a:t>İklimi inceleyen bilim insanı </a:t>
            </a:r>
            <a:r>
              <a:rPr lang="tr-TR" sz="1400" b="1" kern="0" dirty="0">
                <a:solidFill>
                  <a:srgbClr val="E84E4A"/>
                </a:solidFill>
                <a:latin typeface="Quicksand" pitchFamily="2" charset="-94"/>
                <a:ea typeface="Tahoma" pitchFamily="34" charset="0"/>
                <a:cs typeface="Fredoka" pitchFamily="2" charset="-79"/>
                <a:sym typeface="Arial"/>
              </a:rPr>
              <a:t>klimatolog</a:t>
            </a:r>
            <a:r>
              <a:rPr lang="tr-TR" sz="1400" kern="0" dirty="0">
                <a:solidFill>
                  <a:srgbClr val="222222"/>
                </a:solidFill>
                <a:latin typeface="Quicksand" pitchFamily="2" charset="-94"/>
                <a:ea typeface="Tahoma" pitchFamily="34" charset="0"/>
                <a:cs typeface="Fredoka" pitchFamily="2" charset="-79"/>
                <a:sym typeface="Arial"/>
              </a:rPr>
              <a:t>dur.</a:t>
            </a:r>
          </a:p>
          <a:p>
            <a:pPr marL="171450" indent="-171450">
              <a:buBlip>
                <a:blip r:embed="rId2"/>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2"/>
              </a:buBlip>
            </a:pPr>
            <a:r>
              <a:rPr lang="tr-TR" sz="1400" kern="0" dirty="0">
                <a:solidFill>
                  <a:srgbClr val="222222"/>
                </a:solidFill>
                <a:latin typeface="Quicksand" pitchFamily="2" charset="-94"/>
                <a:ea typeface="Tahoma" pitchFamily="34" charset="0"/>
                <a:cs typeface="Fredoka" pitchFamily="2" charset="-79"/>
                <a:sym typeface="Arial"/>
              </a:rPr>
              <a:t>İklim;</a:t>
            </a:r>
            <a:r>
              <a:rPr lang="tr-TR" sz="1400" b="1" kern="0" dirty="0">
                <a:solidFill>
                  <a:srgbClr val="222222"/>
                </a:solidFill>
                <a:latin typeface="Quicksand" pitchFamily="2" charset="-94"/>
                <a:ea typeface="Tahoma" pitchFamily="34" charset="0"/>
                <a:cs typeface="Fredoka" pitchFamily="2" charset="-79"/>
                <a:sym typeface="Arial"/>
              </a:rPr>
              <a:t> </a:t>
            </a:r>
            <a:r>
              <a:rPr lang="tr-TR" sz="1400" b="1" kern="0" dirty="0">
                <a:solidFill>
                  <a:srgbClr val="E84E4A"/>
                </a:solidFill>
                <a:latin typeface="Quicksand" pitchFamily="2" charset="-94"/>
                <a:ea typeface="Tahoma" pitchFamily="34" charset="0"/>
                <a:cs typeface="Fredoka" pitchFamily="2" charset="-79"/>
                <a:sym typeface="Arial"/>
              </a:rPr>
              <a:t>yağışlı, kurak, sıcak, ılıman </a:t>
            </a:r>
            <a:r>
              <a:rPr lang="tr-TR" sz="1400" kern="0" dirty="0">
                <a:solidFill>
                  <a:srgbClr val="222222"/>
                </a:solidFill>
                <a:latin typeface="Quicksand" pitchFamily="2" charset="-94"/>
                <a:ea typeface="Tahoma" pitchFamily="34" charset="0"/>
                <a:cs typeface="Fredoka" pitchFamily="2" charset="-79"/>
                <a:sym typeface="Arial"/>
              </a:rPr>
              <a:t>gibi kelimelerle ifade edilir.</a:t>
            </a:r>
          </a:p>
        </p:txBody>
      </p:sp>
      <p:sp>
        <p:nvSpPr>
          <p:cNvPr id="96" name="Dikdörtgen: Köşeleri Yuvarlatılmış 95">
            <a:extLst>
              <a:ext uri="{FF2B5EF4-FFF2-40B4-BE49-F238E27FC236}">
                <a16:creationId xmlns:a16="http://schemas.microsoft.com/office/drawing/2014/main" id="{DC923F77-01D7-BB1C-4EB9-BB3FDBEC1FC9}"/>
              </a:ext>
            </a:extLst>
          </p:cNvPr>
          <p:cNvSpPr/>
          <p:nvPr/>
        </p:nvSpPr>
        <p:spPr>
          <a:xfrm>
            <a:off x="6252409" y="318939"/>
            <a:ext cx="4692161" cy="3375238"/>
          </a:xfrm>
          <a:prstGeom prst="roundRect">
            <a:avLst>
              <a:gd name="adj" fmla="val 3674"/>
            </a:avLst>
          </a:prstGeom>
          <a:solidFill>
            <a:srgbClr val="ECF8FA"/>
          </a:solidFill>
          <a:ln>
            <a:solidFill>
              <a:srgbClr val="2479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8" name="Metin kutusu 97">
            <a:extLst>
              <a:ext uri="{FF2B5EF4-FFF2-40B4-BE49-F238E27FC236}">
                <a16:creationId xmlns:a16="http://schemas.microsoft.com/office/drawing/2014/main" id="{9D3C5A91-BE86-03F3-F46E-2FA01E3EB3EA}"/>
              </a:ext>
            </a:extLst>
          </p:cNvPr>
          <p:cNvSpPr txBox="1">
            <a:spLocks/>
          </p:cNvSpPr>
          <p:nvPr/>
        </p:nvSpPr>
        <p:spPr>
          <a:xfrm>
            <a:off x="6268146" y="781418"/>
            <a:ext cx="4666554" cy="3108543"/>
          </a:xfrm>
          <a:prstGeom prst="rect">
            <a:avLst/>
          </a:prstGeom>
          <a:noFill/>
          <a:ln>
            <a:noFill/>
            <a:prstDash val="solid"/>
          </a:ln>
        </p:spPr>
        <p:txBody>
          <a:bodyPr wrap="square" rtlCol="0">
            <a:spAutoFit/>
          </a:bodyPr>
          <a:lstStyle/>
          <a:p>
            <a:pPr marL="171450" indent="-171450">
              <a:buBlip>
                <a:blip r:embed="rId3"/>
              </a:buBlip>
            </a:pPr>
            <a:r>
              <a:rPr lang="tr-TR" sz="1400" kern="0" dirty="0">
                <a:solidFill>
                  <a:srgbClr val="222222"/>
                </a:solidFill>
                <a:latin typeface="Quicksand" pitchFamily="2" charset="-94"/>
                <a:ea typeface="Tahoma" pitchFamily="34" charset="0"/>
                <a:cs typeface="Fredoka" pitchFamily="2" charset="-79"/>
                <a:sym typeface="Arial"/>
              </a:rPr>
              <a:t>Dar alanlarda görülür.</a:t>
            </a:r>
          </a:p>
          <a:p>
            <a:pPr marL="171450" indent="-171450">
              <a:buBlip>
                <a:blip r:embed="rId3"/>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3"/>
              </a:buBlip>
            </a:pPr>
            <a:r>
              <a:rPr lang="tr-TR" sz="1400" kern="0" dirty="0">
                <a:solidFill>
                  <a:srgbClr val="222222"/>
                </a:solidFill>
                <a:latin typeface="Quicksand" pitchFamily="2" charset="-94"/>
                <a:ea typeface="Tahoma" pitchFamily="34" charset="0"/>
                <a:cs typeface="Fredoka" pitchFamily="2" charset="-79"/>
                <a:sym typeface="Arial"/>
              </a:rPr>
              <a:t>Tahminidir.</a:t>
            </a:r>
          </a:p>
          <a:p>
            <a:pPr marL="171450" indent="-171450">
              <a:buBlip>
                <a:blip r:embed="rId3"/>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3"/>
              </a:buBlip>
            </a:pPr>
            <a:r>
              <a:rPr lang="tr-TR" sz="1400" b="1" kern="0" dirty="0">
                <a:solidFill>
                  <a:srgbClr val="E84E4A"/>
                </a:solidFill>
                <a:latin typeface="Quicksand" pitchFamily="2" charset="-94"/>
                <a:ea typeface="Tahoma" pitchFamily="34" charset="0"/>
                <a:cs typeface="Fredoka" pitchFamily="2" charset="-79"/>
                <a:sym typeface="Arial"/>
              </a:rPr>
              <a:t>Kısa</a:t>
            </a:r>
            <a:r>
              <a:rPr lang="tr-TR" sz="1400" b="1" kern="0" dirty="0">
                <a:solidFill>
                  <a:srgbClr val="222222"/>
                </a:solidFill>
                <a:latin typeface="Quicksand" pitchFamily="2" charset="-94"/>
                <a:ea typeface="Tahoma" pitchFamily="34" charset="0"/>
                <a:cs typeface="Fredoka" pitchFamily="2" charset="-79"/>
                <a:sym typeface="Arial"/>
              </a:rPr>
              <a:t> </a:t>
            </a:r>
            <a:r>
              <a:rPr lang="tr-TR" sz="1400" kern="0" dirty="0">
                <a:solidFill>
                  <a:srgbClr val="222222"/>
                </a:solidFill>
                <a:latin typeface="Quicksand" pitchFamily="2" charset="-94"/>
                <a:ea typeface="Tahoma" pitchFamily="34" charset="0"/>
                <a:cs typeface="Fredoka" pitchFamily="2" charset="-79"/>
                <a:sym typeface="Arial"/>
              </a:rPr>
              <a:t>sürelidir, günlük hatta saatlik değişebilir.</a:t>
            </a:r>
          </a:p>
          <a:p>
            <a:pPr marL="171450" indent="-171450">
              <a:buBlip>
                <a:blip r:embed="rId3"/>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3"/>
              </a:buBlip>
            </a:pPr>
            <a:r>
              <a:rPr lang="tr-TR" sz="1400" kern="0" dirty="0">
                <a:solidFill>
                  <a:srgbClr val="222222"/>
                </a:solidFill>
                <a:latin typeface="Quicksand" pitchFamily="2" charset="-94"/>
                <a:ea typeface="Tahoma" pitchFamily="34" charset="0"/>
                <a:cs typeface="Fredoka" pitchFamily="2" charset="-79"/>
                <a:sym typeface="Arial"/>
              </a:rPr>
              <a:t>Hava olaylarını inceleyen bilim dalı</a:t>
            </a:r>
            <a:r>
              <a:rPr lang="tr-TR" sz="1400" b="1" kern="0" dirty="0">
                <a:solidFill>
                  <a:srgbClr val="222222"/>
                </a:solidFill>
                <a:latin typeface="Quicksand" pitchFamily="2" charset="-94"/>
                <a:ea typeface="Tahoma" pitchFamily="34" charset="0"/>
                <a:cs typeface="Fredoka" pitchFamily="2" charset="-79"/>
                <a:sym typeface="Arial"/>
              </a:rPr>
              <a:t> </a:t>
            </a:r>
            <a:r>
              <a:rPr lang="tr-TR" sz="1400" b="1" kern="0" dirty="0">
                <a:solidFill>
                  <a:srgbClr val="E84E4A"/>
                </a:solidFill>
                <a:latin typeface="Quicksand" pitchFamily="2" charset="-94"/>
                <a:ea typeface="Tahoma" pitchFamily="34" charset="0"/>
                <a:cs typeface="Fredoka" pitchFamily="2" charset="-79"/>
                <a:sym typeface="Arial"/>
              </a:rPr>
              <a:t>meteoroloji</a:t>
            </a:r>
            <a:r>
              <a:rPr lang="tr-TR" sz="1400" kern="0" dirty="0">
                <a:solidFill>
                  <a:srgbClr val="222222"/>
                </a:solidFill>
                <a:latin typeface="Quicksand" pitchFamily="2" charset="-94"/>
                <a:ea typeface="Tahoma" pitchFamily="34" charset="0"/>
                <a:cs typeface="Fredoka" pitchFamily="2" charset="-79"/>
                <a:sym typeface="Arial"/>
              </a:rPr>
              <a:t>dir.</a:t>
            </a:r>
          </a:p>
          <a:p>
            <a:pPr marL="171450" indent="-171450">
              <a:buBlip>
                <a:blip r:embed="rId3"/>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3"/>
              </a:buBlip>
            </a:pPr>
            <a:r>
              <a:rPr lang="tr-TR" sz="1400" kern="0" dirty="0">
                <a:solidFill>
                  <a:srgbClr val="222222"/>
                </a:solidFill>
                <a:latin typeface="Quicksand" pitchFamily="2" charset="-94"/>
                <a:ea typeface="Tahoma" pitchFamily="34" charset="0"/>
                <a:cs typeface="Fredoka" pitchFamily="2" charset="-79"/>
                <a:sym typeface="Arial"/>
              </a:rPr>
              <a:t>Hava olaylarını inceleyen bilim insanı </a:t>
            </a:r>
            <a:r>
              <a:rPr lang="tr-TR" sz="1400" b="1" kern="0" dirty="0">
                <a:solidFill>
                  <a:srgbClr val="E84E4A"/>
                </a:solidFill>
                <a:latin typeface="Quicksand" pitchFamily="2" charset="-94"/>
                <a:ea typeface="Tahoma" pitchFamily="34" charset="0"/>
                <a:cs typeface="Fredoka" pitchFamily="2" charset="-79"/>
                <a:sym typeface="Arial"/>
              </a:rPr>
              <a:t>meteorolog</a:t>
            </a:r>
            <a:r>
              <a:rPr lang="tr-TR" sz="1400" kern="0" dirty="0">
                <a:solidFill>
                  <a:srgbClr val="222222"/>
                </a:solidFill>
                <a:latin typeface="Quicksand" pitchFamily="2" charset="-94"/>
                <a:ea typeface="Tahoma" pitchFamily="34" charset="0"/>
                <a:cs typeface="Fredoka" pitchFamily="2" charset="-79"/>
                <a:sym typeface="Arial"/>
              </a:rPr>
              <a:t>dur.</a:t>
            </a:r>
          </a:p>
          <a:p>
            <a:pPr marL="171450" indent="-171450">
              <a:buBlip>
                <a:blip r:embed="rId3"/>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3"/>
              </a:buBlip>
            </a:pPr>
            <a:r>
              <a:rPr lang="tr-TR" sz="1400" kern="0" dirty="0">
                <a:solidFill>
                  <a:srgbClr val="222222"/>
                </a:solidFill>
                <a:latin typeface="Quicksand" pitchFamily="2" charset="-94"/>
                <a:ea typeface="Tahoma" pitchFamily="34" charset="0"/>
                <a:cs typeface="Fredoka" pitchFamily="2" charset="-79"/>
                <a:sym typeface="Arial"/>
              </a:rPr>
              <a:t>Hava olayı; </a:t>
            </a:r>
            <a:r>
              <a:rPr lang="tr-TR" sz="1400" b="1" kern="0" dirty="0">
                <a:solidFill>
                  <a:srgbClr val="E84E4A"/>
                </a:solidFill>
                <a:latin typeface="Quicksand" pitchFamily="2" charset="-94"/>
                <a:ea typeface="Tahoma" pitchFamily="34" charset="0"/>
                <a:cs typeface="Fredoka" pitchFamily="2" charset="-79"/>
                <a:sym typeface="Arial"/>
              </a:rPr>
              <a:t>yağmurlu, fırtınalı, güneşli </a:t>
            </a:r>
            <a:r>
              <a:rPr lang="tr-TR" sz="1400" kern="0" dirty="0">
                <a:solidFill>
                  <a:srgbClr val="222222"/>
                </a:solidFill>
                <a:latin typeface="Quicksand" pitchFamily="2" charset="-94"/>
                <a:ea typeface="Tahoma" pitchFamily="34" charset="0"/>
                <a:cs typeface="Fredoka" pitchFamily="2" charset="-79"/>
                <a:sym typeface="Arial"/>
              </a:rPr>
              <a:t>gibi kelimelerle ifade edilir.</a:t>
            </a:r>
          </a:p>
          <a:p>
            <a:pPr marL="171450" indent="-171450">
              <a:buBlip>
                <a:blip r:embed="rId3"/>
              </a:buBlip>
            </a:pPr>
            <a:endParaRPr lang="tr-TR" sz="1400" kern="0" dirty="0">
              <a:solidFill>
                <a:srgbClr val="222222"/>
              </a:solidFill>
              <a:latin typeface="Quicksand" pitchFamily="2" charset="-94"/>
              <a:ea typeface="Tahoma" pitchFamily="34" charset="0"/>
              <a:cs typeface="Fredoka" pitchFamily="2" charset="-79"/>
              <a:sym typeface="Arial"/>
            </a:endParaRPr>
          </a:p>
        </p:txBody>
      </p:sp>
      <p:sp>
        <p:nvSpPr>
          <p:cNvPr id="100" name="Dikdörtgen: Köşeleri Yuvarlatılmış 99">
            <a:extLst>
              <a:ext uri="{FF2B5EF4-FFF2-40B4-BE49-F238E27FC236}">
                <a16:creationId xmlns:a16="http://schemas.microsoft.com/office/drawing/2014/main" id="{E1E6A29F-6790-E0AC-A481-9138C1C82846}"/>
              </a:ext>
            </a:extLst>
          </p:cNvPr>
          <p:cNvSpPr/>
          <p:nvPr/>
        </p:nvSpPr>
        <p:spPr>
          <a:xfrm>
            <a:off x="1277395" y="302679"/>
            <a:ext cx="4692162" cy="389907"/>
          </a:xfrm>
          <a:prstGeom prst="roundRect">
            <a:avLst>
              <a:gd name="adj" fmla="val 26020"/>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02" name="Metin kutusu 101">
            <a:extLst>
              <a:ext uri="{FF2B5EF4-FFF2-40B4-BE49-F238E27FC236}">
                <a16:creationId xmlns:a16="http://schemas.microsoft.com/office/drawing/2014/main" id="{996BFA3A-4D6D-AAA4-0448-F4C6EFDAED82}"/>
              </a:ext>
            </a:extLst>
          </p:cNvPr>
          <p:cNvSpPr txBox="1">
            <a:spLocks/>
          </p:cNvSpPr>
          <p:nvPr/>
        </p:nvSpPr>
        <p:spPr>
          <a:xfrm>
            <a:off x="1267871" y="278289"/>
            <a:ext cx="4676661" cy="377796"/>
          </a:xfrm>
          <a:prstGeom prst="rect">
            <a:avLst/>
          </a:prstGeom>
          <a:noFill/>
          <a:ln>
            <a:noFill/>
            <a:prstDash val="solid"/>
          </a:ln>
        </p:spPr>
        <p:txBody>
          <a:bodyPr wrap="square" rtlCol="0">
            <a:spAutoFit/>
          </a:bodyPr>
          <a:lstStyle/>
          <a:p>
            <a:pPr algn="ctr">
              <a:lnSpc>
                <a:spcPct val="150000"/>
              </a:lnSpc>
              <a:spcAft>
                <a:spcPts val="100"/>
              </a:spcAft>
              <a:buClr>
                <a:srgbClr val="000000"/>
              </a:buClr>
              <a:buSzPct val="120000"/>
            </a:pPr>
            <a:r>
              <a:rPr lang="tr-TR" sz="1400" b="1" kern="0" dirty="0">
                <a:solidFill>
                  <a:schemeClr val="bg1"/>
                </a:solidFill>
                <a:latin typeface="Quicksand" pitchFamily="2" charset="-94"/>
                <a:ea typeface="Tahoma" pitchFamily="34" charset="0"/>
                <a:cs typeface="Fredoka" pitchFamily="2" charset="-79"/>
                <a:sym typeface="Arial"/>
              </a:rPr>
              <a:t>İKLİM</a:t>
            </a:r>
            <a:endParaRPr lang="tr-TR" sz="1400" kern="0" dirty="0">
              <a:solidFill>
                <a:schemeClr val="bg1"/>
              </a:solidFill>
              <a:latin typeface="Quicksand" pitchFamily="2" charset="-94"/>
              <a:ea typeface="Tahoma" pitchFamily="34" charset="0"/>
              <a:cs typeface="Fredoka" pitchFamily="2" charset="-79"/>
              <a:sym typeface="Arial"/>
            </a:endParaRPr>
          </a:p>
        </p:txBody>
      </p:sp>
      <p:sp>
        <p:nvSpPr>
          <p:cNvPr id="104" name="Dikdörtgen: Köşeleri Yuvarlatılmış 103">
            <a:extLst>
              <a:ext uri="{FF2B5EF4-FFF2-40B4-BE49-F238E27FC236}">
                <a16:creationId xmlns:a16="http://schemas.microsoft.com/office/drawing/2014/main" id="{88FCCF15-FCAD-5075-E31D-3F1955802016}"/>
              </a:ext>
            </a:extLst>
          </p:cNvPr>
          <p:cNvSpPr/>
          <p:nvPr/>
        </p:nvSpPr>
        <p:spPr>
          <a:xfrm>
            <a:off x="6252409" y="306637"/>
            <a:ext cx="4692162" cy="389907"/>
          </a:xfrm>
          <a:prstGeom prst="roundRect">
            <a:avLst>
              <a:gd name="adj" fmla="val 26020"/>
            </a:avLst>
          </a:prstGeom>
          <a:solidFill>
            <a:srgbClr val="2479BA"/>
          </a:solidFill>
          <a:ln>
            <a:solidFill>
              <a:srgbClr val="2479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06" name="Metin kutusu 105">
            <a:extLst>
              <a:ext uri="{FF2B5EF4-FFF2-40B4-BE49-F238E27FC236}">
                <a16:creationId xmlns:a16="http://schemas.microsoft.com/office/drawing/2014/main" id="{CE8AFA06-8DAD-7B36-E4AC-AEAE9B902D7C}"/>
              </a:ext>
            </a:extLst>
          </p:cNvPr>
          <p:cNvSpPr txBox="1">
            <a:spLocks/>
          </p:cNvSpPr>
          <p:nvPr/>
        </p:nvSpPr>
        <p:spPr>
          <a:xfrm>
            <a:off x="6242885" y="282247"/>
            <a:ext cx="4676661" cy="377796"/>
          </a:xfrm>
          <a:prstGeom prst="rect">
            <a:avLst/>
          </a:prstGeom>
          <a:noFill/>
          <a:ln>
            <a:noFill/>
            <a:prstDash val="solid"/>
          </a:ln>
        </p:spPr>
        <p:txBody>
          <a:bodyPr wrap="square" rtlCol="0">
            <a:spAutoFit/>
          </a:bodyPr>
          <a:lstStyle/>
          <a:p>
            <a:pPr algn="ctr">
              <a:lnSpc>
                <a:spcPct val="150000"/>
              </a:lnSpc>
              <a:spcAft>
                <a:spcPts val="100"/>
              </a:spcAft>
              <a:buClr>
                <a:srgbClr val="000000"/>
              </a:buClr>
              <a:buSzPct val="120000"/>
            </a:pPr>
            <a:r>
              <a:rPr lang="tr-TR" sz="1400" b="1" kern="0" dirty="0">
                <a:solidFill>
                  <a:schemeClr val="bg1"/>
                </a:solidFill>
                <a:latin typeface="Quicksand" pitchFamily="2" charset="-94"/>
                <a:ea typeface="Tahoma" pitchFamily="34" charset="0"/>
                <a:cs typeface="Fredoka" pitchFamily="2" charset="-79"/>
                <a:sym typeface="Arial"/>
              </a:rPr>
              <a:t>HAVA OLAYI</a:t>
            </a:r>
            <a:endParaRPr lang="tr-TR" sz="1400" kern="0" dirty="0">
              <a:solidFill>
                <a:schemeClr val="bg1"/>
              </a:solidFill>
              <a:latin typeface="Quicksand" pitchFamily="2" charset="-94"/>
              <a:ea typeface="Tahoma" pitchFamily="34" charset="0"/>
              <a:cs typeface="Fredoka" pitchFamily="2" charset="-79"/>
              <a:sym typeface="Arial"/>
            </a:endParaRPr>
          </a:p>
        </p:txBody>
      </p:sp>
      <p:graphicFrame>
        <p:nvGraphicFramePr>
          <p:cNvPr id="3" name="Tablo 2">
            <a:extLst>
              <a:ext uri="{FF2B5EF4-FFF2-40B4-BE49-F238E27FC236}">
                <a16:creationId xmlns:a16="http://schemas.microsoft.com/office/drawing/2014/main" id="{008EBCD8-E1F8-F17A-AE7D-D468FB539C80}"/>
              </a:ext>
            </a:extLst>
          </p:cNvPr>
          <p:cNvGraphicFramePr>
            <a:graphicFrameLocks noGrp="1"/>
          </p:cNvGraphicFramePr>
          <p:nvPr>
            <p:extLst>
              <p:ext uri="{D42A27DB-BD31-4B8C-83A1-F6EECF244321}">
                <p14:modId xmlns:p14="http://schemas.microsoft.com/office/powerpoint/2010/main" val="4080304156"/>
              </p:ext>
            </p:extLst>
          </p:nvPr>
        </p:nvGraphicFramePr>
        <p:xfrm>
          <a:off x="1293131" y="3889961"/>
          <a:ext cx="9651440" cy="2561520"/>
        </p:xfrm>
        <a:graphic>
          <a:graphicData uri="http://schemas.openxmlformats.org/drawingml/2006/table">
            <a:tbl>
              <a:tblPr firstRow="1" bandRow="1">
                <a:tableStyleId>{5C22544A-7EE6-4342-B048-85BDC9FD1C3A}</a:tableStyleId>
              </a:tblPr>
              <a:tblGrid>
                <a:gridCol w="4825720">
                  <a:extLst>
                    <a:ext uri="{9D8B030D-6E8A-4147-A177-3AD203B41FA5}">
                      <a16:colId xmlns:a16="http://schemas.microsoft.com/office/drawing/2014/main" val="2206372766"/>
                    </a:ext>
                  </a:extLst>
                </a:gridCol>
                <a:gridCol w="4825720">
                  <a:extLst>
                    <a:ext uri="{9D8B030D-6E8A-4147-A177-3AD203B41FA5}">
                      <a16:colId xmlns:a16="http://schemas.microsoft.com/office/drawing/2014/main" val="1554158880"/>
                    </a:ext>
                  </a:extLst>
                </a:gridCol>
              </a:tblGrid>
              <a:tr h="535936">
                <a:tc>
                  <a:txBody>
                    <a:bodyPr/>
                    <a:lstStyle/>
                    <a:p>
                      <a:pPr algn="ctr"/>
                      <a:r>
                        <a:rPr lang="tr-TR" sz="1600" dirty="0">
                          <a:latin typeface="Quicksand" pitchFamily="2" charset="-94"/>
                        </a:rPr>
                        <a:t>İklim ile İlgili Örnekler</a:t>
                      </a:r>
                    </a:p>
                  </a:txBody>
                  <a:tcPr anchor="ctr">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34495E"/>
                    </a:solidFill>
                  </a:tcPr>
                </a:tc>
                <a:tc>
                  <a:txBody>
                    <a:bodyPr/>
                    <a:lstStyle/>
                    <a:p>
                      <a:pPr algn="ctr"/>
                      <a:r>
                        <a:rPr lang="tr-TR" sz="1600" dirty="0">
                          <a:solidFill>
                            <a:srgbClr val="222222"/>
                          </a:solidFill>
                          <a:latin typeface="Quicksand" pitchFamily="2" charset="-94"/>
                        </a:rPr>
                        <a:t>Hava Olayı ile İlgili Örnekler</a:t>
                      </a:r>
                    </a:p>
                  </a:txBody>
                  <a:tcPr anchor="ctr">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FFB142"/>
                    </a:solidFill>
                  </a:tcPr>
                </a:tc>
                <a:extLst>
                  <a:ext uri="{0D108BD9-81ED-4DB2-BD59-A6C34878D82A}">
                    <a16:rowId xmlns:a16="http://schemas.microsoft.com/office/drawing/2014/main" val="381842620"/>
                  </a:ext>
                </a:extLst>
              </a:tr>
              <a:tr h="466438">
                <a:tc>
                  <a:txBody>
                    <a:bodyPr/>
                    <a:lstStyle/>
                    <a:p>
                      <a:pPr algn="just"/>
                      <a:r>
                        <a:rPr lang="tr-TR" sz="1400" dirty="0">
                          <a:latin typeface="Quicksand" pitchFamily="2" charset="-94"/>
                        </a:rPr>
                        <a:t>Türkiye’nin en çok yağış alan bölgesi Karadeniz’dir.</a:t>
                      </a:r>
                    </a:p>
                  </a:txBody>
                  <a:tcPr anchor="ctr">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9525" cap="flat" cmpd="sng" algn="ctr">
                      <a:solidFill>
                        <a:schemeClr val="bg2">
                          <a:lumMod val="90000"/>
                        </a:schemeClr>
                      </a:solidFill>
                      <a:prstDash val="solid"/>
                      <a:round/>
                      <a:headEnd type="none" w="med" len="med"/>
                      <a:tailEnd type="none" w="med" len="med"/>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F8F9FA"/>
                    </a:solidFill>
                  </a:tcPr>
                </a:tc>
                <a:tc>
                  <a:txBody>
                    <a:bodyPr/>
                    <a:lstStyle/>
                    <a:p>
                      <a:pPr algn="just"/>
                      <a:r>
                        <a:rPr lang="tr-TR" sz="1400" dirty="0">
                          <a:latin typeface="Quicksand" pitchFamily="2" charset="-94"/>
                        </a:rPr>
                        <a:t>Yarın Trabzon’da şiddetli yağış beklenmektedir.</a:t>
                      </a:r>
                    </a:p>
                  </a:txBody>
                  <a:tcPr anchor="ctr">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9525" cap="flat" cmpd="sng" algn="ctr">
                      <a:solidFill>
                        <a:schemeClr val="bg2">
                          <a:lumMod val="90000"/>
                        </a:schemeClr>
                      </a:solidFill>
                      <a:prstDash val="solid"/>
                      <a:round/>
                      <a:headEnd type="none" w="med" len="med"/>
                      <a:tailEnd type="none" w="med" len="med"/>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F8F9FA"/>
                    </a:solidFill>
                  </a:tcPr>
                </a:tc>
                <a:extLst>
                  <a:ext uri="{0D108BD9-81ED-4DB2-BD59-A6C34878D82A}">
                    <a16:rowId xmlns:a16="http://schemas.microsoft.com/office/drawing/2014/main" val="2015618289"/>
                  </a:ext>
                </a:extLst>
              </a:tr>
              <a:tr h="434827">
                <a:tc>
                  <a:txBody>
                    <a:bodyPr/>
                    <a:lstStyle/>
                    <a:p>
                      <a:pPr algn="just"/>
                      <a:r>
                        <a:rPr lang="tr-TR" sz="1400" dirty="0">
                          <a:latin typeface="Quicksand" pitchFamily="2" charset="-94"/>
                        </a:rPr>
                        <a:t>Türkiye’nin en kurak yeri Tuz Gölü çevresidir.</a:t>
                      </a:r>
                    </a:p>
                  </a:txBody>
                  <a:tcPr anchor="ctr">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9525" cap="flat" cmpd="sng" algn="ctr">
                      <a:solidFill>
                        <a:schemeClr val="bg2">
                          <a:lumMod val="90000"/>
                        </a:schemeClr>
                      </a:solidFill>
                      <a:prstDash val="solid"/>
                      <a:round/>
                      <a:headEnd type="none" w="med" len="med"/>
                      <a:tailEnd type="none" w="med" len="med"/>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r>
                        <a:rPr lang="tr-TR" sz="1400" dirty="0">
                          <a:latin typeface="Quicksand" pitchFamily="2" charset="-94"/>
                        </a:rPr>
                        <a:t>Önümüzdeki 3 gün boyunca Antalya’da bunaltıcı sıcaklar beklenmektedir.</a:t>
                      </a:r>
                    </a:p>
                  </a:txBody>
                  <a:tcPr anchor="ctr">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9525" cap="flat" cmpd="sng" algn="ctr">
                      <a:solidFill>
                        <a:schemeClr val="bg2">
                          <a:lumMod val="90000"/>
                        </a:schemeClr>
                      </a:solidFill>
                      <a:prstDash val="solid"/>
                      <a:round/>
                      <a:headEnd type="none" w="med" len="med"/>
                      <a:tailEnd type="none" w="med" len="med"/>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59657102"/>
                  </a:ext>
                </a:extLst>
              </a:tr>
              <a:tr h="519778">
                <a:tc>
                  <a:txBody>
                    <a:bodyPr/>
                    <a:lstStyle/>
                    <a:p>
                      <a:pPr algn="just"/>
                      <a:r>
                        <a:rPr lang="tr-TR" sz="1400" dirty="0">
                          <a:latin typeface="Quicksand" pitchFamily="2" charset="-94"/>
                        </a:rPr>
                        <a:t>Sivas’ta kışlar soğuk ve yağışlı geçer.</a:t>
                      </a:r>
                    </a:p>
                  </a:txBody>
                  <a:tcPr anchor="ctr">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9525" cap="flat" cmpd="sng" algn="ctr">
                      <a:solidFill>
                        <a:schemeClr val="bg2">
                          <a:lumMod val="90000"/>
                        </a:schemeClr>
                      </a:solidFill>
                      <a:prstDash val="solid"/>
                      <a:round/>
                      <a:headEnd type="none" w="med" len="med"/>
                      <a:tailEnd type="none" w="med" len="med"/>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F8F9FA"/>
                    </a:solidFill>
                  </a:tcPr>
                </a:tc>
                <a:tc>
                  <a:txBody>
                    <a:bodyPr/>
                    <a:lstStyle/>
                    <a:p>
                      <a:pPr algn="just"/>
                      <a:r>
                        <a:rPr lang="tr-TR" sz="1400" dirty="0">
                          <a:latin typeface="Quicksand" pitchFamily="2" charset="-94"/>
                        </a:rPr>
                        <a:t>Sivas’ta bu gece don olayı beklenmektedir.</a:t>
                      </a:r>
                    </a:p>
                  </a:txBody>
                  <a:tcPr anchor="ctr">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9525" cap="flat" cmpd="sng" algn="ctr">
                      <a:solidFill>
                        <a:schemeClr val="bg2">
                          <a:lumMod val="90000"/>
                        </a:schemeClr>
                      </a:solidFill>
                      <a:prstDash val="solid"/>
                      <a:round/>
                      <a:headEnd type="none" w="med" len="med"/>
                      <a:tailEnd type="none" w="med" len="med"/>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rgbClr val="F8F9FA"/>
                    </a:solidFill>
                  </a:tcPr>
                </a:tc>
                <a:extLst>
                  <a:ext uri="{0D108BD9-81ED-4DB2-BD59-A6C34878D82A}">
                    <a16:rowId xmlns:a16="http://schemas.microsoft.com/office/drawing/2014/main" val="3905100965"/>
                  </a:ext>
                </a:extLst>
              </a:tr>
              <a:tr h="521208">
                <a:tc>
                  <a:txBody>
                    <a:bodyPr/>
                    <a:lstStyle/>
                    <a:p>
                      <a:pPr algn="just"/>
                      <a:r>
                        <a:rPr lang="tr-TR" sz="1400" dirty="0">
                          <a:latin typeface="Quicksand" pitchFamily="2" charset="-94"/>
                        </a:rPr>
                        <a:t>Sivas ilinin son 20 yıllık sıcaklık ortalaması 14 °C’dir. </a:t>
                      </a:r>
                    </a:p>
                  </a:txBody>
                  <a:tcPr anchor="ctr">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9525" cap="flat" cmpd="sng" algn="ctr">
                      <a:solidFill>
                        <a:schemeClr val="bg2">
                          <a:lumMod val="90000"/>
                        </a:schemeClr>
                      </a:solidFill>
                      <a:prstDash val="solid"/>
                      <a:round/>
                      <a:headEnd type="none" w="med" len="med"/>
                      <a:tailEnd type="none" w="med" len="med"/>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r>
                        <a:rPr lang="tr-TR" sz="1400" dirty="0">
                          <a:latin typeface="Quicksand" pitchFamily="2" charset="-94"/>
                        </a:rPr>
                        <a:t>Sivas ilinin şubat ayı sıcaklık ortalaması 4 °C’dir.</a:t>
                      </a:r>
                    </a:p>
                  </a:txBody>
                  <a:tcPr anchor="ctr">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9525" cap="flat" cmpd="sng" algn="ctr">
                      <a:solidFill>
                        <a:schemeClr val="bg2">
                          <a:lumMod val="90000"/>
                        </a:schemeClr>
                      </a:solidFill>
                      <a:prstDash val="solid"/>
                      <a:round/>
                      <a:headEnd type="none" w="med" len="med"/>
                      <a:tailEnd type="none" w="med" len="med"/>
                    </a:lnT>
                    <a:lnB w="9525"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10329359"/>
                  </a:ext>
                </a:extLst>
              </a:tr>
            </a:tbl>
          </a:graphicData>
        </a:graphic>
      </p:graphicFrame>
    </p:spTree>
    <p:extLst>
      <p:ext uri="{BB962C8B-B14F-4D97-AF65-F5344CB8AC3E}">
        <p14:creationId xmlns:p14="http://schemas.microsoft.com/office/powerpoint/2010/main" val="1833653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B51EF-E0B4-F8E5-FFC0-09C819B698A4}"/>
            </a:ext>
          </a:extLst>
        </p:cNvPr>
        <p:cNvGrpSpPr/>
        <p:nvPr/>
      </p:nvGrpSpPr>
      <p:grpSpPr>
        <a:xfrm>
          <a:off x="0" y="0"/>
          <a:ext cx="0" cy="0"/>
          <a:chOff x="0" y="0"/>
          <a:chExt cx="0" cy="0"/>
        </a:xfrm>
      </p:grpSpPr>
      <p:pic>
        <p:nvPicPr>
          <p:cNvPr id="51" name="Resim 50">
            <a:extLst>
              <a:ext uri="{FF2B5EF4-FFF2-40B4-BE49-F238E27FC236}">
                <a16:creationId xmlns:a16="http://schemas.microsoft.com/office/drawing/2014/main" id="{B6E28ECB-4BE6-5FAC-80EC-D3FCBE737A77}"/>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65239" y="355218"/>
            <a:ext cx="11425518" cy="4463670"/>
          </a:xfrm>
          <a:prstGeom prst="rect">
            <a:avLst/>
          </a:prstGeom>
          <a:effectLst>
            <a:outerShdw blurRad="76200" dist="50800" dir="5400000" sx="102000" sy="102000" algn="ctr" rotWithShape="0">
              <a:srgbClr val="000000">
                <a:alpha val="20000"/>
              </a:srgbClr>
            </a:outerShdw>
          </a:effectLst>
        </p:spPr>
      </p:pic>
      <p:sp>
        <p:nvSpPr>
          <p:cNvPr id="53" name="Serbest Form: Şekil 52">
            <a:extLst>
              <a:ext uri="{FF2B5EF4-FFF2-40B4-BE49-F238E27FC236}">
                <a16:creationId xmlns:a16="http://schemas.microsoft.com/office/drawing/2014/main" id="{DD8A7C79-3A2D-6CA5-D3E0-914327D40E0A}"/>
              </a:ext>
            </a:extLst>
          </p:cNvPr>
          <p:cNvSpPr/>
          <p:nvPr/>
        </p:nvSpPr>
        <p:spPr>
          <a:xfrm>
            <a:off x="301243" y="355219"/>
            <a:ext cx="185433" cy="4463670"/>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chemeClr val="accent2"/>
          </a:solidFill>
          <a:ln w="9525" cap="flat">
            <a:noFill/>
            <a:prstDash val="solid"/>
            <a:miter/>
          </a:ln>
        </p:spPr>
        <p:txBody>
          <a:bodyPr/>
          <a:lstStyle/>
          <a:p>
            <a:endParaRPr lang="tr-TR" noProof="0" dirty="0"/>
          </a:p>
        </p:txBody>
      </p:sp>
      <p:sp>
        <p:nvSpPr>
          <p:cNvPr id="55" name="Dikdörtgen: Köşeleri Yuvarlatılmış 54">
            <a:extLst>
              <a:ext uri="{FF2B5EF4-FFF2-40B4-BE49-F238E27FC236}">
                <a16:creationId xmlns:a16="http://schemas.microsoft.com/office/drawing/2014/main" id="{7067F9C5-3ECC-2C47-4A68-1EC68F28FB73}"/>
              </a:ext>
            </a:extLst>
          </p:cNvPr>
          <p:cNvSpPr/>
          <p:nvPr/>
        </p:nvSpPr>
        <p:spPr>
          <a:xfrm>
            <a:off x="599694" y="236474"/>
            <a:ext cx="803904" cy="300083"/>
          </a:xfrm>
          <a:prstGeom prst="roundRect">
            <a:avLst/>
          </a:prstGeom>
          <a:solidFill>
            <a:schemeClr val="accent2"/>
          </a:solidFill>
          <a:ln w="9525" cap="flat">
            <a:noFill/>
            <a:prstDash val="solid"/>
            <a:miter/>
          </a:ln>
        </p:spPr>
        <p:txBody>
          <a:bodyPr/>
          <a:lstStyle/>
          <a:p>
            <a:endParaRPr lang="tr-TR" noProof="0" dirty="0"/>
          </a:p>
        </p:txBody>
      </p:sp>
      <p:sp>
        <p:nvSpPr>
          <p:cNvPr id="57" name="Serbest Form: Şekil 56">
            <a:extLst>
              <a:ext uri="{FF2B5EF4-FFF2-40B4-BE49-F238E27FC236}">
                <a16:creationId xmlns:a16="http://schemas.microsoft.com/office/drawing/2014/main" id="{2E0470D7-2A48-93DD-E28F-4018F253544D}"/>
              </a:ext>
            </a:extLst>
          </p:cNvPr>
          <p:cNvSpPr/>
          <p:nvPr/>
        </p:nvSpPr>
        <p:spPr>
          <a:xfrm>
            <a:off x="704468" y="344106"/>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59" name="Metin kutusu 58">
            <a:extLst>
              <a:ext uri="{FF2B5EF4-FFF2-40B4-BE49-F238E27FC236}">
                <a16:creationId xmlns:a16="http://schemas.microsoft.com/office/drawing/2014/main" id="{5924AE01-A007-FFBD-0EDE-F746B1F13825}"/>
              </a:ext>
            </a:extLst>
          </p:cNvPr>
          <p:cNvSpPr txBox="1"/>
          <p:nvPr/>
        </p:nvSpPr>
        <p:spPr>
          <a:xfrm>
            <a:off x="760570" y="238154"/>
            <a:ext cx="534121" cy="276999"/>
          </a:xfrm>
          <a:prstGeom prst="rect">
            <a:avLst/>
          </a:prstGeom>
          <a:noFill/>
        </p:spPr>
        <p:txBody>
          <a:bodyPr wrap="non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NOT!</a:t>
            </a:r>
          </a:p>
        </p:txBody>
      </p:sp>
      <p:sp>
        <p:nvSpPr>
          <p:cNvPr id="61" name="Metin kutusu 60">
            <a:extLst>
              <a:ext uri="{FF2B5EF4-FFF2-40B4-BE49-F238E27FC236}">
                <a16:creationId xmlns:a16="http://schemas.microsoft.com/office/drawing/2014/main" id="{15DA7EA8-A3E4-BE8A-E297-997A5028930D}"/>
              </a:ext>
            </a:extLst>
          </p:cNvPr>
          <p:cNvSpPr txBox="1">
            <a:spLocks/>
          </p:cNvSpPr>
          <p:nvPr/>
        </p:nvSpPr>
        <p:spPr>
          <a:xfrm>
            <a:off x="548587" y="630671"/>
            <a:ext cx="11178173" cy="800732"/>
          </a:xfrm>
          <a:prstGeom prst="rect">
            <a:avLst/>
          </a:prstGeom>
          <a:noFill/>
          <a:ln>
            <a:noFill/>
            <a:prstDash val="solid"/>
          </a:ln>
        </p:spPr>
        <p:txBody>
          <a:bodyPr wrap="square" rtlCol="0">
            <a:spAutoFit/>
          </a:bodyPr>
          <a:lstStyle/>
          <a:p>
            <a:pPr>
              <a:lnSpc>
                <a:spcPct val="150000"/>
              </a:lnSpc>
              <a:spcAft>
                <a:spcPts val="100"/>
              </a:spcAft>
              <a:buClr>
                <a:srgbClr val="000000"/>
              </a:buClr>
            </a:pPr>
            <a:r>
              <a:rPr lang="tr-TR" sz="1600" kern="0" dirty="0">
                <a:solidFill>
                  <a:srgbClr val="222222"/>
                </a:solidFill>
                <a:latin typeface="Quicksand" pitchFamily="2" charset="-94"/>
                <a:ea typeface="Tahoma" pitchFamily="34" charset="0"/>
                <a:cs typeface="Poppins" pitchFamily="2" charset="-94"/>
                <a:sym typeface="Arial"/>
              </a:rPr>
              <a:t>Hava olayları yeryüzü şekillerinin oluşmasında etkilidir. </a:t>
            </a:r>
          </a:p>
          <a:p>
            <a:pPr>
              <a:lnSpc>
                <a:spcPct val="150000"/>
              </a:lnSpc>
              <a:spcAft>
                <a:spcPts val="100"/>
              </a:spcAft>
              <a:buClr>
                <a:srgbClr val="000000"/>
              </a:buClr>
            </a:pPr>
            <a:r>
              <a:rPr lang="tr-TR" sz="1600" b="1" kern="0" dirty="0">
                <a:solidFill>
                  <a:srgbClr val="E84E4A"/>
                </a:solidFill>
                <a:latin typeface="Quicksand" pitchFamily="2" charset="-94"/>
                <a:ea typeface="Tahoma" pitchFamily="34" charset="0"/>
                <a:cs typeface="Poppins" pitchFamily="2" charset="-94"/>
                <a:sym typeface="Arial"/>
              </a:rPr>
              <a:t>Peribacaları, mantar kayalar, kumullar </a:t>
            </a:r>
            <a:r>
              <a:rPr lang="tr-TR" sz="1600" kern="0" dirty="0">
                <a:solidFill>
                  <a:srgbClr val="222222"/>
                </a:solidFill>
                <a:latin typeface="Quicksand" pitchFamily="2" charset="-94"/>
                <a:ea typeface="Tahoma" pitchFamily="34" charset="0"/>
                <a:cs typeface="Poppins" pitchFamily="2" charset="-94"/>
                <a:sym typeface="Arial"/>
              </a:rPr>
              <a:t>ve </a:t>
            </a:r>
            <a:r>
              <a:rPr lang="tr-TR" sz="1600" b="1" kern="0" dirty="0">
                <a:solidFill>
                  <a:srgbClr val="E84E4A"/>
                </a:solidFill>
                <a:latin typeface="Quicksand" pitchFamily="2" charset="-94"/>
                <a:ea typeface="Tahoma" pitchFamily="34" charset="0"/>
                <a:cs typeface="Poppins" pitchFamily="2" charset="-94"/>
                <a:sym typeface="Arial"/>
              </a:rPr>
              <a:t>buzul vadileri </a:t>
            </a:r>
            <a:r>
              <a:rPr lang="tr-TR" sz="1600" kern="0" dirty="0">
                <a:solidFill>
                  <a:srgbClr val="222222"/>
                </a:solidFill>
                <a:latin typeface="Quicksand" pitchFamily="2" charset="-94"/>
                <a:ea typeface="Tahoma" pitchFamily="34" charset="0"/>
                <a:cs typeface="Poppins" pitchFamily="2" charset="-94"/>
                <a:sym typeface="Arial"/>
              </a:rPr>
              <a:t>bu oluşumlara örnektir.</a:t>
            </a:r>
            <a:endParaRPr lang="tr-TR" sz="1600" kern="0" dirty="0">
              <a:solidFill>
                <a:srgbClr val="000000"/>
              </a:solidFill>
              <a:latin typeface="Quicksand" pitchFamily="2" charset="-94"/>
              <a:ea typeface="Tahoma" pitchFamily="34" charset="0"/>
              <a:cs typeface="Poppins" pitchFamily="2" charset="-94"/>
              <a:sym typeface="Arial"/>
            </a:endParaRPr>
          </a:p>
        </p:txBody>
      </p:sp>
      <p:sp>
        <p:nvSpPr>
          <p:cNvPr id="69" name="Serbest Form: Şekil 68">
            <a:extLst>
              <a:ext uri="{FF2B5EF4-FFF2-40B4-BE49-F238E27FC236}">
                <a16:creationId xmlns:a16="http://schemas.microsoft.com/office/drawing/2014/main" id="{84EE81A9-0AD1-A677-8905-9482B19C2471}"/>
              </a:ext>
            </a:extLst>
          </p:cNvPr>
          <p:cNvSpPr/>
          <p:nvPr/>
        </p:nvSpPr>
        <p:spPr>
          <a:xfrm>
            <a:off x="11331004" y="26054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accent2"/>
          </a:solidFill>
          <a:ln w="9525" cap="flat">
            <a:noFill/>
            <a:prstDash val="solid"/>
            <a:miter/>
          </a:ln>
        </p:spPr>
        <p:txBody>
          <a:bodyPr/>
          <a:lstStyle/>
          <a:p>
            <a:endParaRPr lang="tr-TR" noProof="0" dirty="0"/>
          </a:p>
        </p:txBody>
      </p:sp>
      <p:sp>
        <p:nvSpPr>
          <p:cNvPr id="72" name="Serbest Form: Şekil 71">
            <a:extLst>
              <a:ext uri="{FF2B5EF4-FFF2-40B4-BE49-F238E27FC236}">
                <a16:creationId xmlns:a16="http://schemas.microsoft.com/office/drawing/2014/main" id="{61B769E9-DC22-70E8-1C50-093FB28FE3F5}"/>
              </a:ext>
            </a:extLst>
          </p:cNvPr>
          <p:cNvSpPr/>
          <p:nvPr/>
        </p:nvSpPr>
        <p:spPr>
          <a:xfrm>
            <a:off x="11419719" y="34102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pic>
        <p:nvPicPr>
          <p:cNvPr id="4" name="Resim 3">
            <a:extLst>
              <a:ext uri="{FF2B5EF4-FFF2-40B4-BE49-F238E27FC236}">
                <a16:creationId xmlns:a16="http://schemas.microsoft.com/office/drawing/2014/main" id="{D874A1F1-481C-9F47-F3F5-17123D42839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25799" y="1706856"/>
            <a:ext cx="7740402" cy="2873716"/>
          </a:xfrm>
          <a:prstGeom prst="rect">
            <a:avLst/>
          </a:prstGeom>
        </p:spPr>
      </p:pic>
    </p:spTree>
    <p:extLst>
      <p:ext uri="{BB962C8B-B14F-4D97-AF65-F5344CB8AC3E}">
        <p14:creationId xmlns:p14="http://schemas.microsoft.com/office/powerpoint/2010/main" val="36416074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65A08-A28C-981F-8E71-BED2A3B04EB5}"/>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4E9360A2-04FC-DFF2-223A-EEEC16209603}"/>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72" name="Metin kutusu 71">
            <a:extLst>
              <a:ext uri="{FF2B5EF4-FFF2-40B4-BE49-F238E27FC236}">
                <a16:creationId xmlns:a16="http://schemas.microsoft.com/office/drawing/2014/main" id="{18F19D66-60F1-2AA1-EC3A-C927EAB555B4}"/>
              </a:ext>
            </a:extLst>
          </p:cNvPr>
          <p:cNvSpPr txBox="1">
            <a:spLocks/>
          </p:cNvSpPr>
          <p:nvPr/>
        </p:nvSpPr>
        <p:spPr>
          <a:xfrm>
            <a:off x="311962" y="242702"/>
            <a:ext cx="7871918" cy="2316532"/>
          </a:xfrm>
          <a:prstGeom prst="rect">
            <a:avLst/>
          </a:prstGeom>
          <a:noFill/>
          <a:ln>
            <a:noFill/>
            <a:prstDash val="sysDot"/>
          </a:ln>
        </p:spPr>
        <p:txBody>
          <a:bodyPr wrap="square" rtlCol="0">
            <a:spAutoFit/>
          </a:bodyPr>
          <a:lstStyle/>
          <a:p>
            <a:pPr marL="171450" indent="-171450">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Fredoka" pitchFamily="2" charset="-79"/>
                <a:sym typeface="Arial"/>
              </a:rPr>
              <a:t> Dünya’yı çevreleyen gaz tabakasına </a:t>
            </a:r>
            <a:r>
              <a:rPr lang="tr-TR" sz="1600" b="1" kern="0" dirty="0">
                <a:solidFill>
                  <a:srgbClr val="E84E4A"/>
                </a:solidFill>
                <a:latin typeface="Quicksand" pitchFamily="2" charset="-94"/>
                <a:ea typeface="Tahoma" pitchFamily="34" charset="0"/>
                <a:cs typeface="Fredoka" pitchFamily="2" charset="-79"/>
                <a:sym typeface="Arial"/>
              </a:rPr>
              <a:t>atmosfer</a:t>
            </a:r>
            <a:r>
              <a:rPr lang="tr-TR" sz="1600" kern="0" dirty="0">
                <a:solidFill>
                  <a:srgbClr val="222222"/>
                </a:solidFill>
                <a:latin typeface="Quicksand" pitchFamily="2" charset="-94"/>
                <a:ea typeface="Tahoma" pitchFamily="34" charset="0"/>
                <a:cs typeface="Fredoka" pitchFamily="2" charset="-79"/>
                <a:sym typeface="Arial"/>
              </a:rPr>
              <a:t> denir. </a:t>
            </a:r>
          </a:p>
          <a:p>
            <a:pPr marL="171450" indent="-171450">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Fredoka" pitchFamily="2" charset="-79"/>
                <a:sym typeface="Arial"/>
              </a:rPr>
              <a:t> Atmosferde çeşitli gazlar çeşitli oranlarda bulunur. (%78 oranında azot, </a:t>
            </a:r>
            <a:br>
              <a:rPr lang="tr-TR" sz="1600" kern="0" dirty="0">
                <a:solidFill>
                  <a:srgbClr val="222222"/>
                </a:solidFill>
                <a:latin typeface="Quicksand" pitchFamily="2" charset="-94"/>
                <a:ea typeface="Tahoma" pitchFamily="34" charset="0"/>
                <a:cs typeface="Fredoka" pitchFamily="2" charset="-79"/>
                <a:sym typeface="Arial"/>
              </a:rPr>
            </a:br>
            <a:r>
              <a:rPr lang="tr-TR" sz="1600" kern="0" dirty="0">
                <a:solidFill>
                  <a:srgbClr val="222222"/>
                </a:solidFill>
                <a:latin typeface="Quicksand" pitchFamily="2" charset="-94"/>
                <a:ea typeface="Tahoma" pitchFamily="34" charset="0"/>
                <a:cs typeface="Fredoka" pitchFamily="2" charset="-79"/>
                <a:sym typeface="Arial"/>
              </a:rPr>
              <a:t>%21 oksijen, %1 su buharı ve diğer gazlar).</a:t>
            </a:r>
          </a:p>
          <a:p>
            <a:pPr marL="171450" indent="-171450">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Fredoka" pitchFamily="2" charset="-79"/>
                <a:sym typeface="Arial"/>
              </a:rPr>
              <a:t> Atmosferde bulunan su buharına </a:t>
            </a:r>
            <a:r>
              <a:rPr lang="tr-TR" sz="1600" b="1" kern="0" dirty="0">
                <a:solidFill>
                  <a:srgbClr val="E84E4A"/>
                </a:solidFill>
                <a:latin typeface="Quicksand" pitchFamily="2" charset="-94"/>
                <a:ea typeface="Tahoma" pitchFamily="34" charset="0"/>
                <a:cs typeface="Fredoka" pitchFamily="2" charset="-79"/>
                <a:sym typeface="Arial"/>
              </a:rPr>
              <a:t>nem</a:t>
            </a:r>
            <a:r>
              <a:rPr lang="tr-TR" sz="1600" kern="0" dirty="0">
                <a:solidFill>
                  <a:srgbClr val="222222"/>
                </a:solidFill>
                <a:latin typeface="Quicksand" pitchFamily="2" charset="-94"/>
                <a:ea typeface="Tahoma" pitchFamily="34" charset="0"/>
                <a:cs typeface="Fredoka" pitchFamily="2" charset="-79"/>
                <a:sym typeface="Arial"/>
              </a:rPr>
              <a:t> denir.</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Havadaki nem miktarı </a:t>
            </a:r>
            <a:r>
              <a:rPr lang="tr-TR" sz="1600" b="1" kern="0" dirty="0">
                <a:solidFill>
                  <a:srgbClr val="E84E4A"/>
                </a:solidFill>
                <a:latin typeface="Quicksand" pitchFamily="2" charset="-94"/>
                <a:ea typeface="Tahoma" pitchFamily="34" charset="0"/>
                <a:cs typeface="Poppins" pitchFamily="2" charset="-94"/>
                <a:sym typeface="Arial"/>
              </a:rPr>
              <a:t>higrometre</a:t>
            </a:r>
            <a:r>
              <a:rPr lang="tr-TR" sz="1600" kern="0" dirty="0">
                <a:solidFill>
                  <a:srgbClr val="222222"/>
                </a:solidFill>
                <a:latin typeface="Quicksand" pitchFamily="2" charset="-94"/>
                <a:ea typeface="Tahoma" pitchFamily="34" charset="0"/>
                <a:cs typeface="Poppins" pitchFamily="2" charset="-94"/>
                <a:sym typeface="Arial"/>
              </a:rPr>
              <a:t> ile ölçülür. </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Nem, hava olaylarının oluşmasındaki temel faktörlerdendir.</a:t>
            </a:r>
            <a:endParaRPr lang="tr-TR" sz="1600" kern="0" dirty="0">
              <a:solidFill>
                <a:srgbClr val="000000"/>
              </a:solidFill>
              <a:latin typeface="Quicksand" pitchFamily="2" charset="-94"/>
              <a:ea typeface="Tahoma" pitchFamily="34" charset="0"/>
              <a:cs typeface="Poppins" pitchFamily="2" charset="-94"/>
              <a:sym typeface="Arial"/>
            </a:endParaRPr>
          </a:p>
        </p:txBody>
      </p:sp>
      <p:pic>
        <p:nvPicPr>
          <p:cNvPr id="3" name="Resim 2">
            <a:extLst>
              <a:ext uri="{FF2B5EF4-FFF2-40B4-BE49-F238E27FC236}">
                <a16:creationId xmlns:a16="http://schemas.microsoft.com/office/drawing/2014/main" id="{8D2117BB-C4A7-EE04-5FE9-CCF7ACD37F3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335827" y="356615"/>
            <a:ext cx="3286197" cy="2477167"/>
          </a:xfrm>
          <a:prstGeom prst="rect">
            <a:avLst/>
          </a:prstGeom>
        </p:spPr>
      </p:pic>
    </p:spTree>
    <p:extLst>
      <p:ext uri="{BB962C8B-B14F-4D97-AF65-F5344CB8AC3E}">
        <p14:creationId xmlns:p14="http://schemas.microsoft.com/office/powerpoint/2010/main" val="27236009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7C578-AE73-E217-7737-CFF2DF08E16B}"/>
            </a:ext>
          </a:extLst>
        </p:cNvPr>
        <p:cNvGrpSpPr/>
        <p:nvPr/>
      </p:nvGrpSpPr>
      <p:grpSpPr>
        <a:xfrm>
          <a:off x="0" y="0"/>
          <a:ext cx="0" cy="0"/>
          <a:chOff x="0" y="0"/>
          <a:chExt cx="0" cy="0"/>
        </a:xfrm>
      </p:grpSpPr>
      <p:pic>
        <p:nvPicPr>
          <p:cNvPr id="51" name="Resim 50">
            <a:extLst>
              <a:ext uri="{FF2B5EF4-FFF2-40B4-BE49-F238E27FC236}">
                <a16:creationId xmlns:a16="http://schemas.microsoft.com/office/drawing/2014/main" id="{3691B777-CE81-51AD-F5CE-315EFBB09935}"/>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65239" y="355218"/>
            <a:ext cx="11425518" cy="6411342"/>
          </a:xfrm>
          <a:prstGeom prst="rect">
            <a:avLst/>
          </a:prstGeom>
          <a:effectLst>
            <a:outerShdw blurRad="76200" dist="50800" dir="5400000" sx="102000" sy="102000" algn="ctr" rotWithShape="0">
              <a:srgbClr val="000000">
                <a:alpha val="20000"/>
              </a:srgbClr>
            </a:outerShdw>
          </a:effectLst>
        </p:spPr>
      </p:pic>
      <p:sp>
        <p:nvSpPr>
          <p:cNvPr id="53" name="Serbest Form: Şekil 52">
            <a:extLst>
              <a:ext uri="{FF2B5EF4-FFF2-40B4-BE49-F238E27FC236}">
                <a16:creationId xmlns:a16="http://schemas.microsoft.com/office/drawing/2014/main" id="{AD9FA72C-8C94-90A5-BD15-9BFDE11E7A3F}"/>
              </a:ext>
            </a:extLst>
          </p:cNvPr>
          <p:cNvSpPr/>
          <p:nvPr/>
        </p:nvSpPr>
        <p:spPr>
          <a:xfrm>
            <a:off x="301243" y="355219"/>
            <a:ext cx="185433" cy="6411342"/>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chemeClr val="accent2"/>
          </a:solidFill>
          <a:ln w="9525" cap="flat">
            <a:noFill/>
            <a:prstDash val="solid"/>
            <a:miter/>
          </a:ln>
        </p:spPr>
        <p:txBody>
          <a:bodyPr/>
          <a:lstStyle/>
          <a:p>
            <a:endParaRPr lang="tr-TR" noProof="0" dirty="0"/>
          </a:p>
        </p:txBody>
      </p:sp>
      <p:sp>
        <p:nvSpPr>
          <p:cNvPr id="55" name="Dikdörtgen: Köşeleri Yuvarlatılmış 54">
            <a:extLst>
              <a:ext uri="{FF2B5EF4-FFF2-40B4-BE49-F238E27FC236}">
                <a16:creationId xmlns:a16="http://schemas.microsoft.com/office/drawing/2014/main" id="{1601812D-ACDB-9A00-EFB9-874466DCE679}"/>
              </a:ext>
            </a:extLst>
          </p:cNvPr>
          <p:cNvSpPr/>
          <p:nvPr/>
        </p:nvSpPr>
        <p:spPr>
          <a:xfrm>
            <a:off x="599694" y="236474"/>
            <a:ext cx="803904" cy="300083"/>
          </a:xfrm>
          <a:prstGeom prst="roundRect">
            <a:avLst/>
          </a:prstGeom>
          <a:solidFill>
            <a:schemeClr val="accent2"/>
          </a:solidFill>
          <a:ln w="9525" cap="flat">
            <a:noFill/>
            <a:prstDash val="solid"/>
            <a:miter/>
          </a:ln>
        </p:spPr>
        <p:txBody>
          <a:bodyPr/>
          <a:lstStyle/>
          <a:p>
            <a:endParaRPr lang="tr-TR" noProof="0" dirty="0"/>
          </a:p>
        </p:txBody>
      </p:sp>
      <p:sp>
        <p:nvSpPr>
          <p:cNvPr id="57" name="Serbest Form: Şekil 56">
            <a:extLst>
              <a:ext uri="{FF2B5EF4-FFF2-40B4-BE49-F238E27FC236}">
                <a16:creationId xmlns:a16="http://schemas.microsoft.com/office/drawing/2014/main" id="{8B55E8B2-6F4A-B21A-1440-A6F94B007DB2}"/>
              </a:ext>
            </a:extLst>
          </p:cNvPr>
          <p:cNvSpPr/>
          <p:nvPr/>
        </p:nvSpPr>
        <p:spPr>
          <a:xfrm>
            <a:off x="704468" y="344106"/>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59" name="Metin kutusu 58">
            <a:extLst>
              <a:ext uri="{FF2B5EF4-FFF2-40B4-BE49-F238E27FC236}">
                <a16:creationId xmlns:a16="http://schemas.microsoft.com/office/drawing/2014/main" id="{A17828F8-756D-C8B9-DF1F-B5D965138281}"/>
              </a:ext>
            </a:extLst>
          </p:cNvPr>
          <p:cNvSpPr txBox="1"/>
          <p:nvPr/>
        </p:nvSpPr>
        <p:spPr>
          <a:xfrm>
            <a:off x="760570" y="238154"/>
            <a:ext cx="534121" cy="276999"/>
          </a:xfrm>
          <a:prstGeom prst="rect">
            <a:avLst/>
          </a:prstGeom>
          <a:noFill/>
        </p:spPr>
        <p:txBody>
          <a:bodyPr wrap="non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NOT!</a:t>
            </a:r>
          </a:p>
        </p:txBody>
      </p:sp>
      <p:sp>
        <p:nvSpPr>
          <p:cNvPr id="61" name="Metin kutusu 60">
            <a:extLst>
              <a:ext uri="{FF2B5EF4-FFF2-40B4-BE49-F238E27FC236}">
                <a16:creationId xmlns:a16="http://schemas.microsoft.com/office/drawing/2014/main" id="{1999E9C9-21E9-D62E-B4CB-61823AA8FB16}"/>
              </a:ext>
            </a:extLst>
          </p:cNvPr>
          <p:cNvSpPr txBox="1">
            <a:spLocks/>
          </p:cNvSpPr>
          <p:nvPr/>
        </p:nvSpPr>
        <p:spPr>
          <a:xfrm>
            <a:off x="548587" y="630671"/>
            <a:ext cx="11178173" cy="6138091"/>
          </a:xfrm>
          <a:prstGeom prst="rect">
            <a:avLst/>
          </a:prstGeom>
          <a:noFill/>
          <a:ln>
            <a:noFill/>
            <a:prstDash val="solid"/>
          </a:ln>
        </p:spPr>
        <p:txBody>
          <a:bodyPr wrap="square" rtlCol="0">
            <a:spAutoFit/>
          </a:bodyPr>
          <a:lstStyle/>
          <a:p>
            <a:pPr>
              <a:lnSpc>
                <a:spcPct val="150000"/>
              </a:lnSpc>
              <a:spcAft>
                <a:spcPts val="100"/>
              </a:spcAft>
              <a:buClr>
                <a:srgbClr val="000000"/>
              </a:buClr>
              <a:buSzPct val="120000"/>
            </a:pPr>
            <a:r>
              <a:rPr lang="tr-TR" sz="1600" b="1" kern="0" dirty="0">
                <a:solidFill>
                  <a:srgbClr val="222222"/>
                </a:solidFill>
                <a:latin typeface="Quicksand" pitchFamily="2" charset="-94"/>
                <a:ea typeface="Tahoma" pitchFamily="34" charset="0"/>
                <a:cs typeface="Fredoka" pitchFamily="2" charset="-79"/>
                <a:sym typeface="Arial"/>
              </a:rPr>
              <a:t>Psikrometre ile Nem Oranı Bulma</a:t>
            </a: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Islak ve kuru termometrelerdeki değerler okunur. Aralarındaki fark belirlenir.</a:t>
            </a:r>
          </a:p>
          <a:p>
            <a:pPr marL="171450" indent="-17145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Kuru termometredeki sıcaklık değerine uygun satırla termometreler arasındaki sıcaklık farkı sütunlarının kesişim noktası tespit edilir ve nem oranı belirlenir.</a:t>
            </a:r>
          </a:p>
          <a:p>
            <a:pPr marL="171450" indent="-171450">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20000"/>
            </a:pPr>
            <a:r>
              <a:rPr lang="tr-TR" sz="1600" b="1" kern="0" dirty="0">
                <a:solidFill>
                  <a:srgbClr val="E53935"/>
                </a:solidFill>
                <a:latin typeface="Quicksand" pitchFamily="2" charset="-94"/>
                <a:ea typeface="Tahoma" pitchFamily="34" charset="0"/>
                <a:cs typeface="Fredoka" pitchFamily="2" charset="-79"/>
                <a:sym typeface="Arial"/>
              </a:rPr>
              <a:t>Örnek: </a:t>
            </a:r>
            <a:r>
              <a:rPr lang="tr-TR" sz="1600" kern="0" dirty="0">
                <a:solidFill>
                  <a:srgbClr val="222222"/>
                </a:solidFill>
                <a:latin typeface="Quicksand" pitchFamily="2" charset="-94"/>
                <a:ea typeface="Tahoma" pitchFamily="34" charset="0"/>
                <a:cs typeface="Fredoka" pitchFamily="2" charset="-79"/>
                <a:sym typeface="Arial"/>
              </a:rPr>
              <a:t>Kuru termometre 24 °C ıslak termometre 20 °C okunmaktadır. </a:t>
            </a:r>
          </a:p>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Termometreler arasındaki fark bulunur. 24-20= </a:t>
            </a:r>
            <a:r>
              <a:rPr lang="tr-TR" sz="1600" b="1" kern="0" dirty="0">
                <a:solidFill>
                  <a:srgbClr val="E53935"/>
                </a:solidFill>
                <a:latin typeface="Quicksand" pitchFamily="2" charset="-94"/>
                <a:ea typeface="Tahoma" pitchFamily="34" charset="0"/>
                <a:cs typeface="Fredoka" pitchFamily="2" charset="-79"/>
                <a:sym typeface="Arial"/>
              </a:rPr>
              <a:t>4°C sıcaklık farkı</a:t>
            </a:r>
          </a:p>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Kuru termometrenin başlangıç değeri </a:t>
            </a:r>
            <a:r>
              <a:rPr lang="tr-TR" sz="1600" b="1" kern="0" dirty="0">
                <a:solidFill>
                  <a:srgbClr val="E53935"/>
                </a:solidFill>
                <a:latin typeface="Quicksand" pitchFamily="2" charset="-94"/>
                <a:ea typeface="Tahoma" pitchFamily="34" charset="0"/>
                <a:cs typeface="Fredoka" pitchFamily="2" charset="-79"/>
                <a:sym typeface="Arial"/>
              </a:rPr>
              <a:t>24 °C</a:t>
            </a: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Psikrometrede uygun kesişim noktalarını belirleyerek nemin </a:t>
            </a:r>
            <a:r>
              <a:rPr lang="tr-TR" sz="1600" b="1" kern="0" dirty="0">
                <a:solidFill>
                  <a:srgbClr val="E53935"/>
                </a:solidFill>
                <a:latin typeface="Quicksand" pitchFamily="2" charset="-94"/>
                <a:ea typeface="Tahoma" pitchFamily="34" charset="0"/>
                <a:cs typeface="Fredoka" pitchFamily="2" charset="-79"/>
                <a:sym typeface="Arial"/>
              </a:rPr>
              <a:t>%65 </a:t>
            </a:r>
            <a:r>
              <a:rPr lang="tr-TR" sz="1600" kern="0" dirty="0">
                <a:solidFill>
                  <a:srgbClr val="222222"/>
                </a:solidFill>
                <a:latin typeface="Quicksand" pitchFamily="2" charset="-94"/>
                <a:ea typeface="Tahoma" pitchFamily="34" charset="0"/>
                <a:cs typeface="Fredoka" pitchFamily="2" charset="-79"/>
                <a:sym typeface="Arial"/>
              </a:rPr>
              <a:t>olduğunu bulabiliriz.</a:t>
            </a:r>
            <a:endParaRPr lang="tr-TR" sz="1600" b="1" kern="0" dirty="0">
              <a:solidFill>
                <a:srgbClr val="E53935"/>
              </a:solidFill>
              <a:latin typeface="Quicksand" pitchFamily="2" charset="-94"/>
              <a:ea typeface="Tahoma" pitchFamily="34" charset="0"/>
              <a:cs typeface="Fredoka" pitchFamily="2" charset="-79"/>
              <a:sym typeface="Arial"/>
            </a:endParaRPr>
          </a:p>
        </p:txBody>
      </p:sp>
      <p:sp>
        <p:nvSpPr>
          <p:cNvPr id="69" name="Serbest Form: Şekil 68">
            <a:extLst>
              <a:ext uri="{FF2B5EF4-FFF2-40B4-BE49-F238E27FC236}">
                <a16:creationId xmlns:a16="http://schemas.microsoft.com/office/drawing/2014/main" id="{4C002E54-7E70-4169-29C7-1CF95562810E}"/>
              </a:ext>
            </a:extLst>
          </p:cNvPr>
          <p:cNvSpPr/>
          <p:nvPr/>
        </p:nvSpPr>
        <p:spPr>
          <a:xfrm>
            <a:off x="11331004" y="26054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accent2"/>
          </a:solidFill>
          <a:ln w="9525" cap="flat">
            <a:noFill/>
            <a:prstDash val="solid"/>
            <a:miter/>
          </a:ln>
        </p:spPr>
        <p:txBody>
          <a:bodyPr/>
          <a:lstStyle/>
          <a:p>
            <a:endParaRPr lang="tr-TR" noProof="0" dirty="0"/>
          </a:p>
        </p:txBody>
      </p:sp>
      <p:sp>
        <p:nvSpPr>
          <p:cNvPr id="72" name="Serbest Form: Şekil 71">
            <a:extLst>
              <a:ext uri="{FF2B5EF4-FFF2-40B4-BE49-F238E27FC236}">
                <a16:creationId xmlns:a16="http://schemas.microsoft.com/office/drawing/2014/main" id="{BD23533E-5AE2-D75D-EBCC-101FCB91FF39}"/>
              </a:ext>
            </a:extLst>
          </p:cNvPr>
          <p:cNvSpPr/>
          <p:nvPr/>
        </p:nvSpPr>
        <p:spPr>
          <a:xfrm>
            <a:off x="11419719" y="34102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pic>
        <p:nvPicPr>
          <p:cNvPr id="5" name="Resim 4">
            <a:extLst>
              <a:ext uri="{FF2B5EF4-FFF2-40B4-BE49-F238E27FC236}">
                <a16:creationId xmlns:a16="http://schemas.microsoft.com/office/drawing/2014/main" id="{78D00ED8-7443-3109-6461-D7D28C4CD607}"/>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2304" y="1093331"/>
            <a:ext cx="2719801" cy="2564602"/>
          </a:xfrm>
          <a:prstGeom prst="rect">
            <a:avLst/>
          </a:prstGeom>
        </p:spPr>
      </p:pic>
      <p:pic>
        <p:nvPicPr>
          <p:cNvPr id="6" name="Resim 5">
            <a:extLst>
              <a:ext uri="{FF2B5EF4-FFF2-40B4-BE49-F238E27FC236}">
                <a16:creationId xmlns:a16="http://schemas.microsoft.com/office/drawing/2014/main" id="{83BAFADA-B7F2-871E-23C0-A1DE0F8D4E95}"/>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316101" y="1093331"/>
            <a:ext cx="4859685" cy="2443193"/>
          </a:xfrm>
          <a:prstGeom prst="rect">
            <a:avLst/>
          </a:prstGeom>
        </p:spPr>
      </p:pic>
      <mc:AlternateContent xmlns:mc="http://schemas.openxmlformats.org/markup-compatibility/2006">
        <mc:Choice xmlns:p14="http://schemas.microsoft.com/office/powerpoint/2010/main" Requires="p14">
          <p:contentPart p14:bwMode="auto" r:id="rId7">
            <p14:nvContentPartPr>
              <p14:cNvPr id="7" name="Mürekkep 6">
                <a:extLst>
                  <a:ext uri="{FF2B5EF4-FFF2-40B4-BE49-F238E27FC236}">
                    <a16:creationId xmlns:a16="http://schemas.microsoft.com/office/drawing/2014/main" id="{3832B167-536A-72C8-EEE9-0D97FF50AFCE}"/>
                  </a:ext>
                </a:extLst>
              </p14:cNvPr>
              <p14:cNvContentPartPr/>
              <p14:nvPr/>
            </p14:nvContentPartPr>
            <p14:xfrm>
              <a:off x="7650650" y="3120408"/>
              <a:ext cx="337680" cy="337680"/>
            </p14:xfrm>
          </p:contentPart>
        </mc:Choice>
        <mc:Fallback>
          <p:pic>
            <p:nvPicPr>
              <p:cNvPr id="7" name="Mürekkep 6">
                <a:extLst>
                  <a:ext uri="{FF2B5EF4-FFF2-40B4-BE49-F238E27FC236}">
                    <a16:creationId xmlns:a16="http://schemas.microsoft.com/office/drawing/2014/main" id="{3832B167-536A-72C8-EEE9-0D97FF50AFCE}"/>
                  </a:ext>
                </a:extLst>
              </p:cNvPr>
              <p:cNvPicPr/>
              <p:nvPr/>
            </p:nvPicPr>
            <p:blipFill>
              <a:blip r:embed="rId8"/>
              <a:stretch>
                <a:fillRect/>
              </a:stretch>
            </p:blipFill>
            <p:spPr>
              <a:xfrm>
                <a:off x="7644530" y="3114288"/>
                <a:ext cx="349920" cy="34992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8" name="Mürekkep 7">
                <a:extLst>
                  <a:ext uri="{FF2B5EF4-FFF2-40B4-BE49-F238E27FC236}">
                    <a16:creationId xmlns:a16="http://schemas.microsoft.com/office/drawing/2014/main" id="{CF018541-6270-6C32-0449-B0E26114D6DB}"/>
                  </a:ext>
                </a:extLst>
              </p14:cNvPr>
              <p14:cNvContentPartPr/>
              <p14:nvPr/>
            </p14:nvContentPartPr>
            <p14:xfrm>
              <a:off x="7650650" y="1619970"/>
              <a:ext cx="341206" cy="624248"/>
            </p14:xfrm>
          </p:contentPart>
        </mc:Choice>
        <mc:Fallback>
          <p:pic>
            <p:nvPicPr>
              <p:cNvPr id="8" name="Mürekkep 7">
                <a:extLst>
                  <a:ext uri="{FF2B5EF4-FFF2-40B4-BE49-F238E27FC236}">
                    <a16:creationId xmlns:a16="http://schemas.microsoft.com/office/drawing/2014/main" id="{CF018541-6270-6C32-0449-B0E26114D6DB}"/>
                  </a:ext>
                </a:extLst>
              </p:cNvPr>
              <p:cNvPicPr/>
              <p:nvPr/>
            </p:nvPicPr>
            <p:blipFill>
              <a:blip r:embed="rId10"/>
              <a:stretch>
                <a:fillRect/>
              </a:stretch>
            </p:blipFill>
            <p:spPr>
              <a:xfrm>
                <a:off x="7644531" y="1613846"/>
                <a:ext cx="353443" cy="636495"/>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9" name="Mürekkep 8">
                <a:extLst>
                  <a:ext uri="{FF2B5EF4-FFF2-40B4-BE49-F238E27FC236}">
                    <a16:creationId xmlns:a16="http://schemas.microsoft.com/office/drawing/2014/main" id="{77D3FCAF-432B-D94C-C8C5-4E26148A4629}"/>
                  </a:ext>
                </a:extLst>
              </p14:cNvPr>
              <p14:cNvContentPartPr/>
              <p14:nvPr/>
            </p14:nvContentPartPr>
            <p14:xfrm>
              <a:off x="5430948" y="3078548"/>
              <a:ext cx="1330104" cy="421400"/>
            </p14:xfrm>
          </p:contentPart>
        </mc:Choice>
        <mc:Fallback>
          <p:pic>
            <p:nvPicPr>
              <p:cNvPr id="9" name="Mürekkep 8">
                <a:extLst>
                  <a:ext uri="{FF2B5EF4-FFF2-40B4-BE49-F238E27FC236}">
                    <a16:creationId xmlns:a16="http://schemas.microsoft.com/office/drawing/2014/main" id="{77D3FCAF-432B-D94C-C8C5-4E26148A4629}"/>
                  </a:ext>
                </a:extLst>
              </p:cNvPr>
              <p:cNvPicPr/>
              <p:nvPr/>
            </p:nvPicPr>
            <p:blipFill>
              <a:blip r:embed="rId12"/>
              <a:stretch>
                <a:fillRect/>
              </a:stretch>
            </p:blipFill>
            <p:spPr>
              <a:xfrm>
                <a:off x="5424823" y="3072425"/>
                <a:ext cx="1342353" cy="433646"/>
              </a:xfrm>
              <a:prstGeom prst="rect">
                <a:avLst/>
              </a:prstGeom>
            </p:spPr>
          </p:pic>
        </mc:Fallback>
      </mc:AlternateContent>
    </p:spTree>
    <p:extLst>
      <p:ext uri="{BB962C8B-B14F-4D97-AF65-F5344CB8AC3E}">
        <p14:creationId xmlns:p14="http://schemas.microsoft.com/office/powerpoint/2010/main" val="1097779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4B204-550D-E478-CB2C-CE2731E6DCD5}"/>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151C2971-4927-5322-1601-333BE168F389}"/>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68" name="Dikdörtgen: Köşeleri Yuvarlatılmış 67">
            <a:extLst>
              <a:ext uri="{FF2B5EF4-FFF2-40B4-BE49-F238E27FC236}">
                <a16:creationId xmlns:a16="http://schemas.microsoft.com/office/drawing/2014/main" id="{7183AE22-20BC-BEAA-DBDD-4ADB7A5CE16F}"/>
              </a:ext>
            </a:extLst>
          </p:cNvPr>
          <p:cNvSpPr/>
          <p:nvPr/>
        </p:nvSpPr>
        <p:spPr>
          <a:xfrm>
            <a:off x="306485" y="237350"/>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70" name="Metin kutusu 69">
            <a:extLst>
              <a:ext uri="{FF2B5EF4-FFF2-40B4-BE49-F238E27FC236}">
                <a16:creationId xmlns:a16="http://schemas.microsoft.com/office/drawing/2014/main" id="{85FA22A6-B071-78F3-5C51-5ECC891AA558}"/>
              </a:ext>
            </a:extLst>
          </p:cNvPr>
          <p:cNvSpPr txBox="1">
            <a:spLocks/>
          </p:cNvSpPr>
          <p:nvPr/>
        </p:nvSpPr>
        <p:spPr>
          <a:xfrm>
            <a:off x="300057" y="289350"/>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Su Buharının Hâl Değişimi</a:t>
            </a:r>
          </a:p>
        </p:txBody>
      </p:sp>
      <p:sp>
        <p:nvSpPr>
          <p:cNvPr id="72" name="Metin kutusu 71">
            <a:extLst>
              <a:ext uri="{FF2B5EF4-FFF2-40B4-BE49-F238E27FC236}">
                <a16:creationId xmlns:a16="http://schemas.microsoft.com/office/drawing/2014/main" id="{D631AC9B-16FD-8DA3-64AB-965CB817BEBC}"/>
              </a:ext>
            </a:extLst>
          </p:cNvPr>
          <p:cNvSpPr txBox="1">
            <a:spLocks/>
          </p:cNvSpPr>
          <p:nvPr/>
        </p:nvSpPr>
        <p:spPr>
          <a:xfrm>
            <a:off x="311962" y="690758"/>
            <a:ext cx="11580024" cy="1811265"/>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 Havadaki su buharı (nem) bazen yeryüzüne bazense gökyüzüne yakın alanlarda hâl değişimi yaparak hava olaylarının oluşmasını sağlar.</a:t>
            </a:r>
          </a:p>
          <a:p>
            <a:pPr algn="just">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marL="171450" indent="-171450" algn="just">
              <a:lnSpc>
                <a:spcPct val="150000"/>
              </a:lnSpc>
              <a:spcAft>
                <a:spcPts val="100"/>
              </a:spcAft>
              <a:buClr>
                <a:srgbClr val="000000"/>
              </a:buClr>
              <a:buSzPct val="120000"/>
              <a:buBlip>
                <a:blip r:embed="rId2"/>
              </a:buBlip>
            </a:pPr>
            <a:r>
              <a:rPr lang="tr-TR" sz="1600" b="1" kern="0" dirty="0">
                <a:solidFill>
                  <a:srgbClr val="E84E4A"/>
                </a:solidFill>
                <a:latin typeface="Quicksand" pitchFamily="2" charset="-94"/>
                <a:ea typeface="Tahoma" pitchFamily="34" charset="0"/>
                <a:cs typeface="Poppins" pitchFamily="2" charset="-94"/>
                <a:sym typeface="Arial"/>
              </a:rPr>
              <a:t> Gökyüzüne yakın </a:t>
            </a:r>
            <a:r>
              <a:rPr lang="tr-TR" sz="1600" kern="0" dirty="0">
                <a:solidFill>
                  <a:srgbClr val="222222"/>
                </a:solidFill>
                <a:latin typeface="Quicksand" pitchFamily="2" charset="-94"/>
                <a:ea typeface="Tahoma" pitchFamily="34" charset="0"/>
                <a:cs typeface="Poppins" pitchFamily="2" charset="-94"/>
                <a:sym typeface="Arial"/>
              </a:rPr>
              <a:t>yerlerde oluşan hava olayları: </a:t>
            </a:r>
            <a:r>
              <a:rPr lang="tr-TR" sz="1600" b="1" kern="0" dirty="0">
                <a:solidFill>
                  <a:srgbClr val="E84E4A"/>
                </a:solidFill>
                <a:latin typeface="Quicksand" pitchFamily="2" charset="-94"/>
                <a:ea typeface="Tahoma" pitchFamily="34" charset="0"/>
                <a:cs typeface="Poppins" pitchFamily="2" charset="-94"/>
                <a:sym typeface="Arial"/>
              </a:rPr>
              <a:t>yağmur, kar ve dolu</a:t>
            </a:r>
          </a:p>
          <a:p>
            <a:pPr marL="171450" indent="-171450" algn="just">
              <a:lnSpc>
                <a:spcPct val="150000"/>
              </a:lnSpc>
              <a:spcAft>
                <a:spcPts val="100"/>
              </a:spcAft>
              <a:buClr>
                <a:srgbClr val="000000"/>
              </a:buClr>
              <a:buSzPct val="120000"/>
              <a:buBlip>
                <a:blip r:embed="rId2"/>
              </a:buBlip>
            </a:pPr>
            <a:r>
              <a:rPr lang="tr-TR" sz="1600" b="1" kern="0" dirty="0">
                <a:solidFill>
                  <a:srgbClr val="E84E4A"/>
                </a:solidFill>
                <a:latin typeface="Quicksand" pitchFamily="2" charset="-94"/>
                <a:ea typeface="Tahoma" pitchFamily="34" charset="0"/>
                <a:cs typeface="Poppins" pitchFamily="2" charset="-94"/>
                <a:sym typeface="Arial"/>
              </a:rPr>
              <a:t> Yeryüzüne yakın </a:t>
            </a:r>
            <a:r>
              <a:rPr lang="tr-TR" sz="1600" kern="0" dirty="0">
                <a:solidFill>
                  <a:srgbClr val="222222"/>
                </a:solidFill>
                <a:latin typeface="Quicksand" pitchFamily="2" charset="-94"/>
                <a:ea typeface="Tahoma" pitchFamily="34" charset="0"/>
                <a:cs typeface="Poppins" pitchFamily="2" charset="-94"/>
                <a:sym typeface="Arial"/>
              </a:rPr>
              <a:t>yerlerde oluşan hava olayları: </a:t>
            </a:r>
            <a:r>
              <a:rPr lang="tr-TR" sz="1600" b="1" kern="0" dirty="0">
                <a:solidFill>
                  <a:srgbClr val="E84E4A"/>
                </a:solidFill>
                <a:latin typeface="Quicksand" pitchFamily="2" charset="-94"/>
                <a:ea typeface="Tahoma" pitchFamily="34" charset="0"/>
                <a:cs typeface="Poppins" pitchFamily="2" charset="-94"/>
                <a:sym typeface="Arial"/>
              </a:rPr>
              <a:t>sis, kırağı ve çiy</a:t>
            </a:r>
          </a:p>
        </p:txBody>
      </p:sp>
      <p:pic>
        <p:nvPicPr>
          <p:cNvPr id="3" name="Resim 2">
            <a:extLst>
              <a:ext uri="{FF2B5EF4-FFF2-40B4-BE49-F238E27FC236}">
                <a16:creationId xmlns:a16="http://schemas.microsoft.com/office/drawing/2014/main" id="{4D5FE9E7-001E-6113-8945-194B991126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481285"/>
            <a:ext cx="5467836" cy="1140405"/>
          </a:xfrm>
          <a:prstGeom prst="rect">
            <a:avLst/>
          </a:prstGeom>
        </p:spPr>
      </p:pic>
      <p:pic>
        <p:nvPicPr>
          <p:cNvPr id="5" name="Resim 4">
            <a:extLst>
              <a:ext uri="{FF2B5EF4-FFF2-40B4-BE49-F238E27FC236}">
                <a16:creationId xmlns:a16="http://schemas.microsoft.com/office/drawing/2014/main" id="{7D7BA44A-136F-88A6-EA15-B9AA22ACB6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879" y="2956308"/>
            <a:ext cx="4886806" cy="1665382"/>
          </a:xfrm>
          <a:prstGeom prst="rect">
            <a:avLst/>
          </a:prstGeom>
        </p:spPr>
      </p:pic>
    </p:spTree>
    <p:extLst>
      <p:ext uri="{BB962C8B-B14F-4D97-AF65-F5344CB8AC3E}">
        <p14:creationId xmlns:p14="http://schemas.microsoft.com/office/powerpoint/2010/main" val="13545240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B30F2-2623-33A1-8EAE-693D1C61CCF9}"/>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6921CC2F-A441-A0BD-2E29-C176A0858ABA}"/>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pic>
        <p:nvPicPr>
          <p:cNvPr id="4" name="Resim 3">
            <a:extLst>
              <a:ext uri="{FF2B5EF4-FFF2-40B4-BE49-F238E27FC236}">
                <a16:creationId xmlns:a16="http://schemas.microsoft.com/office/drawing/2014/main" id="{91DD844D-0A93-A5C9-D0E1-E7B2E96691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9628" y="827572"/>
            <a:ext cx="3842894" cy="1921447"/>
          </a:xfrm>
          <a:prstGeom prst="rect">
            <a:avLst/>
          </a:prstGeom>
        </p:spPr>
      </p:pic>
      <p:sp>
        <p:nvSpPr>
          <p:cNvPr id="9" name="Metin kutusu 8">
            <a:extLst>
              <a:ext uri="{FF2B5EF4-FFF2-40B4-BE49-F238E27FC236}">
                <a16:creationId xmlns:a16="http://schemas.microsoft.com/office/drawing/2014/main" id="{1BDABF9E-E084-3775-9DF0-B12A24D95825}"/>
              </a:ext>
            </a:extLst>
          </p:cNvPr>
          <p:cNvSpPr txBox="1">
            <a:spLocks/>
          </p:cNvSpPr>
          <p:nvPr/>
        </p:nvSpPr>
        <p:spPr>
          <a:xfrm>
            <a:off x="322902" y="682384"/>
            <a:ext cx="7504362" cy="1157240"/>
          </a:xfrm>
          <a:prstGeom prst="rect">
            <a:avLst/>
          </a:prstGeom>
          <a:noFill/>
          <a:ln>
            <a:noFill/>
            <a:prstDash val="sysDot"/>
          </a:ln>
        </p:spPr>
        <p:txBody>
          <a:bodyPr wrap="square" rtlCol="0">
            <a:spAutoFit/>
          </a:bodyPr>
          <a:lstStyle/>
          <a:p>
            <a:pPr algn="just" defTabSz="914400">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Isı etkisiyle yeryüzünde buharlaşan su, yükseklere çıktıkça soğuk hava ile karşılaşarak </a:t>
            </a:r>
            <a:r>
              <a:rPr lang="tr-TR" sz="1600" b="1" kern="0" dirty="0">
                <a:solidFill>
                  <a:srgbClr val="E84E4A"/>
                </a:solidFill>
                <a:latin typeface="Quicksand" pitchFamily="2" charset="-94"/>
                <a:ea typeface="Tahoma" pitchFamily="34" charset="0"/>
                <a:cs typeface="Poppins" pitchFamily="2" charset="-94"/>
                <a:sym typeface="Arial"/>
              </a:rPr>
              <a:t>yoğuşur</a:t>
            </a:r>
            <a:r>
              <a:rPr lang="tr-TR" sz="1600" kern="0" dirty="0">
                <a:solidFill>
                  <a:srgbClr val="222222"/>
                </a:solidFill>
                <a:latin typeface="Quicksand" pitchFamily="2" charset="-94"/>
                <a:ea typeface="Tahoma" pitchFamily="34" charset="0"/>
                <a:cs typeface="Poppins" pitchFamily="2" charset="-94"/>
                <a:sym typeface="Arial"/>
              </a:rPr>
              <a:t>, küçük su damlacıkları oluşturur. Bu damlacıkların birleşip ağırlaşarak yeryüzüne düşmesi olayına </a:t>
            </a:r>
            <a:r>
              <a:rPr lang="tr-TR" sz="1600" b="1" kern="0" dirty="0">
                <a:solidFill>
                  <a:srgbClr val="E84E4A"/>
                </a:solidFill>
                <a:latin typeface="Quicksand" pitchFamily="2" charset="-94"/>
                <a:ea typeface="Tahoma" pitchFamily="34" charset="0"/>
                <a:cs typeface="Poppins" pitchFamily="2" charset="-94"/>
                <a:sym typeface="Arial"/>
              </a:rPr>
              <a:t>yağmur</a:t>
            </a:r>
            <a:r>
              <a:rPr lang="tr-TR" sz="1600" kern="0" dirty="0">
                <a:solidFill>
                  <a:srgbClr val="222222"/>
                </a:solidFill>
                <a:latin typeface="Quicksand" pitchFamily="2" charset="-94"/>
                <a:ea typeface="Tahoma" pitchFamily="34" charset="0"/>
                <a:cs typeface="Poppins" pitchFamily="2" charset="-94"/>
                <a:sym typeface="Arial"/>
              </a:rPr>
              <a:t> denir.</a:t>
            </a:r>
          </a:p>
        </p:txBody>
      </p:sp>
      <p:sp>
        <p:nvSpPr>
          <p:cNvPr id="11" name="Dikdörtgen: Çapraz Köşeleri Yuvarlatılmış 10">
            <a:extLst>
              <a:ext uri="{FF2B5EF4-FFF2-40B4-BE49-F238E27FC236}">
                <a16:creationId xmlns:a16="http://schemas.microsoft.com/office/drawing/2014/main" id="{EDB64CCD-5F64-40FD-2A4D-D57DD056B619}"/>
              </a:ext>
            </a:extLst>
          </p:cNvPr>
          <p:cNvSpPr/>
          <p:nvPr/>
        </p:nvSpPr>
        <p:spPr>
          <a:xfrm>
            <a:off x="322902" y="244938"/>
            <a:ext cx="11562614" cy="377796"/>
          </a:xfrm>
          <a:prstGeom prst="round2DiagRect">
            <a:avLst/>
          </a:prstGeom>
          <a:gradFill flip="none" rotWithShape="1">
            <a:gsLst>
              <a:gs pos="0">
                <a:schemeClr val="accent1">
                  <a:lumMod val="5000"/>
                  <a:lumOff val="95000"/>
                </a:schemeClr>
              </a:gs>
              <a:gs pos="74000">
                <a:schemeClr val="tx2">
                  <a:lumMod val="10000"/>
                  <a:lumOff val="90000"/>
                </a:schemeClr>
              </a:gs>
              <a:gs pos="83000">
                <a:schemeClr val="tx2">
                  <a:lumMod val="10000"/>
                  <a:lumOff val="90000"/>
                </a:schemeClr>
              </a:gs>
              <a:gs pos="100000">
                <a:schemeClr val="accent4">
                  <a:lumMod val="20000"/>
                  <a:lumOff val="8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3" name="Metin kutusu 12">
            <a:extLst>
              <a:ext uri="{FF2B5EF4-FFF2-40B4-BE49-F238E27FC236}">
                <a16:creationId xmlns:a16="http://schemas.microsoft.com/office/drawing/2014/main" id="{C8B0D156-7573-5FE8-299A-6989C878B103}"/>
              </a:ext>
            </a:extLst>
          </p:cNvPr>
          <p:cNvSpPr txBox="1">
            <a:spLocks/>
          </p:cNvSpPr>
          <p:nvPr/>
        </p:nvSpPr>
        <p:spPr>
          <a:xfrm>
            <a:off x="287202" y="207446"/>
            <a:ext cx="5119509" cy="377796"/>
          </a:xfrm>
          <a:prstGeom prst="rect">
            <a:avLst/>
          </a:prstGeom>
          <a:noFill/>
          <a:ln>
            <a:noFill/>
            <a:prstDash val="sysDot"/>
          </a:ln>
        </p:spPr>
        <p:txBody>
          <a:bodyPr wrap="square" rtlCol="0">
            <a:spAutoFit/>
          </a:bodyPr>
          <a:lstStyle/>
          <a:p>
            <a:pPr defTabSz="914400">
              <a:lnSpc>
                <a:spcPct val="150000"/>
              </a:lnSpc>
              <a:spcAft>
                <a:spcPts val="100"/>
              </a:spcAft>
              <a:buClr>
                <a:srgbClr val="000000"/>
              </a:buClr>
              <a:buSzPct val="120000"/>
            </a:pPr>
            <a:r>
              <a:rPr lang="tr-TR" sz="1400" b="1" kern="0" dirty="0">
                <a:solidFill>
                  <a:srgbClr val="222222"/>
                </a:solidFill>
                <a:latin typeface="Quicksand" pitchFamily="2" charset="-94"/>
                <a:ea typeface="Tahoma" pitchFamily="34" charset="0"/>
                <a:cs typeface="Fredoka" pitchFamily="2" charset="-79"/>
                <a:sym typeface="Arial"/>
              </a:rPr>
              <a:t>Yağmur</a:t>
            </a:r>
          </a:p>
        </p:txBody>
      </p:sp>
      <p:sp>
        <p:nvSpPr>
          <p:cNvPr id="23" name="Metin kutusu 22">
            <a:extLst>
              <a:ext uri="{FF2B5EF4-FFF2-40B4-BE49-F238E27FC236}">
                <a16:creationId xmlns:a16="http://schemas.microsoft.com/office/drawing/2014/main" id="{FE7611CB-0CB2-21B4-515C-4BCDB691EFB4}"/>
              </a:ext>
            </a:extLst>
          </p:cNvPr>
          <p:cNvSpPr txBox="1">
            <a:spLocks/>
          </p:cNvSpPr>
          <p:nvPr/>
        </p:nvSpPr>
        <p:spPr>
          <a:xfrm>
            <a:off x="322902" y="3302985"/>
            <a:ext cx="7504362" cy="1157240"/>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Gökyüzüne yükselen su buharı </a:t>
            </a:r>
            <a:r>
              <a:rPr lang="tr-TR" sz="1600" b="1" kern="0" dirty="0">
                <a:solidFill>
                  <a:srgbClr val="E84E4A"/>
                </a:solidFill>
                <a:latin typeface="Quicksand" pitchFamily="2" charset="-94"/>
                <a:ea typeface="Tahoma" pitchFamily="34" charset="0"/>
                <a:cs typeface="Poppins" pitchFamily="2" charset="-94"/>
                <a:sym typeface="Arial"/>
              </a:rPr>
              <a:t>0 °C</a:t>
            </a:r>
            <a:r>
              <a:rPr lang="tr-TR" sz="1600" kern="0" dirty="0">
                <a:solidFill>
                  <a:srgbClr val="E84E4A"/>
                </a:solidFill>
                <a:latin typeface="Quicksand" pitchFamily="2" charset="-94"/>
                <a:ea typeface="Tahoma" pitchFamily="34" charset="0"/>
                <a:cs typeface="Fredoka" pitchFamily="2" charset="-79"/>
                <a:sym typeface="Arial"/>
              </a:rPr>
              <a:t> </a:t>
            </a:r>
            <a:r>
              <a:rPr lang="tr-TR" sz="1600" b="1" kern="0" dirty="0">
                <a:solidFill>
                  <a:srgbClr val="E84E4A"/>
                </a:solidFill>
                <a:latin typeface="Quicksand" pitchFamily="2" charset="-94"/>
                <a:ea typeface="Tahoma" pitchFamily="34" charset="0"/>
                <a:cs typeface="Fredoka" pitchFamily="2" charset="-79"/>
                <a:sym typeface="Arial"/>
              </a:rPr>
              <a:t>veya daha düşük </a:t>
            </a:r>
            <a:r>
              <a:rPr lang="tr-TR" sz="1600" kern="0" dirty="0">
                <a:solidFill>
                  <a:srgbClr val="222222"/>
                </a:solidFill>
                <a:latin typeface="Quicksand" pitchFamily="2" charset="-94"/>
                <a:ea typeface="Tahoma" pitchFamily="34" charset="0"/>
                <a:cs typeface="Fredoka" pitchFamily="2" charset="-79"/>
                <a:sym typeface="Arial"/>
              </a:rPr>
              <a:t>bir sıcaklıkla karşılaşırsa buz kristallerine döner. Bu kristallerin yeryüzüne inmesi olayına </a:t>
            </a:r>
            <a:r>
              <a:rPr lang="tr-TR" sz="1600" b="1" kern="0" dirty="0">
                <a:solidFill>
                  <a:srgbClr val="E84E4A"/>
                </a:solidFill>
                <a:latin typeface="Quicksand" pitchFamily="2" charset="-94"/>
                <a:ea typeface="Tahoma" pitchFamily="34" charset="0"/>
                <a:cs typeface="Fredoka" pitchFamily="2" charset="-79"/>
                <a:sym typeface="Arial"/>
              </a:rPr>
              <a:t>kar</a:t>
            </a:r>
            <a:r>
              <a:rPr lang="tr-TR" sz="1600" kern="0" dirty="0">
                <a:solidFill>
                  <a:srgbClr val="222222"/>
                </a:solidFill>
                <a:latin typeface="Quicksand" pitchFamily="2" charset="-94"/>
                <a:ea typeface="Tahoma" pitchFamily="34" charset="0"/>
                <a:cs typeface="Fredoka" pitchFamily="2" charset="-79"/>
                <a:sym typeface="Arial"/>
              </a:rPr>
              <a:t> denir.</a:t>
            </a:r>
          </a:p>
        </p:txBody>
      </p:sp>
      <p:sp>
        <p:nvSpPr>
          <p:cNvPr id="25" name="Dikdörtgen: Çapraz Köşeleri Yuvarlatılmış 24">
            <a:extLst>
              <a:ext uri="{FF2B5EF4-FFF2-40B4-BE49-F238E27FC236}">
                <a16:creationId xmlns:a16="http://schemas.microsoft.com/office/drawing/2014/main" id="{9F0237E3-D5ED-A873-8A27-AFB15CF8AE5E}"/>
              </a:ext>
            </a:extLst>
          </p:cNvPr>
          <p:cNvSpPr/>
          <p:nvPr/>
        </p:nvSpPr>
        <p:spPr>
          <a:xfrm>
            <a:off x="322902" y="2865539"/>
            <a:ext cx="11562614" cy="377796"/>
          </a:xfrm>
          <a:prstGeom prst="round2DiagRect">
            <a:avLst/>
          </a:prstGeom>
          <a:gradFill flip="none" rotWithShape="1">
            <a:gsLst>
              <a:gs pos="0">
                <a:schemeClr val="accent1">
                  <a:lumMod val="5000"/>
                  <a:lumOff val="95000"/>
                </a:schemeClr>
              </a:gs>
              <a:gs pos="74000">
                <a:schemeClr val="tx2">
                  <a:lumMod val="10000"/>
                  <a:lumOff val="90000"/>
                </a:schemeClr>
              </a:gs>
              <a:gs pos="83000">
                <a:schemeClr val="tx2">
                  <a:lumMod val="10000"/>
                  <a:lumOff val="90000"/>
                </a:schemeClr>
              </a:gs>
              <a:gs pos="100000">
                <a:schemeClr val="accent4">
                  <a:lumMod val="20000"/>
                  <a:lumOff val="8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7" name="Metin kutusu 26">
            <a:extLst>
              <a:ext uri="{FF2B5EF4-FFF2-40B4-BE49-F238E27FC236}">
                <a16:creationId xmlns:a16="http://schemas.microsoft.com/office/drawing/2014/main" id="{38533386-DC7C-A029-1702-D9A18BC55467}"/>
              </a:ext>
            </a:extLst>
          </p:cNvPr>
          <p:cNvSpPr txBox="1">
            <a:spLocks/>
          </p:cNvSpPr>
          <p:nvPr/>
        </p:nvSpPr>
        <p:spPr>
          <a:xfrm>
            <a:off x="287202" y="2828047"/>
            <a:ext cx="5119509" cy="377796"/>
          </a:xfrm>
          <a:prstGeom prst="rect">
            <a:avLst/>
          </a:prstGeom>
          <a:noFill/>
          <a:ln>
            <a:noFill/>
            <a:prstDash val="sysDot"/>
          </a:ln>
        </p:spPr>
        <p:txBody>
          <a:bodyPr wrap="square" rtlCol="0">
            <a:spAutoFit/>
          </a:bodyPr>
          <a:lstStyle/>
          <a:p>
            <a:pPr defTabSz="914400">
              <a:lnSpc>
                <a:spcPct val="150000"/>
              </a:lnSpc>
              <a:spcAft>
                <a:spcPts val="100"/>
              </a:spcAft>
              <a:buClr>
                <a:srgbClr val="000000"/>
              </a:buClr>
              <a:buSzPct val="120000"/>
            </a:pPr>
            <a:r>
              <a:rPr lang="tr-TR" sz="1400" b="1" kern="0" dirty="0">
                <a:solidFill>
                  <a:srgbClr val="222222"/>
                </a:solidFill>
                <a:latin typeface="Quicksand" pitchFamily="2" charset="-94"/>
                <a:ea typeface="Tahoma" pitchFamily="34" charset="0"/>
                <a:cs typeface="Fredoka" pitchFamily="2" charset="-79"/>
                <a:sym typeface="Arial"/>
              </a:rPr>
              <a:t>Kar</a:t>
            </a:r>
          </a:p>
        </p:txBody>
      </p:sp>
      <p:pic>
        <p:nvPicPr>
          <p:cNvPr id="29" name="Resim 28">
            <a:extLst>
              <a:ext uri="{FF2B5EF4-FFF2-40B4-BE49-F238E27FC236}">
                <a16:creationId xmlns:a16="http://schemas.microsoft.com/office/drawing/2014/main" id="{6182F5ED-2F31-CFE5-2511-1160C59EBE39}"/>
              </a:ext>
            </a:extLst>
          </p:cNvPr>
          <p:cNvPicPr>
            <a:picLocks noChangeAspect="1"/>
          </p:cNvPicPr>
          <p:nvPr/>
        </p:nvPicPr>
        <p:blipFill>
          <a:blip r:embed="rId3"/>
          <a:stretch>
            <a:fillRect/>
          </a:stretch>
        </p:blipFill>
        <p:spPr>
          <a:xfrm>
            <a:off x="7989628" y="3448172"/>
            <a:ext cx="3842894" cy="1917613"/>
          </a:xfrm>
          <a:prstGeom prst="rect">
            <a:avLst/>
          </a:prstGeom>
        </p:spPr>
      </p:pic>
    </p:spTree>
    <p:extLst>
      <p:ext uri="{BB962C8B-B14F-4D97-AF65-F5344CB8AC3E}">
        <p14:creationId xmlns:p14="http://schemas.microsoft.com/office/powerpoint/2010/main" val="30543020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9EFAC-0BAD-C374-BFC7-B7B42497D500}"/>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F16748BE-6FE8-C7CF-F893-654752BF2DC6}"/>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9" name="Metin kutusu 8">
            <a:extLst>
              <a:ext uri="{FF2B5EF4-FFF2-40B4-BE49-F238E27FC236}">
                <a16:creationId xmlns:a16="http://schemas.microsoft.com/office/drawing/2014/main" id="{DF441CAF-C7DA-F877-EF96-0843CF7EE394}"/>
              </a:ext>
            </a:extLst>
          </p:cNvPr>
          <p:cNvSpPr txBox="1">
            <a:spLocks/>
          </p:cNvSpPr>
          <p:nvPr/>
        </p:nvSpPr>
        <p:spPr>
          <a:xfrm>
            <a:off x="322902" y="682384"/>
            <a:ext cx="7504362" cy="1895904"/>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Bulutlardaki yağmur damlaları soğukta donar ve yere doğru hareketlenir. Bu sırada yukarı yönlü esen rüzgarlar bu buz parçalarını tekrar yukarı sürükleyerek başka damlaların buz parçalarına yapışmasını ve büyümelerini sağlar. Büyüyen buz parçaları bir süre sonra iyice ağırlaşır ve hızla yere doğru inerek </a:t>
            </a:r>
            <a:r>
              <a:rPr lang="tr-TR" sz="1600" b="1" kern="0" dirty="0">
                <a:solidFill>
                  <a:srgbClr val="E84E4A"/>
                </a:solidFill>
                <a:latin typeface="Quicksand" pitchFamily="2" charset="-94"/>
                <a:ea typeface="Tahoma" pitchFamily="34" charset="0"/>
                <a:cs typeface="Fredoka" pitchFamily="2" charset="-79"/>
                <a:sym typeface="Arial"/>
              </a:rPr>
              <a:t>dolu</a:t>
            </a:r>
            <a:r>
              <a:rPr lang="tr-TR" sz="1600" kern="0" dirty="0">
                <a:solidFill>
                  <a:srgbClr val="222222"/>
                </a:solidFill>
                <a:latin typeface="Quicksand" pitchFamily="2" charset="-94"/>
                <a:ea typeface="Tahoma" pitchFamily="34" charset="0"/>
                <a:cs typeface="Fredoka" pitchFamily="2" charset="-79"/>
                <a:sym typeface="Arial"/>
              </a:rPr>
              <a:t> olayını meydana getirir.</a:t>
            </a:r>
            <a:endParaRPr lang="tr-TR" sz="1600" kern="0" dirty="0">
              <a:solidFill>
                <a:srgbClr val="222222"/>
              </a:solidFill>
              <a:latin typeface="Quicksand" pitchFamily="2" charset="-94"/>
              <a:ea typeface="Tahoma" pitchFamily="34" charset="0"/>
              <a:cs typeface="Poppins" pitchFamily="2" charset="-94"/>
              <a:sym typeface="Arial"/>
            </a:endParaRPr>
          </a:p>
        </p:txBody>
      </p:sp>
      <p:sp>
        <p:nvSpPr>
          <p:cNvPr id="11" name="Dikdörtgen: Çapraz Köşeleri Yuvarlatılmış 10">
            <a:extLst>
              <a:ext uri="{FF2B5EF4-FFF2-40B4-BE49-F238E27FC236}">
                <a16:creationId xmlns:a16="http://schemas.microsoft.com/office/drawing/2014/main" id="{334EC356-C783-4E27-E299-481648BC84E9}"/>
              </a:ext>
            </a:extLst>
          </p:cNvPr>
          <p:cNvSpPr/>
          <p:nvPr/>
        </p:nvSpPr>
        <p:spPr>
          <a:xfrm>
            <a:off x="322902" y="244938"/>
            <a:ext cx="11562614" cy="377796"/>
          </a:xfrm>
          <a:prstGeom prst="round2DiagRect">
            <a:avLst/>
          </a:prstGeom>
          <a:gradFill flip="none" rotWithShape="1">
            <a:gsLst>
              <a:gs pos="0">
                <a:schemeClr val="accent1">
                  <a:lumMod val="5000"/>
                  <a:lumOff val="95000"/>
                </a:schemeClr>
              </a:gs>
              <a:gs pos="74000">
                <a:schemeClr val="tx2">
                  <a:lumMod val="10000"/>
                  <a:lumOff val="90000"/>
                </a:schemeClr>
              </a:gs>
              <a:gs pos="83000">
                <a:schemeClr val="tx2">
                  <a:lumMod val="10000"/>
                  <a:lumOff val="90000"/>
                </a:schemeClr>
              </a:gs>
              <a:gs pos="100000">
                <a:schemeClr val="accent4">
                  <a:lumMod val="20000"/>
                  <a:lumOff val="8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3" name="Metin kutusu 12">
            <a:extLst>
              <a:ext uri="{FF2B5EF4-FFF2-40B4-BE49-F238E27FC236}">
                <a16:creationId xmlns:a16="http://schemas.microsoft.com/office/drawing/2014/main" id="{4D0BAB39-B889-8ED0-A881-FB682127675F}"/>
              </a:ext>
            </a:extLst>
          </p:cNvPr>
          <p:cNvSpPr txBox="1">
            <a:spLocks/>
          </p:cNvSpPr>
          <p:nvPr/>
        </p:nvSpPr>
        <p:spPr>
          <a:xfrm>
            <a:off x="287202" y="207446"/>
            <a:ext cx="5119509" cy="377796"/>
          </a:xfrm>
          <a:prstGeom prst="rect">
            <a:avLst/>
          </a:prstGeom>
          <a:noFill/>
          <a:ln>
            <a:noFill/>
            <a:prstDash val="sysDot"/>
          </a:ln>
        </p:spPr>
        <p:txBody>
          <a:bodyPr wrap="square" rtlCol="0">
            <a:spAutoFit/>
          </a:bodyPr>
          <a:lstStyle/>
          <a:p>
            <a:pPr>
              <a:lnSpc>
                <a:spcPct val="150000"/>
              </a:lnSpc>
              <a:spcAft>
                <a:spcPts val="100"/>
              </a:spcAft>
              <a:buClr>
                <a:srgbClr val="000000"/>
              </a:buClr>
              <a:buSzPct val="120000"/>
            </a:pPr>
            <a:r>
              <a:rPr lang="tr-TR" sz="1400" b="1" kern="0" dirty="0">
                <a:solidFill>
                  <a:srgbClr val="222222"/>
                </a:solidFill>
                <a:latin typeface="Quicksand" pitchFamily="2" charset="-94"/>
                <a:ea typeface="Tahoma" pitchFamily="34" charset="0"/>
                <a:cs typeface="Fredoka" pitchFamily="2" charset="-79"/>
                <a:sym typeface="Arial"/>
              </a:rPr>
              <a:t>Dolu</a:t>
            </a:r>
          </a:p>
        </p:txBody>
      </p:sp>
      <p:sp>
        <p:nvSpPr>
          <p:cNvPr id="23" name="Metin kutusu 22">
            <a:extLst>
              <a:ext uri="{FF2B5EF4-FFF2-40B4-BE49-F238E27FC236}">
                <a16:creationId xmlns:a16="http://schemas.microsoft.com/office/drawing/2014/main" id="{78AC395A-7755-D373-51B5-A20D5BB7B503}"/>
              </a:ext>
            </a:extLst>
          </p:cNvPr>
          <p:cNvSpPr txBox="1">
            <a:spLocks/>
          </p:cNvSpPr>
          <p:nvPr/>
        </p:nvSpPr>
        <p:spPr>
          <a:xfrm>
            <a:off x="322902" y="3302985"/>
            <a:ext cx="7504362" cy="1157240"/>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Isınan havanın etkisiyle yükselmeye başlayan su buharı, hava sıcaklığının azalmasıyla yeryüzüne çok yakın kısımlarda yoğunlaşıp havada asılı kalan su damlacıklarına dönüşerek </a:t>
            </a:r>
            <a:r>
              <a:rPr lang="tr-TR" sz="1600" b="1" kern="0" dirty="0">
                <a:solidFill>
                  <a:srgbClr val="E84E4A"/>
                </a:solidFill>
                <a:latin typeface="Quicksand" pitchFamily="2" charset="-94"/>
                <a:ea typeface="Tahoma" pitchFamily="34" charset="0"/>
                <a:cs typeface="Poppins" pitchFamily="2" charset="-94"/>
                <a:sym typeface="Arial"/>
              </a:rPr>
              <a:t>yeryüzü bulutunu </a:t>
            </a:r>
            <a:r>
              <a:rPr lang="tr-TR" sz="1600" kern="0" dirty="0">
                <a:solidFill>
                  <a:srgbClr val="222222"/>
                </a:solidFill>
                <a:latin typeface="Quicksand" pitchFamily="2" charset="-94"/>
                <a:ea typeface="Tahoma" pitchFamily="34" charset="0"/>
                <a:cs typeface="Poppins" pitchFamily="2" charset="-94"/>
                <a:sym typeface="Arial"/>
              </a:rPr>
              <a:t>oluşturur. Bu olaya</a:t>
            </a:r>
            <a:r>
              <a:rPr lang="tr-TR" sz="1600" b="1" kern="0" dirty="0">
                <a:solidFill>
                  <a:srgbClr val="222222"/>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sis</a:t>
            </a:r>
            <a:r>
              <a:rPr lang="tr-TR" sz="1600" kern="0" dirty="0">
                <a:solidFill>
                  <a:srgbClr val="222222"/>
                </a:solidFill>
                <a:latin typeface="Quicksand" pitchFamily="2" charset="-94"/>
                <a:ea typeface="Tahoma" pitchFamily="34" charset="0"/>
                <a:cs typeface="Poppins" pitchFamily="2" charset="-94"/>
                <a:sym typeface="Arial"/>
              </a:rPr>
              <a:t> denir. </a:t>
            </a:r>
          </a:p>
        </p:txBody>
      </p:sp>
      <p:sp>
        <p:nvSpPr>
          <p:cNvPr id="25" name="Dikdörtgen: Çapraz Köşeleri Yuvarlatılmış 24">
            <a:extLst>
              <a:ext uri="{FF2B5EF4-FFF2-40B4-BE49-F238E27FC236}">
                <a16:creationId xmlns:a16="http://schemas.microsoft.com/office/drawing/2014/main" id="{E706BCBB-F690-8E5E-2675-A0C1A246C793}"/>
              </a:ext>
            </a:extLst>
          </p:cNvPr>
          <p:cNvSpPr/>
          <p:nvPr/>
        </p:nvSpPr>
        <p:spPr>
          <a:xfrm>
            <a:off x="322902" y="2865539"/>
            <a:ext cx="11562614" cy="377796"/>
          </a:xfrm>
          <a:prstGeom prst="round2DiagRect">
            <a:avLst/>
          </a:prstGeom>
          <a:gradFill flip="none" rotWithShape="1">
            <a:gsLst>
              <a:gs pos="0">
                <a:schemeClr val="accent1">
                  <a:lumMod val="5000"/>
                  <a:lumOff val="95000"/>
                </a:schemeClr>
              </a:gs>
              <a:gs pos="74000">
                <a:schemeClr val="tx2">
                  <a:lumMod val="10000"/>
                  <a:lumOff val="90000"/>
                </a:schemeClr>
              </a:gs>
              <a:gs pos="83000">
                <a:schemeClr val="tx2">
                  <a:lumMod val="10000"/>
                  <a:lumOff val="90000"/>
                </a:schemeClr>
              </a:gs>
              <a:gs pos="100000">
                <a:schemeClr val="accent4">
                  <a:lumMod val="20000"/>
                  <a:lumOff val="8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7" name="Metin kutusu 26">
            <a:extLst>
              <a:ext uri="{FF2B5EF4-FFF2-40B4-BE49-F238E27FC236}">
                <a16:creationId xmlns:a16="http://schemas.microsoft.com/office/drawing/2014/main" id="{A9A731FB-7E65-0D55-7AFF-D4E2F61EED3D}"/>
              </a:ext>
            </a:extLst>
          </p:cNvPr>
          <p:cNvSpPr txBox="1">
            <a:spLocks/>
          </p:cNvSpPr>
          <p:nvPr/>
        </p:nvSpPr>
        <p:spPr>
          <a:xfrm>
            <a:off x="287202" y="2828047"/>
            <a:ext cx="5119509" cy="377796"/>
          </a:xfrm>
          <a:prstGeom prst="rect">
            <a:avLst/>
          </a:prstGeom>
          <a:noFill/>
          <a:ln>
            <a:noFill/>
            <a:prstDash val="sysDot"/>
          </a:ln>
        </p:spPr>
        <p:txBody>
          <a:bodyPr wrap="square" rtlCol="0">
            <a:spAutoFit/>
          </a:bodyPr>
          <a:lstStyle/>
          <a:p>
            <a:pPr>
              <a:lnSpc>
                <a:spcPct val="150000"/>
              </a:lnSpc>
              <a:spcAft>
                <a:spcPts val="100"/>
              </a:spcAft>
              <a:buClr>
                <a:srgbClr val="000000"/>
              </a:buClr>
              <a:buSzPct val="120000"/>
            </a:pPr>
            <a:r>
              <a:rPr lang="tr-TR" sz="1400" b="1" kern="0" dirty="0">
                <a:solidFill>
                  <a:srgbClr val="222222"/>
                </a:solidFill>
                <a:latin typeface="Quicksand" pitchFamily="2" charset="-94"/>
                <a:ea typeface="Tahoma" pitchFamily="34" charset="0"/>
                <a:cs typeface="Fredoka" pitchFamily="2" charset="-79"/>
                <a:sym typeface="Arial"/>
              </a:rPr>
              <a:t>Sis</a:t>
            </a:r>
          </a:p>
        </p:txBody>
      </p:sp>
      <p:pic>
        <p:nvPicPr>
          <p:cNvPr id="6" name="Resim 5">
            <a:extLst>
              <a:ext uri="{FF2B5EF4-FFF2-40B4-BE49-F238E27FC236}">
                <a16:creationId xmlns:a16="http://schemas.microsoft.com/office/drawing/2014/main" id="{ACCBE3AB-D43C-4464-E57A-116F3F069965}"/>
              </a:ext>
            </a:extLst>
          </p:cNvPr>
          <p:cNvPicPr>
            <a:picLocks noChangeAspect="1"/>
          </p:cNvPicPr>
          <p:nvPr/>
        </p:nvPicPr>
        <p:blipFill>
          <a:blip r:embed="rId2"/>
          <a:stretch>
            <a:fillRect/>
          </a:stretch>
        </p:blipFill>
        <p:spPr>
          <a:xfrm>
            <a:off x="7989628" y="761067"/>
            <a:ext cx="3842894" cy="1937743"/>
          </a:xfrm>
          <a:prstGeom prst="rect">
            <a:avLst/>
          </a:prstGeom>
        </p:spPr>
      </p:pic>
      <p:pic>
        <p:nvPicPr>
          <p:cNvPr id="12" name="Resim 11">
            <a:extLst>
              <a:ext uri="{FF2B5EF4-FFF2-40B4-BE49-F238E27FC236}">
                <a16:creationId xmlns:a16="http://schemas.microsoft.com/office/drawing/2014/main" id="{442C0B10-3AF1-7727-1E0D-582B555C92AD}"/>
              </a:ext>
            </a:extLst>
          </p:cNvPr>
          <p:cNvPicPr>
            <a:picLocks noChangeAspect="1"/>
          </p:cNvPicPr>
          <p:nvPr/>
        </p:nvPicPr>
        <p:blipFill>
          <a:blip r:embed="rId3"/>
          <a:stretch>
            <a:fillRect/>
          </a:stretch>
        </p:blipFill>
        <p:spPr>
          <a:xfrm>
            <a:off x="7989628" y="3448172"/>
            <a:ext cx="3842894" cy="1911662"/>
          </a:xfrm>
          <a:prstGeom prst="rect">
            <a:avLst/>
          </a:prstGeom>
        </p:spPr>
      </p:pic>
    </p:spTree>
    <p:extLst>
      <p:ext uri="{BB962C8B-B14F-4D97-AF65-F5344CB8AC3E}">
        <p14:creationId xmlns:p14="http://schemas.microsoft.com/office/powerpoint/2010/main" val="2208033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58106-E1FF-009A-2550-9F7F27823D74}"/>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EBA4B825-F46F-70E1-E282-DED408811949}"/>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68" name="Dikdörtgen: Köşeleri Yuvarlatılmış 67">
            <a:extLst>
              <a:ext uri="{FF2B5EF4-FFF2-40B4-BE49-F238E27FC236}">
                <a16:creationId xmlns:a16="http://schemas.microsoft.com/office/drawing/2014/main" id="{4EC9E87D-0264-E253-61CC-58A8F5EA55AC}"/>
              </a:ext>
            </a:extLst>
          </p:cNvPr>
          <p:cNvSpPr/>
          <p:nvPr/>
        </p:nvSpPr>
        <p:spPr>
          <a:xfrm>
            <a:off x="306485" y="237350"/>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70" name="Metin kutusu 69">
            <a:extLst>
              <a:ext uri="{FF2B5EF4-FFF2-40B4-BE49-F238E27FC236}">
                <a16:creationId xmlns:a16="http://schemas.microsoft.com/office/drawing/2014/main" id="{F2979F8E-5E11-9F8B-78D3-F8372055E7A7}"/>
              </a:ext>
            </a:extLst>
          </p:cNvPr>
          <p:cNvSpPr txBox="1">
            <a:spLocks/>
          </p:cNvSpPr>
          <p:nvPr/>
        </p:nvSpPr>
        <p:spPr>
          <a:xfrm>
            <a:off x="300057" y="289350"/>
            <a:ext cx="11579032" cy="307777"/>
          </a:xfrm>
          <a:prstGeom prst="rect">
            <a:avLst/>
          </a:prstGeom>
          <a:noFill/>
          <a:ln>
            <a:noFill/>
            <a:prstDash val="sysDot"/>
          </a:ln>
        </p:spPr>
        <p:txBody>
          <a:bodyPr wrap="square" rtlCol="0">
            <a:spAutoFit/>
          </a:bodyPr>
          <a:lstStyle/>
          <a:p>
            <a:pPr algn="just" defTabSz="914400">
              <a:spcAft>
                <a:spcPts val="100"/>
              </a:spcAft>
              <a:buClr>
                <a:srgbClr val="000000"/>
              </a:buClr>
              <a:buFont typeface="Arial"/>
              <a:buNone/>
            </a:pPr>
            <a:r>
              <a:rPr lang="tr-TR" sz="1400" b="1" kern="0" noProof="0" dirty="0">
                <a:solidFill>
                  <a:schemeClr val="bg1"/>
                </a:solidFill>
                <a:latin typeface="Quicksand SemiBold" pitchFamily="2" charset="-94"/>
                <a:ea typeface="Tahoma" pitchFamily="34" charset="0"/>
                <a:cs typeface="Poppins" pitchFamily="2" charset="-94"/>
                <a:sym typeface="Arial"/>
              </a:rPr>
              <a:t>Dünya’nın Hareketleri</a:t>
            </a:r>
          </a:p>
        </p:txBody>
      </p:sp>
      <p:sp>
        <p:nvSpPr>
          <p:cNvPr id="72" name="Metin kutusu 71">
            <a:extLst>
              <a:ext uri="{FF2B5EF4-FFF2-40B4-BE49-F238E27FC236}">
                <a16:creationId xmlns:a16="http://schemas.microsoft.com/office/drawing/2014/main" id="{4005AAFF-2E97-06C4-586F-E99FA5A3FF2E}"/>
              </a:ext>
            </a:extLst>
          </p:cNvPr>
          <p:cNvSpPr txBox="1">
            <a:spLocks/>
          </p:cNvSpPr>
          <p:nvPr/>
        </p:nvSpPr>
        <p:spPr>
          <a:xfrm>
            <a:off x="311962" y="690758"/>
            <a:ext cx="11580024" cy="1223668"/>
          </a:xfrm>
          <a:prstGeom prst="rect">
            <a:avLst/>
          </a:prstGeom>
          <a:noFill/>
          <a:ln>
            <a:noFill/>
            <a:prstDash val="sysDot"/>
          </a:ln>
        </p:spPr>
        <p:txBody>
          <a:bodyPr wrap="square" rtlCol="0">
            <a:spAutoFit/>
          </a:bodyPr>
          <a:lstStyle/>
          <a:p>
            <a:pPr marL="171450" indent="-171450" algn="just" defTabSz="914400">
              <a:lnSpc>
                <a:spcPct val="150000"/>
              </a:lnSpc>
              <a:spcAft>
                <a:spcPts val="100"/>
              </a:spcAft>
              <a:buClr>
                <a:srgbClr val="000000"/>
              </a:buClr>
              <a:buSzPct val="120000"/>
              <a:buBlip>
                <a:blip r:embed="rId2"/>
              </a:buBlip>
            </a:pPr>
            <a:r>
              <a:rPr lang="tr-TR" sz="1600" kern="0" noProof="0" dirty="0">
                <a:solidFill>
                  <a:srgbClr val="222222"/>
                </a:solidFill>
                <a:latin typeface="Quicksand" pitchFamily="2" charset="-94"/>
                <a:ea typeface="Tahoma" pitchFamily="34" charset="0"/>
                <a:cs typeface="Poppins" pitchFamily="2" charset="-94"/>
                <a:sym typeface="Arial"/>
              </a:rPr>
              <a:t> Dünya’mız</a:t>
            </a:r>
            <a:r>
              <a:rPr lang="tr-TR" sz="1600" kern="0" noProof="0" dirty="0">
                <a:solidFill>
                  <a:srgbClr val="000000"/>
                </a:solidFill>
                <a:latin typeface="Quicksand" pitchFamily="2" charset="-94"/>
                <a:ea typeface="Tahoma" pitchFamily="34" charset="0"/>
                <a:cs typeface="Poppins" pitchFamily="2" charset="-94"/>
                <a:sym typeface="Arial"/>
              </a:rPr>
              <a:t> </a:t>
            </a:r>
            <a:r>
              <a:rPr lang="tr-TR" sz="1600" b="1" kern="0" noProof="0" dirty="0">
                <a:solidFill>
                  <a:srgbClr val="E84E4A"/>
                </a:solidFill>
                <a:latin typeface="Quicksand" pitchFamily="2" charset="-94"/>
                <a:ea typeface="Tahoma" pitchFamily="34" charset="0"/>
                <a:cs typeface="Poppins" pitchFamily="2" charset="-94"/>
                <a:sym typeface="Arial"/>
              </a:rPr>
              <a:t>dönme</a:t>
            </a:r>
            <a:r>
              <a:rPr lang="tr-TR" sz="1600" kern="0" noProof="0" dirty="0">
                <a:solidFill>
                  <a:srgbClr val="000000"/>
                </a:solidFill>
                <a:latin typeface="Quicksand" pitchFamily="2" charset="-94"/>
                <a:ea typeface="Tahoma" pitchFamily="34" charset="0"/>
                <a:cs typeface="Poppins" pitchFamily="2" charset="-94"/>
                <a:sym typeface="Arial"/>
              </a:rPr>
              <a:t> </a:t>
            </a:r>
            <a:r>
              <a:rPr lang="tr-TR" sz="1600" kern="0" noProof="0" dirty="0">
                <a:solidFill>
                  <a:srgbClr val="222222"/>
                </a:solidFill>
                <a:latin typeface="Quicksand" pitchFamily="2" charset="-94"/>
                <a:ea typeface="Tahoma" pitchFamily="34" charset="0"/>
                <a:cs typeface="Poppins" pitchFamily="2" charset="-94"/>
                <a:sym typeface="Arial"/>
              </a:rPr>
              <a:t>ve</a:t>
            </a:r>
            <a:r>
              <a:rPr lang="tr-TR" sz="1600" kern="0" noProof="0" dirty="0">
                <a:solidFill>
                  <a:srgbClr val="000000"/>
                </a:solidFill>
                <a:latin typeface="Quicksand" pitchFamily="2" charset="-94"/>
                <a:ea typeface="Tahoma" pitchFamily="34" charset="0"/>
                <a:cs typeface="Poppins" pitchFamily="2" charset="-94"/>
                <a:sym typeface="Arial"/>
              </a:rPr>
              <a:t> </a:t>
            </a:r>
            <a:r>
              <a:rPr lang="tr-TR" sz="1600" b="1" kern="0" noProof="0" dirty="0">
                <a:solidFill>
                  <a:srgbClr val="E84E4A"/>
                </a:solidFill>
                <a:latin typeface="Quicksand" pitchFamily="2" charset="-94"/>
                <a:ea typeface="Tahoma" pitchFamily="34" charset="0"/>
                <a:cs typeface="Poppins" pitchFamily="2" charset="-94"/>
                <a:sym typeface="Arial"/>
              </a:rPr>
              <a:t>dolanma</a:t>
            </a:r>
            <a:r>
              <a:rPr lang="tr-TR" sz="1600" kern="0" noProof="0" dirty="0">
                <a:solidFill>
                  <a:srgbClr val="000000"/>
                </a:solidFill>
                <a:latin typeface="Quicksand" pitchFamily="2" charset="-94"/>
                <a:ea typeface="Tahoma" pitchFamily="34" charset="0"/>
                <a:cs typeface="Poppins" pitchFamily="2" charset="-94"/>
                <a:sym typeface="Arial"/>
              </a:rPr>
              <a:t> </a:t>
            </a:r>
            <a:r>
              <a:rPr lang="tr-TR" sz="1600" kern="0" noProof="0" dirty="0">
                <a:solidFill>
                  <a:srgbClr val="222222"/>
                </a:solidFill>
                <a:latin typeface="Quicksand" pitchFamily="2" charset="-94"/>
                <a:ea typeface="Tahoma" pitchFamily="34" charset="0"/>
                <a:cs typeface="Poppins" pitchFamily="2" charset="-94"/>
                <a:sym typeface="Arial"/>
              </a:rPr>
              <a:t>hareketlerini yapmaktadır. </a:t>
            </a:r>
          </a:p>
          <a:p>
            <a:pPr marL="171450" indent="-171450" algn="just" defTabSz="914400">
              <a:lnSpc>
                <a:spcPct val="150000"/>
              </a:lnSpc>
              <a:spcAft>
                <a:spcPts val="100"/>
              </a:spcAft>
              <a:buClr>
                <a:srgbClr val="000000"/>
              </a:buClr>
              <a:buSzPct val="120000"/>
              <a:buBlip>
                <a:blip r:embed="rId2"/>
              </a:buBlip>
            </a:pPr>
            <a:r>
              <a:rPr lang="tr-TR" sz="1600" b="1" kern="0" noProof="0" dirty="0">
                <a:solidFill>
                  <a:srgbClr val="E84E4A"/>
                </a:solidFill>
                <a:latin typeface="Quicksand" pitchFamily="2" charset="-94"/>
                <a:ea typeface="Tahoma" pitchFamily="34" charset="0"/>
                <a:cs typeface="Poppins" pitchFamily="2" charset="-94"/>
                <a:sym typeface="Arial"/>
              </a:rPr>
              <a:t> Dolanma hareketi </a:t>
            </a:r>
            <a:r>
              <a:rPr lang="tr-TR" sz="1600" kern="0" noProof="0" dirty="0">
                <a:solidFill>
                  <a:srgbClr val="222222"/>
                </a:solidFill>
                <a:latin typeface="Quicksand" pitchFamily="2" charset="-94"/>
                <a:ea typeface="Tahoma" pitchFamily="34" charset="0"/>
                <a:cs typeface="Poppins" pitchFamily="2" charset="-94"/>
                <a:sym typeface="Arial"/>
              </a:rPr>
              <a:t>ve</a:t>
            </a:r>
            <a:r>
              <a:rPr lang="tr-TR" sz="1600" kern="0" noProof="0" dirty="0">
                <a:solidFill>
                  <a:srgbClr val="000000"/>
                </a:solidFill>
                <a:latin typeface="Quicksand" pitchFamily="2" charset="-94"/>
                <a:ea typeface="Tahoma" pitchFamily="34" charset="0"/>
                <a:cs typeface="Poppins" pitchFamily="2" charset="-94"/>
                <a:sym typeface="Arial"/>
              </a:rPr>
              <a:t> </a:t>
            </a:r>
            <a:r>
              <a:rPr lang="tr-TR" sz="1600" b="1" kern="0" noProof="0" dirty="0">
                <a:solidFill>
                  <a:srgbClr val="E84E4A"/>
                </a:solidFill>
                <a:latin typeface="Quicksand" pitchFamily="2" charset="-94"/>
                <a:ea typeface="Tahoma" pitchFamily="34" charset="0"/>
                <a:cs typeface="Poppins" pitchFamily="2" charset="-94"/>
                <a:sym typeface="Arial"/>
              </a:rPr>
              <a:t>eksen eğikliği </a:t>
            </a:r>
            <a:r>
              <a:rPr lang="tr-TR" sz="1600" kern="0" noProof="0" dirty="0">
                <a:solidFill>
                  <a:srgbClr val="222222"/>
                </a:solidFill>
                <a:latin typeface="Quicksand" pitchFamily="2" charset="-94"/>
                <a:ea typeface="Tahoma" pitchFamily="34" charset="0"/>
                <a:cs typeface="Poppins" pitchFamily="2" charset="-94"/>
                <a:sym typeface="Arial"/>
              </a:rPr>
              <a:t>sayesinde Güneş ışınlarını Dünya’mıza </a:t>
            </a:r>
            <a:r>
              <a:rPr lang="tr-TR" sz="1600" b="1" kern="0" noProof="0" dirty="0">
                <a:solidFill>
                  <a:srgbClr val="E84E4A"/>
                </a:solidFill>
                <a:latin typeface="Quicksand" pitchFamily="2" charset="-94"/>
                <a:ea typeface="Tahoma" pitchFamily="34" charset="0"/>
                <a:cs typeface="Poppins" pitchFamily="2" charset="-94"/>
                <a:sym typeface="Arial"/>
              </a:rPr>
              <a:t>farklı açılarla </a:t>
            </a:r>
            <a:r>
              <a:rPr lang="tr-TR" sz="1600" kern="0" noProof="0" dirty="0">
                <a:solidFill>
                  <a:srgbClr val="222222"/>
                </a:solidFill>
                <a:latin typeface="Quicksand" pitchFamily="2" charset="-94"/>
                <a:ea typeface="Tahoma" pitchFamily="34" charset="0"/>
                <a:cs typeface="Poppins" pitchFamily="2" charset="-94"/>
                <a:sym typeface="Arial"/>
              </a:rPr>
              <a:t>gelir. </a:t>
            </a:r>
          </a:p>
          <a:p>
            <a:pPr marL="171450" indent="-171450" algn="just" defTabSz="914400">
              <a:lnSpc>
                <a:spcPct val="150000"/>
              </a:lnSpc>
              <a:spcAft>
                <a:spcPts val="100"/>
              </a:spcAft>
              <a:buClr>
                <a:srgbClr val="000000"/>
              </a:buClr>
              <a:buSzPct val="120000"/>
              <a:buBlip>
                <a:blip r:embed="rId2"/>
              </a:buBlip>
            </a:pPr>
            <a:r>
              <a:rPr lang="tr-TR" sz="1600" kern="0" noProof="0" dirty="0">
                <a:solidFill>
                  <a:srgbClr val="222222"/>
                </a:solidFill>
                <a:latin typeface="Quicksand" pitchFamily="2" charset="-94"/>
                <a:ea typeface="Tahoma" pitchFamily="34" charset="0"/>
                <a:cs typeface="Poppins" pitchFamily="2" charset="-94"/>
                <a:sym typeface="Arial"/>
              </a:rPr>
              <a:t> Yıl içerisinde Güneş ışınlarının gelme açıların değişmesi </a:t>
            </a:r>
            <a:r>
              <a:rPr lang="tr-TR" sz="1600" b="1" kern="0" noProof="0" dirty="0">
                <a:solidFill>
                  <a:srgbClr val="E84E4A"/>
                </a:solidFill>
                <a:latin typeface="Quicksand" pitchFamily="2" charset="-94"/>
                <a:ea typeface="Tahoma" pitchFamily="34" charset="0"/>
                <a:cs typeface="Poppins" pitchFamily="2" charset="-94"/>
                <a:sym typeface="Arial"/>
              </a:rPr>
              <a:t>mevsimlerin oluşmasını </a:t>
            </a:r>
            <a:r>
              <a:rPr lang="tr-TR" sz="1600" kern="0" noProof="0" dirty="0">
                <a:solidFill>
                  <a:srgbClr val="222222"/>
                </a:solidFill>
                <a:latin typeface="Quicksand" pitchFamily="2" charset="-94"/>
                <a:ea typeface="Tahoma" pitchFamily="34" charset="0"/>
                <a:cs typeface="Poppins" pitchFamily="2" charset="-94"/>
                <a:sym typeface="Arial"/>
              </a:rPr>
              <a:t>sağlar.</a:t>
            </a:r>
          </a:p>
        </p:txBody>
      </p:sp>
      <p:pic>
        <p:nvPicPr>
          <p:cNvPr id="82" name="Resim 81">
            <a:extLst>
              <a:ext uri="{FF2B5EF4-FFF2-40B4-BE49-F238E27FC236}">
                <a16:creationId xmlns:a16="http://schemas.microsoft.com/office/drawing/2014/main" id="{1622AB83-6A8E-6E8F-A623-A95345D996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0153" y="2067339"/>
            <a:ext cx="6191694" cy="1888457"/>
          </a:xfrm>
          <a:prstGeom prst="rect">
            <a:avLst/>
          </a:prstGeom>
        </p:spPr>
      </p:pic>
      <p:sp>
        <p:nvSpPr>
          <p:cNvPr id="92" name="Dikdörtgen: Köşeleri Yuvarlatılmış 91">
            <a:extLst>
              <a:ext uri="{FF2B5EF4-FFF2-40B4-BE49-F238E27FC236}">
                <a16:creationId xmlns:a16="http://schemas.microsoft.com/office/drawing/2014/main" id="{676D0B7F-A925-BD15-40F0-80A565A50564}"/>
              </a:ext>
            </a:extLst>
          </p:cNvPr>
          <p:cNvSpPr/>
          <p:nvPr/>
        </p:nvSpPr>
        <p:spPr>
          <a:xfrm>
            <a:off x="1277395" y="4173748"/>
            <a:ext cx="4692161" cy="2225756"/>
          </a:xfrm>
          <a:prstGeom prst="roundRect">
            <a:avLst>
              <a:gd name="adj" fmla="val 3674"/>
            </a:avLst>
          </a:prstGeom>
          <a:solidFill>
            <a:srgbClr val="FEF4EF"/>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4" name="Metin kutusu 93">
            <a:extLst>
              <a:ext uri="{FF2B5EF4-FFF2-40B4-BE49-F238E27FC236}">
                <a16:creationId xmlns:a16="http://schemas.microsoft.com/office/drawing/2014/main" id="{976F2105-184C-B3AB-6D95-3C941EA2FAD9}"/>
              </a:ext>
            </a:extLst>
          </p:cNvPr>
          <p:cNvSpPr txBox="1">
            <a:spLocks/>
          </p:cNvSpPr>
          <p:nvPr/>
        </p:nvSpPr>
        <p:spPr>
          <a:xfrm>
            <a:off x="1293131" y="4636228"/>
            <a:ext cx="4676425" cy="1600438"/>
          </a:xfrm>
          <a:prstGeom prst="rect">
            <a:avLst/>
          </a:prstGeom>
          <a:noFill/>
          <a:ln>
            <a:noFill/>
            <a:prstDash val="solid"/>
          </a:ln>
        </p:spPr>
        <p:txBody>
          <a:bodyPr wrap="square" rtlCol="0">
            <a:spAutoFit/>
          </a:bodyPr>
          <a:lstStyle/>
          <a:p>
            <a:pPr marL="171450" indent="-171450">
              <a:buBlip>
                <a:blip r:embed="rId4"/>
              </a:buBlip>
            </a:pPr>
            <a:r>
              <a:rPr lang="tr-TR" sz="1400" kern="0" dirty="0">
                <a:solidFill>
                  <a:srgbClr val="222222"/>
                </a:solidFill>
                <a:latin typeface="Quicksand" pitchFamily="2" charset="-94"/>
                <a:ea typeface="Tahoma" pitchFamily="34" charset="0"/>
                <a:cs typeface="Fredoka" pitchFamily="2" charset="-79"/>
                <a:sym typeface="Arial"/>
              </a:rPr>
              <a:t>24 saatte tamamlanır.</a:t>
            </a:r>
          </a:p>
          <a:p>
            <a:pPr marL="171450" indent="-171450">
              <a:buBlip>
                <a:blip r:embed="rId4"/>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4"/>
              </a:buBlip>
            </a:pPr>
            <a:r>
              <a:rPr lang="tr-TR" sz="1400" b="1" kern="0" dirty="0">
                <a:solidFill>
                  <a:srgbClr val="E84E4A"/>
                </a:solidFill>
                <a:latin typeface="Quicksand" pitchFamily="2" charset="-94"/>
                <a:ea typeface="Tahoma" pitchFamily="34" charset="0"/>
                <a:cs typeface="Fredoka" pitchFamily="2" charset="-79"/>
                <a:sym typeface="Arial"/>
              </a:rPr>
              <a:t>Günlük hareket </a:t>
            </a:r>
            <a:r>
              <a:rPr lang="tr-TR" sz="1400" kern="0" dirty="0">
                <a:solidFill>
                  <a:srgbClr val="222222"/>
                </a:solidFill>
                <a:latin typeface="Quicksand" pitchFamily="2" charset="-94"/>
                <a:ea typeface="Tahoma" pitchFamily="34" charset="0"/>
                <a:cs typeface="Fredoka" pitchFamily="2" charset="-79"/>
                <a:sym typeface="Arial"/>
              </a:rPr>
              <a:t>olarak adlandırılır.</a:t>
            </a:r>
          </a:p>
          <a:p>
            <a:pPr marL="171450" indent="-171450">
              <a:buBlip>
                <a:blip r:embed="rId4"/>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4"/>
              </a:buBlip>
            </a:pPr>
            <a:r>
              <a:rPr lang="tr-TR" sz="1400" kern="0" dirty="0">
                <a:solidFill>
                  <a:srgbClr val="222222"/>
                </a:solidFill>
                <a:latin typeface="Quicksand" pitchFamily="2" charset="-94"/>
                <a:ea typeface="Tahoma" pitchFamily="34" charset="0"/>
                <a:cs typeface="Fredoka" pitchFamily="2" charset="-79"/>
                <a:sym typeface="Arial"/>
              </a:rPr>
              <a:t>Gece ve gündüz oluşur.</a:t>
            </a:r>
          </a:p>
          <a:p>
            <a:pPr marL="171450" indent="-171450">
              <a:buBlip>
                <a:blip r:embed="rId4"/>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4"/>
              </a:buBlip>
            </a:pPr>
            <a:r>
              <a:rPr lang="tr-TR" sz="1400" kern="0" dirty="0">
                <a:solidFill>
                  <a:srgbClr val="222222"/>
                </a:solidFill>
                <a:latin typeface="Quicksand" pitchFamily="2" charset="-94"/>
                <a:ea typeface="Tahoma" pitchFamily="34" charset="0"/>
                <a:cs typeface="Fredoka" pitchFamily="2" charset="-79"/>
                <a:sym typeface="Arial"/>
              </a:rPr>
              <a:t>Günlük sıcaklık, gölge boyu ve basınç farkı oluşur.</a:t>
            </a:r>
          </a:p>
        </p:txBody>
      </p:sp>
      <p:sp>
        <p:nvSpPr>
          <p:cNvPr id="96" name="Dikdörtgen: Köşeleri Yuvarlatılmış 95">
            <a:extLst>
              <a:ext uri="{FF2B5EF4-FFF2-40B4-BE49-F238E27FC236}">
                <a16:creationId xmlns:a16="http://schemas.microsoft.com/office/drawing/2014/main" id="{B4ED28FE-C148-A62D-C263-27985B9CB34A}"/>
              </a:ext>
            </a:extLst>
          </p:cNvPr>
          <p:cNvSpPr/>
          <p:nvPr/>
        </p:nvSpPr>
        <p:spPr>
          <a:xfrm>
            <a:off x="6252409" y="4177706"/>
            <a:ext cx="4692161" cy="2225756"/>
          </a:xfrm>
          <a:prstGeom prst="roundRect">
            <a:avLst>
              <a:gd name="adj" fmla="val 3674"/>
            </a:avLst>
          </a:prstGeom>
          <a:solidFill>
            <a:srgbClr val="ECF8FA"/>
          </a:solidFill>
          <a:ln>
            <a:solidFill>
              <a:srgbClr val="2479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8" name="Metin kutusu 97">
            <a:extLst>
              <a:ext uri="{FF2B5EF4-FFF2-40B4-BE49-F238E27FC236}">
                <a16:creationId xmlns:a16="http://schemas.microsoft.com/office/drawing/2014/main" id="{789E0B93-2D03-8307-0664-6F8B5EAE80F6}"/>
              </a:ext>
            </a:extLst>
          </p:cNvPr>
          <p:cNvSpPr txBox="1">
            <a:spLocks/>
          </p:cNvSpPr>
          <p:nvPr/>
        </p:nvSpPr>
        <p:spPr>
          <a:xfrm>
            <a:off x="6268146" y="4640186"/>
            <a:ext cx="4666554" cy="1815882"/>
          </a:xfrm>
          <a:prstGeom prst="rect">
            <a:avLst/>
          </a:prstGeom>
          <a:noFill/>
          <a:ln>
            <a:noFill/>
            <a:prstDash val="solid"/>
          </a:ln>
        </p:spPr>
        <p:txBody>
          <a:bodyPr wrap="square" rtlCol="0">
            <a:spAutoFit/>
          </a:bodyPr>
          <a:lstStyle/>
          <a:p>
            <a:pPr marL="171450" indent="-171450">
              <a:buBlip>
                <a:blip r:embed="rId5"/>
              </a:buBlip>
            </a:pPr>
            <a:r>
              <a:rPr lang="tr-TR" sz="1400" kern="0" dirty="0">
                <a:solidFill>
                  <a:srgbClr val="222222"/>
                </a:solidFill>
                <a:latin typeface="Quicksand" pitchFamily="2" charset="-94"/>
                <a:ea typeface="Tahoma" pitchFamily="34" charset="0"/>
                <a:cs typeface="Fredoka" pitchFamily="2" charset="-79"/>
                <a:sym typeface="Arial"/>
              </a:rPr>
              <a:t>365 gün 6 saatte tamamlanır.</a:t>
            </a:r>
          </a:p>
          <a:p>
            <a:pPr marL="171450" indent="-171450">
              <a:buBlip>
                <a:blip r:embed="rId5"/>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5"/>
              </a:buBlip>
            </a:pPr>
            <a:r>
              <a:rPr lang="tr-TR" sz="1400" b="1" kern="0" dirty="0">
                <a:solidFill>
                  <a:srgbClr val="E84E4A"/>
                </a:solidFill>
                <a:latin typeface="Quicksand" pitchFamily="2" charset="-94"/>
                <a:ea typeface="Tahoma" pitchFamily="34" charset="0"/>
                <a:cs typeface="Fredoka" pitchFamily="2" charset="-79"/>
                <a:sym typeface="Arial"/>
              </a:rPr>
              <a:t>Yıllık hareket </a:t>
            </a:r>
            <a:r>
              <a:rPr lang="tr-TR" sz="1400" kern="0" dirty="0">
                <a:solidFill>
                  <a:srgbClr val="222222"/>
                </a:solidFill>
                <a:latin typeface="Quicksand" pitchFamily="2" charset="-94"/>
                <a:ea typeface="Tahoma" pitchFamily="34" charset="0"/>
                <a:cs typeface="Fredoka" pitchFamily="2" charset="-79"/>
                <a:sym typeface="Arial"/>
              </a:rPr>
              <a:t>olarak adlandırılır.</a:t>
            </a:r>
          </a:p>
          <a:p>
            <a:pPr marL="171450" indent="-171450">
              <a:buBlip>
                <a:blip r:embed="rId5"/>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5"/>
              </a:buBlip>
            </a:pPr>
            <a:r>
              <a:rPr lang="tr-TR" sz="1400" kern="0" dirty="0">
                <a:solidFill>
                  <a:srgbClr val="222222"/>
                </a:solidFill>
                <a:latin typeface="Quicksand" pitchFamily="2" charset="-94"/>
                <a:ea typeface="Tahoma" pitchFamily="34" charset="0"/>
                <a:cs typeface="Fredoka" pitchFamily="2" charset="-79"/>
                <a:sym typeface="Arial"/>
              </a:rPr>
              <a:t>Mevsimlerin oluşumunda rol oynar.</a:t>
            </a:r>
          </a:p>
          <a:p>
            <a:pPr marL="171450" indent="-171450">
              <a:buBlip>
                <a:blip r:embed="rId5"/>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5"/>
              </a:buBlip>
            </a:pPr>
            <a:r>
              <a:rPr lang="tr-TR" sz="1400" kern="0" dirty="0">
                <a:solidFill>
                  <a:srgbClr val="222222"/>
                </a:solidFill>
                <a:latin typeface="Quicksand" pitchFamily="2" charset="-94"/>
                <a:ea typeface="Tahoma" pitchFamily="34" charset="0"/>
                <a:cs typeface="Fredoka" pitchFamily="2" charset="-79"/>
                <a:sym typeface="Arial"/>
              </a:rPr>
              <a:t>Yıllık sıcaklık, gölge boyu ve basınç farkı oluşur.</a:t>
            </a:r>
          </a:p>
          <a:p>
            <a:pPr marL="171450" indent="-171450">
              <a:buBlip>
                <a:blip r:embed="rId5"/>
              </a:buBlip>
            </a:pPr>
            <a:endParaRPr lang="tr-TR" sz="1400" kern="0" dirty="0">
              <a:solidFill>
                <a:srgbClr val="222222"/>
              </a:solidFill>
              <a:latin typeface="Quicksand" pitchFamily="2" charset="-94"/>
              <a:ea typeface="Tahoma" pitchFamily="34" charset="0"/>
              <a:cs typeface="Fredoka" pitchFamily="2" charset="-79"/>
              <a:sym typeface="Arial"/>
            </a:endParaRPr>
          </a:p>
        </p:txBody>
      </p:sp>
      <p:sp>
        <p:nvSpPr>
          <p:cNvPr id="100" name="Dikdörtgen: Köşeleri Yuvarlatılmış 99">
            <a:extLst>
              <a:ext uri="{FF2B5EF4-FFF2-40B4-BE49-F238E27FC236}">
                <a16:creationId xmlns:a16="http://schemas.microsoft.com/office/drawing/2014/main" id="{D08C3C06-C95E-32BE-364B-E4FFB6967C79}"/>
              </a:ext>
            </a:extLst>
          </p:cNvPr>
          <p:cNvSpPr/>
          <p:nvPr/>
        </p:nvSpPr>
        <p:spPr>
          <a:xfrm>
            <a:off x="1277395" y="4161447"/>
            <a:ext cx="4692162" cy="389907"/>
          </a:xfrm>
          <a:prstGeom prst="roundRect">
            <a:avLst>
              <a:gd name="adj" fmla="val 26020"/>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02" name="Metin kutusu 101">
            <a:extLst>
              <a:ext uri="{FF2B5EF4-FFF2-40B4-BE49-F238E27FC236}">
                <a16:creationId xmlns:a16="http://schemas.microsoft.com/office/drawing/2014/main" id="{CE330388-3277-7B17-6206-6356EA20CA20}"/>
              </a:ext>
            </a:extLst>
          </p:cNvPr>
          <p:cNvSpPr txBox="1">
            <a:spLocks/>
          </p:cNvSpPr>
          <p:nvPr/>
        </p:nvSpPr>
        <p:spPr>
          <a:xfrm>
            <a:off x="1267871" y="4137057"/>
            <a:ext cx="4676661" cy="377796"/>
          </a:xfrm>
          <a:prstGeom prst="rect">
            <a:avLst/>
          </a:prstGeom>
          <a:noFill/>
          <a:ln>
            <a:noFill/>
            <a:prstDash val="solid"/>
          </a:ln>
        </p:spPr>
        <p:txBody>
          <a:bodyPr wrap="square" rtlCol="0">
            <a:spAutoFit/>
          </a:bodyPr>
          <a:lstStyle/>
          <a:p>
            <a:pPr algn="ctr" defTabSz="914400">
              <a:lnSpc>
                <a:spcPct val="150000"/>
              </a:lnSpc>
              <a:spcAft>
                <a:spcPts val="100"/>
              </a:spcAft>
              <a:buClr>
                <a:srgbClr val="000000"/>
              </a:buClr>
              <a:buSzPct val="120000"/>
            </a:pPr>
            <a:r>
              <a:rPr lang="tr-TR" sz="1400" b="1" kern="0" dirty="0">
                <a:solidFill>
                  <a:schemeClr val="bg1"/>
                </a:solidFill>
                <a:latin typeface="Quicksand" pitchFamily="2" charset="-94"/>
                <a:ea typeface="Tahoma" pitchFamily="34" charset="0"/>
                <a:cs typeface="Fredoka" pitchFamily="2" charset="-79"/>
                <a:sym typeface="Arial"/>
              </a:rPr>
              <a:t>DÖNME HAREKETİ</a:t>
            </a:r>
            <a:endParaRPr lang="tr-TR" sz="1400" kern="0" dirty="0">
              <a:solidFill>
                <a:schemeClr val="bg1"/>
              </a:solidFill>
              <a:latin typeface="Quicksand" pitchFamily="2" charset="-94"/>
              <a:ea typeface="Tahoma" pitchFamily="34" charset="0"/>
              <a:cs typeface="Fredoka" pitchFamily="2" charset="-79"/>
              <a:sym typeface="Arial"/>
            </a:endParaRPr>
          </a:p>
        </p:txBody>
      </p:sp>
      <p:sp>
        <p:nvSpPr>
          <p:cNvPr id="104" name="Dikdörtgen: Köşeleri Yuvarlatılmış 103">
            <a:extLst>
              <a:ext uri="{FF2B5EF4-FFF2-40B4-BE49-F238E27FC236}">
                <a16:creationId xmlns:a16="http://schemas.microsoft.com/office/drawing/2014/main" id="{40977108-9621-F820-BE48-E3CBACC9AB21}"/>
              </a:ext>
            </a:extLst>
          </p:cNvPr>
          <p:cNvSpPr/>
          <p:nvPr/>
        </p:nvSpPr>
        <p:spPr>
          <a:xfrm>
            <a:off x="6252409" y="4165405"/>
            <a:ext cx="4692162" cy="389907"/>
          </a:xfrm>
          <a:prstGeom prst="roundRect">
            <a:avLst>
              <a:gd name="adj" fmla="val 26020"/>
            </a:avLst>
          </a:prstGeom>
          <a:solidFill>
            <a:srgbClr val="2479BA"/>
          </a:solidFill>
          <a:ln>
            <a:solidFill>
              <a:srgbClr val="2479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06" name="Metin kutusu 105">
            <a:extLst>
              <a:ext uri="{FF2B5EF4-FFF2-40B4-BE49-F238E27FC236}">
                <a16:creationId xmlns:a16="http://schemas.microsoft.com/office/drawing/2014/main" id="{16AADA19-5D96-5241-DF0D-65785FE41059}"/>
              </a:ext>
            </a:extLst>
          </p:cNvPr>
          <p:cNvSpPr txBox="1">
            <a:spLocks/>
          </p:cNvSpPr>
          <p:nvPr/>
        </p:nvSpPr>
        <p:spPr>
          <a:xfrm>
            <a:off x="6242885" y="4141015"/>
            <a:ext cx="4676661" cy="377796"/>
          </a:xfrm>
          <a:prstGeom prst="rect">
            <a:avLst/>
          </a:prstGeom>
          <a:noFill/>
          <a:ln>
            <a:noFill/>
            <a:prstDash val="solid"/>
          </a:ln>
        </p:spPr>
        <p:txBody>
          <a:bodyPr wrap="square" rtlCol="0">
            <a:spAutoFit/>
          </a:bodyPr>
          <a:lstStyle/>
          <a:p>
            <a:pPr algn="ctr" defTabSz="914400">
              <a:lnSpc>
                <a:spcPct val="150000"/>
              </a:lnSpc>
              <a:spcAft>
                <a:spcPts val="100"/>
              </a:spcAft>
              <a:buClr>
                <a:srgbClr val="000000"/>
              </a:buClr>
              <a:buSzPct val="120000"/>
            </a:pPr>
            <a:r>
              <a:rPr lang="tr-TR" sz="1400" b="1" kern="0" dirty="0">
                <a:solidFill>
                  <a:schemeClr val="bg1"/>
                </a:solidFill>
                <a:latin typeface="Quicksand" pitchFamily="2" charset="-94"/>
                <a:ea typeface="Tahoma" pitchFamily="34" charset="0"/>
                <a:cs typeface="Fredoka" pitchFamily="2" charset="-79"/>
                <a:sym typeface="Arial"/>
              </a:rPr>
              <a:t>DOLANMA HAREKETİ</a:t>
            </a:r>
            <a:endParaRPr lang="tr-TR" sz="1400" kern="0" dirty="0">
              <a:solidFill>
                <a:schemeClr val="bg1"/>
              </a:solidFill>
              <a:latin typeface="Quicksand" pitchFamily="2" charset="-94"/>
              <a:ea typeface="Tahoma" pitchFamily="34" charset="0"/>
              <a:cs typeface="Fredoka" pitchFamily="2" charset="-79"/>
              <a:sym typeface="Arial"/>
            </a:endParaRPr>
          </a:p>
        </p:txBody>
      </p:sp>
    </p:spTree>
    <p:extLst>
      <p:ext uri="{BB962C8B-B14F-4D97-AF65-F5344CB8AC3E}">
        <p14:creationId xmlns:p14="http://schemas.microsoft.com/office/powerpoint/2010/main" val="11772089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D4077-7C8B-3AF7-720B-FD14F1E8F532}"/>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E7140967-DE72-C23C-177C-A1C60781A100}"/>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9" name="Metin kutusu 8">
            <a:extLst>
              <a:ext uri="{FF2B5EF4-FFF2-40B4-BE49-F238E27FC236}">
                <a16:creationId xmlns:a16="http://schemas.microsoft.com/office/drawing/2014/main" id="{D1D1BB6A-E3C7-F56F-04E5-04B8304A37F1}"/>
              </a:ext>
            </a:extLst>
          </p:cNvPr>
          <p:cNvSpPr txBox="1">
            <a:spLocks/>
          </p:cNvSpPr>
          <p:nvPr/>
        </p:nvSpPr>
        <p:spPr>
          <a:xfrm>
            <a:off x="322902" y="682384"/>
            <a:ext cx="7504362" cy="1157240"/>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Gazlar bazen sıvı hâle geçmeden doğrudan katı hâle geçebilir </a:t>
            </a:r>
            <a:r>
              <a:rPr lang="tr-TR" sz="1600" b="1" kern="0" dirty="0">
                <a:solidFill>
                  <a:srgbClr val="E84E4A"/>
                </a:solidFill>
                <a:latin typeface="Quicksand" pitchFamily="2" charset="-94"/>
                <a:ea typeface="Tahoma" pitchFamily="34" charset="0"/>
                <a:cs typeface="Poppins" pitchFamily="2" charset="-94"/>
                <a:sym typeface="Arial"/>
              </a:rPr>
              <a:t>(kırağılaşma)</a:t>
            </a:r>
            <a:r>
              <a:rPr lang="tr-TR" sz="1600" kern="0" dirty="0">
                <a:solidFill>
                  <a:srgbClr val="222222"/>
                </a:solidFill>
                <a:latin typeface="Quicksand" pitchFamily="2" charset="-94"/>
                <a:ea typeface="Tahoma" pitchFamily="34" charset="0"/>
                <a:cs typeface="Poppins" pitchFamily="2" charset="-94"/>
                <a:sym typeface="Arial"/>
              </a:rPr>
              <a:t>. Su buharının bu şekilde yeryüzündeki cisimler üzerinde doğrudan katılaşması durumuna </a:t>
            </a:r>
            <a:r>
              <a:rPr lang="tr-TR" sz="1600" b="1" kern="0" dirty="0">
                <a:solidFill>
                  <a:srgbClr val="E84E4A"/>
                </a:solidFill>
                <a:latin typeface="Quicksand" pitchFamily="2" charset="-94"/>
                <a:ea typeface="Tahoma" pitchFamily="34" charset="0"/>
                <a:cs typeface="Poppins" pitchFamily="2" charset="-94"/>
                <a:sym typeface="Arial"/>
              </a:rPr>
              <a:t>kırağı</a:t>
            </a:r>
            <a:r>
              <a:rPr lang="tr-TR" sz="1600" kern="0" dirty="0">
                <a:solidFill>
                  <a:srgbClr val="222222"/>
                </a:solidFill>
                <a:latin typeface="Quicksand" pitchFamily="2" charset="-94"/>
                <a:ea typeface="Tahoma" pitchFamily="34" charset="0"/>
                <a:cs typeface="Poppins" pitchFamily="2" charset="-94"/>
                <a:sym typeface="Arial"/>
              </a:rPr>
              <a:t> denir.</a:t>
            </a:r>
          </a:p>
        </p:txBody>
      </p:sp>
      <p:sp>
        <p:nvSpPr>
          <p:cNvPr id="11" name="Dikdörtgen: Çapraz Köşeleri Yuvarlatılmış 10">
            <a:extLst>
              <a:ext uri="{FF2B5EF4-FFF2-40B4-BE49-F238E27FC236}">
                <a16:creationId xmlns:a16="http://schemas.microsoft.com/office/drawing/2014/main" id="{A4F30D7B-CB85-65FA-6090-EF98CC65664A}"/>
              </a:ext>
            </a:extLst>
          </p:cNvPr>
          <p:cNvSpPr/>
          <p:nvPr/>
        </p:nvSpPr>
        <p:spPr>
          <a:xfrm>
            <a:off x="322902" y="244938"/>
            <a:ext cx="11562614" cy="377796"/>
          </a:xfrm>
          <a:prstGeom prst="round2DiagRect">
            <a:avLst/>
          </a:prstGeom>
          <a:gradFill flip="none" rotWithShape="1">
            <a:gsLst>
              <a:gs pos="0">
                <a:schemeClr val="accent1">
                  <a:lumMod val="5000"/>
                  <a:lumOff val="95000"/>
                </a:schemeClr>
              </a:gs>
              <a:gs pos="74000">
                <a:schemeClr val="tx2">
                  <a:lumMod val="10000"/>
                  <a:lumOff val="90000"/>
                </a:schemeClr>
              </a:gs>
              <a:gs pos="83000">
                <a:schemeClr val="tx2">
                  <a:lumMod val="10000"/>
                  <a:lumOff val="90000"/>
                </a:schemeClr>
              </a:gs>
              <a:gs pos="100000">
                <a:schemeClr val="accent4">
                  <a:lumMod val="20000"/>
                  <a:lumOff val="8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3" name="Metin kutusu 12">
            <a:extLst>
              <a:ext uri="{FF2B5EF4-FFF2-40B4-BE49-F238E27FC236}">
                <a16:creationId xmlns:a16="http://schemas.microsoft.com/office/drawing/2014/main" id="{C8B0193A-6EBD-AA78-FDAA-99BA92A37432}"/>
              </a:ext>
            </a:extLst>
          </p:cNvPr>
          <p:cNvSpPr txBox="1">
            <a:spLocks/>
          </p:cNvSpPr>
          <p:nvPr/>
        </p:nvSpPr>
        <p:spPr>
          <a:xfrm>
            <a:off x="287202" y="207446"/>
            <a:ext cx="5119509" cy="377796"/>
          </a:xfrm>
          <a:prstGeom prst="rect">
            <a:avLst/>
          </a:prstGeom>
          <a:noFill/>
          <a:ln>
            <a:noFill/>
            <a:prstDash val="sysDot"/>
          </a:ln>
        </p:spPr>
        <p:txBody>
          <a:bodyPr wrap="square" rtlCol="0">
            <a:spAutoFit/>
          </a:bodyPr>
          <a:lstStyle/>
          <a:p>
            <a:pPr>
              <a:lnSpc>
                <a:spcPct val="150000"/>
              </a:lnSpc>
              <a:spcAft>
                <a:spcPts val="100"/>
              </a:spcAft>
              <a:buClr>
                <a:srgbClr val="000000"/>
              </a:buClr>
              <a:buSzPct val="120000"/>
            </a:pPr>
            <a:r>
              <a:rPr lang="tr-TR" sz="1400" b="1" kern="0" dirty="0">
                <a:solidFill>
                  <a:srgbClr val="222222"/>
                </a:solidFill>
                <a:latin typeface="Quicksand" pitchFamily="2" charset="-94"/>
                <a:ea typeface="Tahoma" pitchFamily="34" charset="0"/>
                <a:cs typeface="Fredoka" pitchFamily="2" charset="-79"/>
                <a:sym typeface="Arial"/>
              </a:rPr>
              <a:t>Kırağı</a:t>
            </a:r>
          </a:p>
        </p:txBody>
      </p:sp>
      <p:sp>
        <p:nvSpPr>
          <p:cNvPr id="23" name="Metin kutusu 22">
            <a:extLst>
              <a:ext uri="{FF2B5EF4-FFF2-40B4-BE49-F238E27FC236}">
                <a16:creationId xmlns:a16="http://schemas.microsoft.com/office/drawing/2014/main" id="{3E2C5EE5-0F80-FC76-85A8-2B108D267D82}"/>
              </a:ext>
            </a:extLst>
          </p:cNvPr>
          <p:cNvSpPr txBox="1">
            <a:spLocks/>
          </p:cNvSpPr>
          <p:nvPr/>
        </p:nvSpPr>
        <p:spPr>
          <a:xfrm>
            <a:off x="322902" y="3302985"/>
            <a:ext cx="7504362" cy="1157240"/>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Havadaki su buharının yeryüzündeki soğuk bir yüzey üzerinde gaz hâlden sıvı hâle geçmesiyle oluşan su damlacıklarına </a:t>
            </a:r>
            <a:r>
              <a:rPr lang="tr-TR" sz="1600" b="1" kern="0" dirty="0">
                <a:solidFill>
                  <a:srgbClr val="E84E4A"/>
                </a:solidFill>
                <a:latin typeface="Quicksand" pitchFamily="2" charset="-94"/>
                <a:ea typeface="Tahoma" pitchFamily="34" charset="0"/>
                <a:cs typeface="Fredoka" pitchFamily="2" charset="-79"/>
                <a:sym typeface="Arial"/>
              </a:rPr>
              <a:t>çiy</a:t>
            </a:r>
            <a:r>
              <a:rPr lang="tr-TR" sz="1600" kern="0" dirty="0">
                <a:solidFill>
                  <a:srgbClr val="222222"/>
                </a:solidFill>
                <a:latin typeface="Quicksand" pitchFamily="2" charset="-94"/>
                <a:ea typeface="Tahoma" pitchFamily="34" charset="0"/>
                <a:cs typeface="Fredoka" pitchFamily="2" charset="-79"/>
                <a:sym typeface="Arial"/>
              </a:rPr>
              <a:t> denir. Çiy, bitkiler, yapraklar ve toprak üzerinde görülebilir.</a:t>
            </a:r>
            <a:endParaRPr lang="tr-TR" sz="1600" kern="0" dirty="0">
              <a:solidFill>
                <a:srgbClr val="222222"/>
              </a:solidFill>
              <a:latin typeface="Quicksand" pitchFamily="2" charset="-94"/>
              <a:ea typeface="Tahoma" pitchFamily="34" charset="0"/>
              <a:cs typeface="Poppins" pitchFamily="2" charset="-94"/>
              <a:sym typeface="Arial"/>
            </a:endParaRPr>
          </a:p>
        </p:txBody>
      </p:sp>
      <p:sp>
        <p:nvSpPr>
          <p:cNvPr id="25" name="Dikdörtgen: Çapraz Köşeleri Yuvarlatılmış 24">
            <a:extLst>
              <a:ext uri="{FF2B5EF4-FFF2-40B4-BE49-F238E27FC236}">
                <a16:creationId xmlns:a16="http://schemas.microsoft.com/office/drawing/2014/main" id="{CDA52E13-9403-5BA8-6BF1-1ED536CF8A73}"/>
              </a:ext>
            </a:extLst>
          </p:cNvPr>
          <p:cNvSpPr/>
          <p:nvPr/>
        </p:nvSpPr>
        <p:spPr>
          <a:xfrm>
            <a:off x="322902" y="2865539"/>
            <a:ext cx="11562614" cy="377796"/>
          </a:xfrm>
          <a:prstGeom prst="round2DiagRect">
            <a:avLst/>
          </a:prstGeom>
          <a:gradFill flip="none" rotWithShape="1">
            <a:gsLst>
              <a:gs pos="0">
                <a:schemeClr val="accent1">
                  <a:lumMod val="5000"/>
                  <a:lumOff val="95000"/>
                </a:schemeClr>
              </a:gs>
              <a:gs pos="74000">
                <a:schemeClr val="tx2">
                  <a:lumMod val="10000"/>
                  <a:lumOff val="90000"/>
                </a:schemeClr>
              </a:gs>
              <a:gs pos="83000">
                <a:schemeClr val="tx2">
                  <a:lumMod val="10000"/>
                  <a:lumOff val="90000"/>
                </a:schemeClr>
              </a:gs>
              <a:gs pos="100000">
                <a:schemeClr val="accent4">
                  <a:lumMod val="20000"/>
                  <a:lumOff val="8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7" name="Metin kutusu 26">
            <a:extLst>
              <a:ext uri="{FF2B5EF4-FFF2-40B4-BE49-F238E27FC236}">
                <a16:creationId xmlns:a16="http://schemas.microsoft.com/office/drawing/2014/main" id="{9510C29A-CD36-4C31-A38D-3FD5821CD5A3}"/>
              </a:ext>
            </a:extLst>
          </p:cNvPr>
          <p:cNvSpPr txBox="1">
            <a:spLocks/>
          </p:cNvSpPr>
          <p:nvPr/>
        </p:nvSpPr>
        <p:spPr>
          <a:xfrm>
            <a:off x="287202" y="2828047"/>
            <a:ext cx="5119509" cy="377796"/>
          </a:xfrm>
          <a:prstGeom prst="rect">
            <a:avLst/>
          </a:prstGeom>
          <a:noFill/>
          <a:ln>
            <a:noFill/>
            <a:prstDash val="sysDot"/>
          </a:ln>
        </p:spPr>
        <p:txBody>
          <a:bodyPr wrap="square" rtlCol="0">
            <a:spAutoFit/>
          </a:bodyPr>
          <a:lstStyle/>
          <a:p>
            <a:pPr>
              <a:lnSpc>
                <a:spcPct val="150000"/>
              </a:lnSpc>
              <a:spcAft>
                <a:spcPts val="100"/>
              </a:spcAft>
              <a:buClr>
                <a:srgbClr val="000000"/>
              </a:buClr>
              <a:buSzPct val="120000"/>
            </a:pPr>
            <a:r>
              <a:rPr lang="tr-TR" sz="1400" b="1" kern="0" dirty="0">
                <a:solidFill>
                  <a:srgbClr val="222222"/>
                </a:solidFill>
                <a:latin typeface="Quicksand" pitchFamily="2" charset="-94"/>
                <a:ea typeface="Tahoma" pitchFamily="34" charset="0"/>
                <a:cs typeface="Fredoka" pitchFamily="2" charset="-79"/>
                <a:sym typeface="Arial"/>
              </a:rPr>
              <a:t>Çiy</a:t>
            </a:r>
          </a:p>
        </p:txBody>
      </p:sp>
      <p:pic>
        <p:nvPicPr>
          <p:cNvPr id="5" name="Resim 4">
            <a:extLst>
              <a:ext uri="{FF2B5EF4-FFF2-40B4-BE49-F238E27FC236}">
                <a16:creationId xmlns:a16="http://schemas.microsoft.com/office/drawing/2014/main" id="{6AA6B831-22B2-0A6D-B0DB-73FDA84DA576}"/>
              </a:ext>
            </a:extLst>
          </p:cNvPr>
          <p:cNvPicPr>
            <a:picLocks noChangeAspect="1"/>
          </p:cNvPicPr>
          <p:nvPr/>
        </p:nvPicPr>
        <p:blipFill>
          <a:blip r:embed="rId2"/>
          <a:stretch>
            <a:fillRect/>
          </a:stretch>
        </p:blipFill>
        <p:spPr>
          <a:xfrm>
            <a:off x="7989628" y="823028"/>
            <a:ext cx="3842894" cy="1847700"/>
          </a:xfrm>
          <a:prstGeom prst="rect">
            <a:avLst/>
          </a:prstGeom>
        </p:spPr>
      </p:pic>
      <p:pic>
        <p:nvPicPr>
          <p:cNvPr id="14" name="Resim 13">
            <a:extLst>
              <a:ext uri="{FF2B5EF4-FFF2-40B4-BE49-F238E27FC236}">
                <a16:creationId xmlns:a16="http://schemas.microsoft.com/office/drawing/2014/main" id="{DBD2EEA3-E02E-955E-AF05-8DDC6385CC39}"/>
              </a:ext>
            </a:extLst>
          </p:cNvPr>
          <p:cNvPicPr>
            <a:picLocks noChangeAspect="1"/>
          </p:cNvPicPr>
          <p:nvPr/>
        </p:nvPicPr>
        <p:blipFill>
          <a:blip r:embed="rId3"/>
          <a:stretch>
            <a:fillRect/>
          </a:stretch>
        </p:blipFill>
        <p:spPr>
          <a:xfrm>
            <a:off x="7989628" y="3368929"/>
            <a:ext cx="3842894" cy="1998147"/>
          </a:xfrm>
          <a:prstGeom prst="rect">
            <a:avLst/>
          </a:prstGeom>
        </p:spPr>
      </p:pic>
    </p:spTree>
    <p:extLst>
      <p:ext uri="{BB962C8B-B14F-4D97-AF65-F5344CB8AC3E}">
        <p14:creationId xmlns:p14="http://schemas.microsoft.com/office/powerpoint/2010/main" val="34472745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6B0F7-3C6D-2C90-CF2C-67EB2A8179EC}"/>
            </a:ext>
          </a:extLst>
        </p:cNvPr>
        <p:cNvGrpSpPr/>
        <p:nvPr/>
      </p:nvGrpSpPr>
      <p:grpSpPr>
        <a:xfrm>
          <a:off x="0" y="0"/>
          <a:ext cx="0" cy="0"/>
          <a:chOff x="0" y="0"/>
          <a:chExt cx="0" cy="0"/>
        </a:xfrm>
      </p:grpSpPr>
      <p:pic>
        <p:nvPicPr>
          <p:cNvPr id="17" name="Resim 16">
            <a:extLst>
              <a:ext uri="{FF2B5EF4-FFF2-40B4-BE49-F238E27FC236}">
                <a16:creationId xmlns:a16="http://schemas.microsoft.com/office/drawing/2014/main" id="{9B5D2C83-52C2-DDD4-07E7-A1B39DD485AC}"/>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77257" y="356128"/>
            <a:ext cx="11409251" cy="4130528"/>
          </a:xfrm>
          <a:prstGeom prst="rect">
            <a:avLst/>
          </a:prstGeom>
          <a:effectLst>
            <a:outerShdw blurRad="76200" dist="50800" dir="5400000" sx="102000" sy="102000" algn="ctr" rotWithShape="0">
              <a:srgbClr val="000000">
                <a:alpha val="20000"/>
              </a:srgbClr>
            </a:outerShdw>
          </a:effectLst>
        </p:spPr>
      </p:pic>
      <p:sp>
        <p:nvSpPr>
          <p:cNvPr id="18" name="Serbest Form: Şekil 17">
            <a:extLst>
              <a:ext uri="{FF2B5EF4-FFF2-40B4-BE49-F238E27FC236}">
                <a16:creationId xmlns:a16="http://schemas.microsoft.com/office/drawing/2014/main" id="{20B8EABA-D3DC-640E-1071-545C1E42EC57}"/>
              </a:ext>
            </a:extLst>
          </p:cNvPr>
          <p:cNvSpPr/>
          <p:nvPr/>
        </p:nvSpPr>
        <p:spPr>
          <a:xfrm>
            <a:off x="323234" y="370647"/>
            <a:ext cx="3314700" cy="2266950"/>
          </a:xfrm>
          <a:custGeom>
            <a:avLst/>
            <a:gdLst>
              <a:gd name="csX0" fmla="*/ 3181350 w 3314700"/>
              <a:gd name="csY0" fmla="*/ 0 h 2266950"/>
              <a:gd name="csX1" fmla="*/ 3314700 w 3314700"/>
              <a:gd name="csY1" fmla="*/ 0 h 2266950"/>
              <a:gd name="csX2" fmla="*/ 3314700 w 3314700"/>
              <a:gd name="csY2" fmla="*/ 2266950 h 2266950"/>
              <a:gd name="csX3" fmla="*/ 3181350 w 3314700"/>
              <a:gd name="csY3" fmla="*/ 2266950 h 2266950"/>
              <a:gd name="csX4" fmla="*/ 133350 w 3314700"/>
              <a:gd name="csY4" fmla="*/ 2266950 h 2266950"/>
              <a:gd name="csX5" fmla="*/ 0 w 3314700"/>
              <a:gd name="csY5" fmla="*/ 2266950 h 2266950"/>
              <a:gd name="csX6" fmla="*/ 0 w 3314700"/>
              <a:gd name="csY6" fmla="*/ 0 h 2266950"/>
              <a:gd name="csX7" fmla="*/ 133350 w 3314700"/>
              <a:gd name="csY7" fmla="*/ 0 h 2266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14700" h="2266950">
                <a:moveTo>
                  <a:pt x="3181350" y="0"/>
                </a:moveTo>
                <a:cubicBezTo>
                  <a:pt x="3254997" y="0"/>
                  <a:pt x="3314700" y="0"/>
                  <a:pt x="3314700" y="0"/>
                </a:cubicBezTo>
                <a:lnTo>
                  <a:pt x="3314700" y="2266950"/>
                </a:lnTo>
                <a:cubicBezTo>
                  <a:pt x="3314700" y="2266950"/>
                  <a:pt x="3254997" y="2266950"/>
                  <a:pt x="3181350" y="2266950"/>
                </a:cubicBezTo>
                <a:lnTo>
                  <a:pt x="133350" y="2266950"/>
                </a:lnTo>
                <a:cubicBezTo>
                  <a:pt x="59703" y="2266950"/>
                  <a:pt x="0" y="2266950"/>
                  <a:pt x="0" y="2266950"/>
                </a:cubicBezTo>
                <a:lnTo>
                  <a:pt x="0" y="0"/>
                </a:lnTo>
                <a:cubicBezTo>
                  <a:pt x="0" y="0"/>
                  <a:pt x="59703" y="0"/>
                  <a:pt x="133350" y="0"/>
                </a:cubicBezTo>
                <a:close/>
              </a:path>
            </a:pathLst>
          </a:custGeom>
          <a:noFill/>
          <a:ln w="9525" cap="flat">
            <a:noFill/>
            <a:prstDash val="solid"/>
            <a:miter/>
          </a:ln>
        </p:spPr>
        <p:txBody>
          <a:bodyPr/>
          <a:lstStyle/>
          <a:p>
            <a:endParaRPr lang="tr-TR" noProof="0" dirty="0"/>
          </a:p>
        </p:txBody>
      </p:sp>
      <p:sp>
        <p:nvSpPr>
          <p:cNvPr id="19" name="Serbest Form: Şekil 18">
            <a:extLst>
              <a:ext uri="{FF2B5EF4-FFF2-40B4-BE49-F238E27FC236}">
                <a16:creationId xmlns:a16="http://schemas.microsoft.com/office/drawing/2014/main" id="{D585B91F-4B77-B368-645E-529957062543}"/>
              </a:ext>
            </a:extLst>
          </p:cNvPr>
          <p:cNvSpPr/>
          <p:nvPr/>
        </p:nvSpPr>
        <p:spPr>
          <a:xfrm>
            <a:off x="313709" y="361121"/>
            <a:ext cx="190500" cy="4121525"/>
          </a:xfrm>
          <a:custGeom>
            <a:avLst/>
            <a:gdLst>
              <a:gd name="csX0" fmla="*/ 0 w 190500"/>
              <a:gd name="csY0" fmla="*/ 142875 h 2286000"/>
              <a:gd name="csX1" fmla="*/ 142875 w 190500"/>
              <a:gd name="csY1" fmla="*/ 0 h 2286000"/>
              <a:gd name="csX2" fmla="*/ 190500 w 190500"/>
              <a:gd name="csY2" fmla="*/ 0 h 2286000"/>
              <a:gd name="csX3" fmla="*/ 190500 w 190500"/>
              <a:gd name="csY3" fmla="*/ 2286000 h 2286000"/>
              <a:gd name="csX4" fmla="*/ 142875 w 190500"/>
              <a:gd name="csY4" fmla="*/ 2286000 h 2286000"/>
              <a:gd name="csX5" fmla="*/ 0 w 190500"/>
              <a:gd name="csY5" fmla="*/ 2143125 h 2286000"/>
              <a:gd name="csX6" fmla="*/ 0 w 190500"/>
              <a:gd name="csY6" fmla="*/ 142875 h 2286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0500" h="2286000">
                <a:moveTo>
                  <a:pt x="0" y="142875"/>
                </a:moveTo>
                <a:cubicBezTo>
                  <a:pt x="0" y="63967"/>
                  <a:pt x="63967" y="0"/>
                  <a:pt x="142875" y="0"/>
                </a:cubicBezTo>
                <a:lnTo>
                  <a:pt x="190500" y="0"/>
                </a:lnTo>
                <a:lnTo>
                  <a:pt x="190500" y="2286000"/>
                </a:lnTo>
                <a:lnTo>
                  <a:pt x="142875" y="2286000"/>
                </a:lnTo>
                <a:cubicBezTo>
                  <a:pt x="63967" y="2286000"/>
                  <a:pt x="0" y="2222030"/>
                  <a:pt x="0" y="2143125"/>
                </a:cubicBezTo>
                <a:lnTo>
                  <a:pt x="0" y="142875"/>
                </a:ln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0" name="Metin kutusu 19">
            <a:extLst>
              <a:ext uri="{FF2B5EF4-FFF2-40B4-BE49-F238E27FC236}">
                <a16:creationId xmlns:a16="http://schemas.microsoft.com/office/drawing/2014/main" id="{466EC963-95D1-1240-F39F-6540F13CE9A6}"/>
              </a:ext>
            </a:extLst>
          </p:cNvPr>
          <p:cNvSpPr txBox="1">
            <a:spLocks/>
          </p:cNvSpPr>
          <p:nvPr/>
        </p:nvSpPr>
        <p:spPr>
          <a:xfrm>
            <a:off x="566117" y="600930"/>
            <a:ext cx="5192747" cy="1157240"/>
          </a:xfrm>
          <a:prstGeom prst="rect">
            <a:avLst/>
          </a:prstGeom>
          <a:noFill/>
          <a:ln>
            <a:noFill/>
            <a:prstDash val="solid"/>
          </a:ln>
        </p:spPr>
        <p:txBody>
          <a:bodyPr wrap="square" rtlCol="0">
            <a:spAutoFit/>
          </a:bodyPr>
          <a:lstStyle/>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Kap içerisinde ısıtılan suyun, kapağına buz parçaları koyulması sonucu kapakta su damlacıklarının görülmesi durumu </a:t>
            </a:r>
            <a:r>
              <a:rPr lang="tr-TR" sz="1600" b="1" kern="0" dirty="0">
                <a:solidFill>
                  <a:srgbClr val="E84E4A"/>
                </a:solidFill>
                <a:latin typeface="Quicksand" pitchFamily="2" charset="-94"/>
                <a:ea typeface="Tahoma" pitchFamily="34" charset="0"/>
                <a:cs typeface="Fredoka" pitchFamily="2" charset="-79"/>
                <a:sym typeface="Arial"/>
              </a:rPr>
              <a:t>yağmur oluşumuna </a:t>
            </a:r>
            <a:r>
              <a:rPr lang="tr-TR" sz="1600" kern="0" dirty="0">
                <a:solidFill>
                  <a:srgbClr val="222222"/>
                </a:solidFill>
                <a:latin typeface="Quicksand" pitchFamily="2" charset="-94"/>
                <a:ea typeface="Tahoma" pitchFamily="34" charset="0"/>
                <a:cs typeface="Fredoka" pitchFamily="2" charset="-79"/>
                <a:sym typeface="Arial"/>
              </a:rPr>
              <a:t>örnektir.</a:t>
            </a:r>
          </a:p>
        </p:txBody>
      </p:sp>
      <p:grpSp>
        <p:nvGrpSpPr>
          <p:cNvPr id="22" name="Grup 21">
            <a:extLst>
              <a:ext uri="{FF2B5EF4-FFF2-40B4-BE49-F238E27FC236}">
                <a16:creationId xmlns:a16="http://schemas.microsoft.com/office/drawing/2014/main" id="{358C411D-2781-D8A8-2278-5E99C9C03434}"/>
              </a:ext>
            </a:extLst>
          </p:cNvPr>
          <p:cNvGrpSpPr/>
          <p:nvPr/>
        </p:nvGrpSpPr>
        <p:grpSpPr>
          <a:xfrm>
            <a:off x="628631" y="141054"/>
            <a:ext cx="1537285" cy="399906"/>
            <a:chOff x="704831" y="6896705"/>
            <a:chExt cx="1537285" cy="399906"/>
          </a:xfrm>
        </p:grpSpPr>
        <p:sp>
          <p:nvSpPr>
            <p:cNvPr id="23" name="Dikdörtgen: Köşeleri Yuvarlatılmış 22">
              <a:extLst>
                <a:ext uri="{FF2B5EF4-FFF2-40B4-BE49-F238E27FC236}">
                  <a16:creationId xmlns:a16="http://schemas.microsoft.com/office/drawing/2014/main" id="{284CB397-40A3-F6C0-4063-8CA654D63516}"/>
                </a:ext>
              </a:extLst>
            </p:cNvPr>
            <p:cNvSpPr/>
            <p:nvPr/>
          </p:nvSpPr>
          <p:spPr>
            <a:xfrm>
              <a:off x="704831" y="6996528"/>
              <a:ext cx="1499185" cy="300083"/>
            </a:xfrm>
            <a:prstGeom prst="roundRect">
              <a:avLst/>
            </a:prstGeom>
            <a:solidFill>
              <a:schemeClr val="tx2">
                <a:lumMod val="50000"/>
                <a:lumOff val="50000"/>
              </a:schemeClr>
            </a:solidFill>
            <a:ln w="9525" cap="flat">
              <a:noFill/>
              <a:prstDash val="solid"/>
              <a:miter/>
            </a:ln>
          </p:spPr>
          <p:txBody>
            <a:bodyPr/>
            <a:lstStyle/>
            <a:p>
              <a:endParaRPr lang="tr-TR" noProof="0" dirty="0"/>
            </a:p>
          </p:txBody>
        </p:sp>
        <p:sp>
          <p:nvSpPr>
            <p:cNvPr id="24" name="Serbest Form: Şekil 23">
              <a:extLst>
                <a:ext uri="{FF2B5EF4-FFF2-40B4-BE49-F238E27FC236}">
                  <a16:creationId xmlns:a16="http://schemas.microsoft.com/office/drawing/2014/main" id="{45FCBEE5-F751-DCB8-F1CB-C5D920007C3F}"/>
                </a:ext>
              </a:extLst>
            </p:cNvPr>
            <p:cNvSpPr/>
            <p:nvPr/>
          </p:nvSpPr>
          <p:spPr>
            <a:xfrm>
              <a:off x="809606" y="7111780"/>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25" name="Metin kutusu 24">
              <a:extLst>
                <a:ext uri="{FF2B5EF4-FFF2-40B4-BE49-F238E27FC236}">
                  <a16:creationId xmlns:a16="http://schemas.microsoft.com/office/drawing/2014/main" id="{4D5A95B7-BF99-FE7C-C668-1426C3167684}"/>
                </a:ext>
              </a:extLst>
            </p:cNvPr>
            <p:cNvSpPr txBox="1"/>
            <p:nvPr/>
          </p:nvSpPr>
          <p:spPr>
            <a:xfrm>
              <a:off x="870592" y="7013448"/>
              <a:ext cx="1371524"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BILMEN LAZIM…</a:t>
              </a:r>
            </a:p>
          </p:txBody>
        </p:sp>
        <p:sp>
          <p:nvSpPr>
            <p:cNvPr id="26" name="Metin kutusu 25">
              <a:extLst>
                <a:ext uri="{FF2B5EF4-FFF2-40B4-BE49-F238E27FC236}">
                  <a16:creationId xmlns:a16="http://schemas.microsoft.com/office/drawing/2014/main" id="{6AA6839A-827F-19A4-1A5C-55AEA484F444}"/>
                </a:ext>
              </a:extLst>
            </p:cNvPr>
            <p:cNvSpPr txBox="1"/>
            <p:nvPr/>
          </p:nvSpPr>
          <p:spPr>
            <a:xfrm>
              <a:off x="969651" y="6896705"/>
              <a:ext cx="172858"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a:t>
              </a:r>
            </a:p>
          </p:txBody>
        </p:sp>
      </p:grpSp>
      <p:sp>
        <p:nvSpPr>
          <p:cNvPr id="27" name="Serbest Form: Şekil 26">
            <a:extLst>
              <a:ext uri="{FF2B5EF4-FFF2-40B4-BE49-F238E27FC236}">
                <a16:creationId xmlns:a16="http://schemas.microsoft.com/office/drawing/2014/main" id="{B31349F8-154C-82F3-B404-83379A5692CB}"/>
              </a:ext>
            </a:extLst>
          </p:cNvPr>
          <p:cNvSpPr/>
          <p:nvPr/>
        </p:nvSpPr>
        <p:spPr>
          <a:xfrm>
            <a:off x="11319257" y="26240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8" name="Serbest Form: Şekil 27">
            <a:extLst>
              <a:ext uri="{FF2B5EF4-FFF2-40B4-BE49-F238E27FC236}">
                <a16:creationId xmlns:a16="http://schemas.microsoft.com/office/drawing/2014/main" id="{947D627D-D0EC-D7B2-7A95-252E8A25FB35}"/>
              </a:ext>
            </a:extLst>
          </p:cNvPr>
          <p:cNvSpPr/>
          <p:nvPr/>
        </p:nvSpPr>
        <p:spPr>
          <a:xfrm>
            <a:off x="11407972" y="35050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pic>
        <p:nvPicPr>
          <p:cNvPr id="3" name="Resim 2">
            <a:extLst>
              <a:ext uri="{FF2B5EF4-FFF2-40B4-BE49-F238E27FC236}">
                <a16:creationId xmlns:a16="http://schemas.microsoft.com/office/drawing/2014/main" id="{1B646F66-3C72-5EE7-C2C8-1A64834060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8864" y="540960"/>
            <a:ext cx="5348006" cy="3724439"/>
          </a:xfrm>
          <a:prstGeom prst="rect">
            <a:avLst/>
          </a:prstGeom>
        </p:spPr>
      </p:pic>
    </p:spTree>
    <p:extLst>
      <p:ext uri="{BB962C8B-B14F-4D97-AF65-F5344CB8AC3E}">
        <p14:creationId xmlns:p14="http://schemas.microsoft.com/office/powerpoint/2010/main" val="32593496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E9BE8-07DF-C371-582D-BBAD6770A1FA}"/>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19ED9E7E-DCA7-34B8-935B-2FF718AF1AB6}"/>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68" name="Dikdörtgen: Köşeleri Yuvarlatılmış 67">
            <a:extLst>
              <a:ext uri="{FF2B5EF4-FFF2-40B4-BE49-F238E27FC236}">
                <a16:creationId xmlns:a16="http://schemas.microsoft.com/office/drawing/2014/main" id="{19F43777-B029-5664-A7B9-121EA46B08AE}"/>
              </a:ext>
            </a:extLst>
          </p:cNvPr>
          <p:cNvSpPr/>
          <p:nvPr/>
        </p:nvSpPr>
        <p:spPr>
          <a:xfrm>
            <a:off x="306485" y="237350"/>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70" name="Metin kutusu 69">
            <a:extLst>
              <a:ext uri="{FF2B5EF4-FFF2-40B4-BE49-F238E27FC236}">
                <a16:creationId xmlns:a16="http://schemas.microsoft.com/office/drawing/2014/main" id="{5637EDF1-96AD-F75B-C91F-C8EEAAD5AB26}"/>
              </a:ext>
            </a:extLst>
          </p:cNvPr>
          <p:cNvSpPr txBox="1">
            <a:spLocks/>
          </p:cNvSpPr>
          <p:nvPr/>
        </p:nvSpPr>
        <p:spPr>
          <a:xfrm>
            <a:off x="300057" y="289350"/>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Basınç Alanları</a:t>
            </a:r>
          </a:p>
        </p:txBody>
      </p:sp>
      <p:sp>
        <p:nvSpPr>
          <p:cNvPr id="72" name="Metin kutusu 71">
            <a:extLst>
              <a:ext uri="{FF2B5EF4-FFF2-40B4-BE49-F238E27FC236}">
                <a16:creationId xmlns:a16="http://schemas.microsoft.com/office/drawing/2014/main" id="{90C123C1-26B0-826F-2B84-1AF3BD4E4570}"/>
              </a:ext>
            </a:extLst>
          </p:cNvPr>
          <p:cNvSpPr txBox="1">
            <a:spLocks/>
          </p:cNvSpPr>
          <p:nvPr/>
        </p:nvSpPr>
        <p:spPr>
          <a:xfrm>
            <a:off x="311962" y="690758"/>
            <a:ext cx="11580024" cy="1811265"/>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Hava moleküllerinin ağırlıkları sebebiyle yeryüzüne uyguladıkları dik kuvvete </a:t>
            </a:r>
            <a:r>
              <a:rPr lang="tr-TR" sz="1600" b="1" kern="0" dirty="0">
                <a:solidFill>
                  <a:srgbClr val="E84E4A"/>
                </a:solidFill>
                <a:latin typeface="Quicksand" pitchFamily="2" charset="-94"/>
                <a:ea typeface="Tahoma" pitchFamily="34" charset="0"/>
                <a:cs typeface="Poppins" pitchFamily="2" charset="-94"/>
                <a:sym typeface="Arial"/>
              </a:rPr>
              <a:t>açık hava basıncı </a:t>
            </a:r>
            <a:r>
              <a:rPr lang="tr-TR" sz="1600" kern="0" dirty="0">
                <a:solidFill>
                  <a:srgbClr val="222222"/>
                </a:solidFill>
                <a:latin typeface="Quicksand" pitchFamily="2" charset="-94"/>
                <a:ea typeface="Tahoma" pitchFamily="34" charset="0"/>
                <a:cs typeface="Poppins" pitchFamily="2" charset="-94"/>
                <a:sym typeface="Arial"/>
              </a:rPr>
              <a:t>denir. </a:t>
            </a:r>
          </a:p>
          <a:p>
            <a:pPr algn="just">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Hava moleküllerinin yeryüzüne uyguladıkları baskının büyüklüğüne göre </a:t>
            </a:r>
            <a:r>
              <a:rPr lang="tr-TR" sz="1600" b="1" kern="0" dirty="0">
                <a:solidFill>
                  <a:srgbClr val="E84E4A"/>
                </a:solidFill>
                <a:latin typeface="Quicksand" pitchFamily="2" charset="-94"/>
                <a:ea typeface="Tahoma" pitchFamily="34" charset="0"/>
                <a:cs typeface="Poppins" pitchFamily="2" charset="-94"/>
                <a:sym typeface="Arial"/>
              </a:rPr>
              <a:t>alçak basınç </a:t>
            </a:r>
            <a:r>
              <a:rPr lang="tr-TR" sz="1600" kern="0" dirty="0">
                <a:solidFill>
                  <a:srgbClr val="222222"/>
                </a:solidFill>
                <a:latin typeface="Quicksand" pitchFamily="2" charset="-94"/>
                <a:ea typeface="Tahoma" pitchFamily="34" charset="0"/>
                <a:cs typeface="Poppins" pitchFamily="2" charset="-94"/>
                <a:sym typeface="Arial"/>
              </a:rPr>
              <a:t>ve </a:t>
            </a:r>
            <a:r>
              <a:rPr lang="tr-TR" sz="1600" b="1" kern="0" dirty="0">
                <a:solidFill>
                  <a:srgbClr val="E84E4A"/>
                </a:solidFill>
                <a:latin typeface="Quicksand" pitchFamily="2" charset="-94"/>
                <a:ea typeface="Tahoma" pitchFamily="34" charset="0"/>
                <a:cs typeface="Poppins" pitchFamily="2" charset="-94"/>
                <a:sym typeface="Arial"/>
              </a:rPr>
              <a:t>yüksek basınç alanları</a:t>
            </a:r>
            <a:r>
              <a:rPr lang="tr-TR" sz="1600" kern="0" dirty="0">
                <a:solidFill>
                  <a:srgbClr val="222222"/>
                </a:solidFill>
                <a:latin typeface="Quicksand" pitchFamily="2" charset="-94"/>
                <a:ea typeface="Tahoma" pitchFamily="34" charset="0"/>
                <a:cs typeface="Poppins" pitchFamily="2" charset="-94"/>
                <a:sym typeface="Arial"/>
              </a:rPr>
              <a:t> meydana gelir. </a:t>
            </a:r>
            <a:r>
              <a:rPr lang="tr-TR" sz="1600" b="1" kern="0" dirty="0">
                <a:solidFill>
                  <a:srgbClr val="222222"/>
                </a:solidFill>
                <a:latin typeface="Quicksand" pitchFamily="2" charset="-94"/>
                <a:ea typeface="Tahoma" pitchFamily="34" charset="0"/>
                <a:cs typeface="Poppins" pitchFamily="2" charset="-94"/>
                <a:sym typeface="Arial"/>
              </a:rPr>
              <a:t> </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Basınç alanlarının ve farkının oluşmasındaki temel sebep </a:t>
            </a:r>
            <a:r>
              <a:rPr lang="tr-TR" sz="1600" b="1" kern="0" dirty="0">
                <a:solidFill>
                  <a:srgbClr val="E84E4A"/>
                </a:solidFill>
                <a:latin typeface="Quicksand" pitchFamily="2" charset="-94"/>
                <a:ea typeface="Tahoma" pitchFamily="34" charset="0"/>
                <a:cs typeface="Poppins" pitchFamily="2" charset="-94"/>
                <a:sym typeface="Arial"/>
              </a:rPr>
              <a:t>sıcaklık</a:t>
            </a:r>
            <a:r>
              <a:rPr lang="tr-TR" sz="1600" kern="0" dirty="0">
                <a:solidFill>
                  <a:srgbClr val="222222"/>
                </a:solidFill>
                <a:latin typeface="Quicksand" pitchFamily="2" charset="-94"/>
                <a:ea typeface="Tahoma" pitchFamily="34" charset="0"/>
                <a:cs typeface="Poppins" pitchFamily="2" charset="-94"/>
                <a:sym typeface="Arial"/>
              </a:rPr>
              <a:t>tır.</a:t>
            </a:r>
          </a:p>
        </p:txBody>
      </p:sp>
      <p:sp>
        <p:nvSpPr>
          <p:cNvPr id="4" name="Metin kutusu 3">
            <a:extLst>
              <a:ext uri="{FF2B5EF4-FFF2-40B4-BE49-F238E27FC236}">
                <a16:creationId xmlns:a16="http://schemas.microsoft.com/office/drawing/2014/main" id="{55B1B8B9-0F3D-165E-59E9-1209D004C977}"/>
              </a:ext>
            </a:extLst>
          </p:cNvPr>
          <p:cNvSpPr txBox="1">
            <a:spLocks/>
          </p:cNvSpPr>
          <p:nvPr/>
        </p:nvSpPr>
        <p:spPr>
          <a:xfrm>
            <a:off x="322901" y="3065241"/>
            <a:ext cx="8575545" cy="1157240"/>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Soğukta hareketliliği azalan hava moleküllerinin birbirine yaklaşması ve yoğunlaşmasıyla yeryüzüne doğru alçalıcı hava hareketi gerçekleşir. Yeryüzünde biriken moleküllerin baskısı artar ve </a:t>
            </a:r>
            <a:r>
              <a:rPr lang="tr-TR" sz="1600" b="1" kern="0" dirty="0">
                <a:solidFill>
                  <a:srgbClr val="E84E4A"/>
                </a:solidFill>
                <a:latin typeface="Quicksand" pitchFamily="2" charset="-94"/>
                <a:ea typeface="Tahoma" pitchFamily="34" charset="0"/>
                <a:cs typeface="Poppins" pitchFamily="2" charset="-94"/>
                <a:sym typeface="Arial"/>
              </a:rPr>
              <a:t>yüksek basınç alanı</a:t>
            </a:r>
            <a:r>
              <a:rPr lang="tr-TR" sz="1600" kern="0" dirty="0">
                <a:solidFill>
                  <a:srgbClr val="222222"/>
                </a:solidFill>
                <a:latin typeface="Quicksand" pitchFamily="2" charset="-94"/>
                <a:ea typeface="Tahoma" pitchFamily="34" charset="0"/>
                <a:cs typeface="Poppins" pitchFamily="2" charset="-94"/>
                <a:sym typeface="Arial"/>
              </a:rPr>
              <a:t> oluşur.</a:t>
            </a:r>
          </a:p>
        </p:txBody>
      </p:sp>
      <p:sp>
        <p:nvSpPr>
          <p:cNvPr id="7" name="Dikdörtgen: Çapraz Köşeleri Yuvarlatılmış 6">
            <a:extLst>
              <a:ext uri="{FF2B5EF4-FFF2-40B4-BE49-F238E27FC236}">
                <a16:creationId xmlns:a16="http://schemas.microsoft.com/office/drawing/2014/main" id="{4A4127DE-CE3C-3AF9-CC0A-A0A16EBA6274}"/>
              </a:ext>
            </a:extLst>
          </p:cNvPr>
          <p:cNvSpPr/>
          <p:nvPr/>
        </p:nvSpPr>
        <p:spPr>
          <a:xfrm>
            <a:off x="322902" y="2627795"/>
            <a:ext cx="11562614" cy="377796"/>
          </a:xfrm>
          <a:prstGeom prst="round2DiagRect">
            <a:avLst/>
          </a:prstGeom>
          <a:gradFill flip="none" rotWithShape="1">
            <a:gsLst>
              <a:gs pos="0">
                <a:schemeClr val="accent1">
                  <a:lumMod val="5000"/>
                  <a:lumOff val="95000"/>
                </a:schemeClr>
              </a:gs>
              <a:gs pos="74000">
                <a:schemeClr val="tx2">
                  <a:lumMod val="10000"/>
                  <a:lumOff val="90000"/>
                </a:schemeClr>
              </a:gs>
              <a:gs pos="83000">
                <a:schemeClr val="tx2">
                  <a:lumMod val="10000"/>
                  <a:lumOff val="90000"/>
                </a:schemeClr>
              </a:gs>
              <a:gs pos="100000">
                <a:schemeClr val="accent4">
                  <a:lumMod val="20000"/>
                  <a:lumOff val="8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Metin kutusu 8">
            <a:extLst>
              <a:ext uri="{FF2B5EF4-FFF2-40B4-BE49-F238E27FC236}">
                <a16:creationId xmlns:a16="http://schemas.microsoft.com/office/drawing/2014/main" id="{13CFE84E-A364-9F4F-B596-250CC145F13D}"/>
              </a:ext>
            </a:extLst>
          </p:cNvPr>
          <p:cNvSpPr txBox="1">
            <a:spLocks/>
          </p:cNvSpPr>
          <p:nvPr/>
        </p:nvSpPr>
        <p:spPr>
          <a:xfrm>
            <a:off x="287202" y="2590303"/>
            <a:ext cx="5119509" cy="377796"/>
          </a:xfrm>
          <a:prstGeom prst="rect">
            <a:avLst/>
          </a:prstGeom>
          <a:noFill/>
          <a:ln>
            <a:noFill/>
            <a:prstDash val="sysDot"/>
          </a:ln>
        </p:spPr>
        <p:txBody>
          <a:bodyPr wrap="square" rtlCol="0">
            <a:spAutoFit/>
          </a:bodyPr>
          <a:lstStyle/>
          <a:p>
            <a:pPr>
              <a:lnSpc>
                <a:spcPct val="150000"/>
              </a:lnSpc>
              <a:spcAft>
                <a:spcPts val="100"/>
              </a:spcAft>
              <a:buClr>
                <a:srgbClr val="000000"/>
              </a:buClr>
              <a:buSzPct val="120000"/>
            </a:pPr>
            <a:r>
              <a:rPr lang="tr-TR" sz="1400" b="1" kern="0" dirty="0">
                <a:solidFill>
                  <a:srgbClr val="222222"/>
                </a:solidFill>
                <a:latin typeface="Quicksand" pitchFamily="2" charset="-94"/>
                <a:ea typeface="Tahoma" pitchFamily="34" charset="0"/>
                <a:cs typeface="Fredoka" pitchFamily="2" charset="-79"/>
                <a:sym typeface="Arial"/>
              </a:rPr>
              <a:t>Yüksek Basınç Alanı</a:t>
            </a:r>
          </a:p>
        </p:txBody>
      </p:sp>
      <p:pic>
        <p:nvPicPr>
          <p:cNvPr id="13" name="Resim 12">
            <a:extLst>
              <a:ext uri="{FF2B5EF4-FFF2-40B4-BE49-F238E27FC236}">
                <a16:creationId xmlns:a16="http://schemas.microsoft.com/office/drawing/2014/main" id="{CDD07B15-A1D4-0211-6F0B-A66D966C6FC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30577" y="4363194"/>
            <a:ext cx="5035626" cy="2075391"/>
          </a:xfrm>
          <a:prstGeom prst="rect">
            <a:avLst/>
          </a:prstGeom>
        </p:spPr>
      </p:pic>
      <p:pic>
        <p:nvPicPr>
          <p:cNvPr id="15" name="Resim 14">
            <a:extLst>
              <a:ext uri="{FF2B5EF4-FFF2-40B4-BE49-F238E27FC236}">
                <a16:creationId xmlns:a16="http://schemas.microsoft.com/office/drawing/2014/main" id="{FA264804-C077-F8CF-742C-B1F78D7D11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5858" y="2946644"/>
            <a:ext cx="2953240" cy="3491942"/>
          </a:xfrm>
          <a:prstGeom prst="rect">
            <a:avLst/>
          </a:prstGeom>
        </p:spPr>
      </p:pic>
    </p:spTree>
    <p:extLst>
      <p:ext uri="{BB962C8B-B14F-4D97-AF65-F5344CB8AC3E}">
        <p14:creationId xmlns:p14="http://schemas.microsoft.com/office/powerpoint/2010/main" val="27019219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53AB7-E8FD-F5F6-3E6D-DA0144351189}"/>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EC38BD9C-55BD-9485-87EA-E7027A675672}"/>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9" name="Metin kutusu 8">
            <a:extLst>
              <a:ext uri="{FF2B5EF4-FFF2-40B4-BE49-F238E27FC236}">
                <a16:creationId xmlns:a16="http://schemas.microsoft.com/office/drawing/2014/main" id="{55981C28-4C00-7147-ED25-D877E79FB9D6}"/>
              </a:ext>
            </a:extLst>
          </p:cNvPr>
          <p:cNvSpPr txBox="1">
            <a:spLocks/>
          </p:cNvSpPr>
          <p:nvPr/>
        </p:nvSpPr>
        <p:spPr>
          <a:xfrm>
            <a:off x="322902" y="682384"/>
            <a:ext cx="8537634" cy="1157240"/>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Sıcakta hava moleküllerinin hareketliliği artar, moleküller birbirinden uzaklaşır ve yükselici hava hareketi yapar. Moleküllerin yeryüzüne uyguladıkları baskı bu sayede azalır ve </a:t>
            </a:r>
            <a:r>
              <a:rPr lang="tr-TR" sz="1600" b="1" kern="0" dirty="0">
                <a:solidFill>
                  <a:srgbClr val="E84E4A"/>
                </a:solidFill>
                <a:latin typeface="Quicksand" pitchFamily="2" charset="-94"/>
                <a:ea typeface="Tahoma" pitchFamily="34" charset="0"/>
                <a:cs typeface="Poppins" pitchFamily="2" charset="-94"/>
                <a:sym typeface="Arial"/>
              </a:rPr>
              <a:t>alçak basınç alanı </a:t>
            </a:r>
            <a:r>
              <a:rPr lang="tr-TR" sz="1600" kern="0" dirty="0">
                <a:solidFill>
                  <a:srgbClr val="222222"/>
                </a:solidFill>
                <a:latin typeface="Quicksand" pitchFamily="2" charset="-94"/>
                <a:ea typeface="Tahoma" pitchFamily="34" charset="0"/>
                <a:cs typeface="Poppins" pitchFamily="2" charset="-94"/>
                <a:sym typeface="Arial"/>
              </a:rPr>
              <a:t>oluşur.</a:t>
            </a:r>
          </a:p>
        </p:txBody>
      </p:sp>
      <p:sp>
        <p:nvSpPr>
          <p:cNvPr id="11" name="Dikdörtgen: Çapraz Köşeleri Yuvarlatılmış 10">
            <a:extLst>
              <a:ext uri="{FF2B5EF4-FFF2-40B4-BE49-F238E27FC236}">
                <a16:creationId xmlns:a16="http://schemas.microsoft.com/office/drawing/2014/main" id="{88FB544C-CC39-0821-B3E9-C44A08D2B6B8}"/>
              </a:ext>
            </a:extLst>
          </p:cNvPr>
          <p:cNvSpPr/>
          <p:nvPr/>
        </p:nvSpPr>
        <p:spPr>
          <a:xfrm>
            <a:off x="322902" y="244938"/>
            <a:ext cx="11562614" cy="377796"/>
          </a:xfrm>
          <a:prstGeom prst="round2DiagRect">
            <a:avLst/>
          </a:prstGeom>
          <a:gradFill flip="none" rotWithShape="1">
            <a:gsLst>
              <a:gs pos="0">
                <a:schemeClr val="accent1">
                  <a:lumMod val="5000"/>
                  <a:lumOff val="95000"/>
                </a:schemeClr>
              </a:gs>
              <a:gs pos="74000">
                <a:schemeClr val="tx2">
                  <a:lumMod val="10000"/>
                  <a:lumOff val="90000"/>
                </a:schemeClr>
              </a:gs>
              <a:gs pos="83000">
                <a:schemeClr val="tx2">
                  <a:lumMod val="10000"/>
                  <a:lumOff val="90000"/>
                </a:schemeClr>
              </a:gs>
              <a:gs pos="100000">
                <a:schemeClr val="accent4">
                  <a:lumMod val="20000"/>
                  <a:lumOff val="8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3" name="Metin kutusu 12">
            <a:extLst>
              <a:ext uri="{FF2B5EF4-FFF2-40B4-BE49-F238E27FC236}">
                <a16:creationId xmlns:a16="http://schemas.microsoft.com/office/drawing/2014/main" id="{CD1373F4-EA8B-74E5-5368-5A8DE39AE2FF}"/>
              </a:ext>
            </a:extLst>
          </p:cNvPr>
          <p:cNvSpPr txBox="1">
            <a:spLocks/>
          </p:cNvSpPr>
          <p:nvPr/>
        </p:nvSpPr>
        <p:spPr>
          <a:xfrm>
            <a:off x="287202" y="207446"/>
            <a:ext cx="5119509" cy="377796"/>
          </a:xfrm>
          <a:prstGeom prst="rect">
            <a:avLst/>
          </a:prstGeom>
          <a:noFill/>
          <a:ln>
            <a:noFill/>
            <a:prstDash val="sysDot"/>
          </a:ln>
        </p:spPr>
        <p:txBody>
          <a:bodyPr wrap="square" rtlCol="0">
            <a:spAutoFit/>
          </a:bodyPr>
          <a:lstStyle/>
          <a:p>
            <a:pPr>
              <a:lnSpc>
                <a:spcPct val="150000"/>
              </a:lnSpc>
              <a:spcAft>
                <a:spcPts val="100"/>
              </a:spcAft>
              <a:buClr>
                <a:srgbClr val="000000"/>
              </a:buClr>
              <a:buSzPct val="120000"/>
            </a:pPr>
            <a:r>
              <a:rPr lang="tr-TR" sz="1400" b="1" kern="0" dirty="0">
                <a:solidFill>
                  <a:srgbClr val="222222"/>
                </a:solidFill>
                <a:latin typeface="Quicksand" pitchFamily="2" charset="-94"/>
                <a:ea typeface="Tahoma" pitchFamily="34" charset="0"/>
                <a:cs typeface="Fredoka" pitchFamily="2" charset="-79"/>
                <a:sym typeface="Arial"/>
              </a:rPr>
              <a:t>Alçak Basınç Alanı</a:t>
            </a:r>
          </a:p>
        </p:txBody>
      </p:sp>
      <p:pic>
        <p:nvPicPr>
          <p:cNvPr id="3" name="Resim 2">
            <a:extLst>
              <a:ext uri="{FF2B5EF4-FFF2-40B4-BE49-F238E27FC236}">
                <a16:creationId xmlns:a16="http://schemas.microsoft.com/office/drawing/2014/main" id="{57879EF7-2078-CF86-9906-2E322F348D6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006192" y="1899274"/>
            <a:ext cx="5550698" cy="2197238"/>
          </a:xfrm>
          <a:prstGeom prst="rect">
            <a:avLst/>
          </a:prstGeom>
        </p:spPr>
      </p:pic>
      <p:pic>
        <p:nvPicPr>
          <p:cNvPr id="6" name="Resim 5">
            <a:extLst>
              <a:ext uri="{FF2B5EF4-FFF2-40B4-BE49-F238E27FC236}">
                <a16:creationId xmlns:a16="http://schemas.microsoft.com/office/drawing/2014/main" id="{567B8827-343E-F990-66DC-D20708CDB8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4908" y="750051"/>
            <a:ext cx="2467050" cy="3602036"/>
          </a:xfrm>
          <a:prstGeom prst="rect">
            <a:avLst/>
          </a:prstGeom>
        </p:spPr>
      </p:pic>
    </p:spTree>
    <p:extLst>
      <p:ext uri="{BB962C8B-B14F-4D97-AF65-F5344CB8AC3E}">
        <p14:creationId xmlns:p14="http://schemas.microsoft.com/office/powerpoint/2010/main" val="5305841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8DB67-0EDF-DE7A-5BF5-1E23C07B4729}"/>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39A71FBB-86D5-6FD2-6A42-072EF4F86D69}"/>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pic>
        <p:nvPicPr>
          <p:cNvPr id="4" name="Resim 3">
            <a:extLst>
              <a:ext uri="{FF2B5EF4-FFF2-40B4-BE49-F238E27FC236}">
                <a16:creationId xmlns:a16="http://schemas.microsoft.com/office/drawing/2014/main" id="{69DA0C09-929B-80AA-91DC-08D767F751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126" y="315275"/>
            <a:ext cx="5487537" cy="2993202"/>
          </a:xfrm>
          <a:prstGeom prst="roundRect">
            <a:avLst>
              <a:gd name="adj" fmla="val 8594"/>
            </a:avLst>
          </a:prstGeom>
          <a:solidFill>
            <a:srgbClr val="FFFFFF">
              <a:shade val="85000"/>
            </a:srgbClr>
          </a:solidFill>
          <a:ln>
            <a:noFill/>
          </a:ln>
          <a:effectLst/>
        </p:spPr>
      </p:pic>
      <p:sp>
        <p:nvSpPr>
          <p:cNvPr id="8" name="Dikdörtgen: Köşeleri Yuvarlatılmış 7">
            <a:extLst>
              <a:ext uri="{FF2B5EF4-FFF2-40B4-BE49-F238E27FC236}">
                <a16:creationId xmlns:a16="http://schemas.microsoft.com/office/drawing/2014/main" id="{D6F4D523-657A-FC01-2DF8-EC152C41882D}"/>
              </a:ext>
            </a:extLst>
          </p:cNvPr>
          <p:cNvSpPr/>
          <p:nvPr/>
        </p:nvSpPr>
        <p:spPr>
          <a:xfrm>
            <a:off x="1277395" y="3405653"/>
            <a:ext cx="4692161" cy="3036909"/>
          </a:xfrm>
          <a:prstGeom prst="roundRect">
            <a:avLst>
              <a:gd name="adj" fmla="val 3674"/>
            </a:avLst>
          </a:prstGeom>
          <a:solidFill>
            <a:srgbClr val="FEF4EF"/>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0" name="Metin kutusu 9">
            <a:extLst>
              <a:ext uri="{FF2B5EF4-FFF2-40B4-BE49-F238E27FC236}">
                <a16:creationId xmlns:a16="http://schemas.microsoft.com/office/drawing/2014/main" id="{F9B409B4-5860-39C8-1408-BF6D3ED82127}"/>
              </a:ext>
            </a:extLst>
          </p:cNvPr>
          <p:cNvSpPr txBox="1">
            <a:spLocks/>
          </p:cNvSpPr>
          <p:nvPr/>
        </p:nvSpPr>
        <p:spPr>
          <a:xfrm>
            <a:off x="1293131" y="3868132"/>
            <a:ext cx="4676425" cy="2462213"/>
          </a:xfrm>
          <a:prstGeom prst="rect">
            <a:avLst/>
          </a:prstGeom>
          <a:noFill/>
          <a:ln>
            <a:noFill/>
            <a:prstDash val="solid"/>
          </a:ln>
        </p:spPr>
        <p:txBody>
          <a:bodyPr wrap="square" rtlCol="0">
            <a:spAutoFit/>
          </a:bodyPr>
          <a:lstStyle/>
          <a:p>
            <a:pPr marL="171450" indent="-171450">
              <a:buBlip>
                <a:blip r:embed="rId3"/>
              </a:buBlip>
            </a:pPr>
            <a:r>
              <a:rPr lang="tr-TR" sz="1400" b="1" dirty="0">
                <a:solidFill>
                  <a:srgbClr val="E84E4A"/>
                </a:solidFill>
                <a:latin typeface="Quicksand" pitchFamily="2" charset="-94"/>
              </a:rPr>
              <a:t>Soğuktur.</a:t>
            </a:r>
          </a:p>
          <a:p>
            <a:pPr marL="171450" indent="-171450">
              <a:buBlip>
                <a:blip r:embed="rId3"/>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3"/>
              </a:buBlip>
            </a:pPr>
            <a:r>
              <a:rPr lang="tr-TR" sz="1400" kern="0" dirty="0">
                <a:solidFill>
                  <a:srgbClr val="222222"/>
                </a:solidFill>
                <a:latin typeface="Quicksand" pitchFamily="2" charset="-94"/>
                <a:ea typeface="Tahoma" pitchFamily="34" charset="0"/>
                <a:cs typeface="Fredoka" pitchFamily="2" charset="-79"/>
                <a:sym typeface="Arial"/>
              </a:rPr>
              <a:t>Alçalıcı hava hareketi görülür. </a:t>
            </a:r>
          </a:p>
          <a:p>
            <a:pPr marL="171450" indent="-171450">
              <a:buBlip>
                <a:blip r:embed="rId3"/>
              </a:buBlip>
            </a:pPr>
            <a:endParaRPr lang="tr-TR" sz="1400" dirty="0">
              <a:latin typeface="Quicksand" pitchFamily="2" charset="-94"/>
            </a:endParaRPr>
          </a:p>
          <a:p>
            <a:pPr marL="171450" indent="-171450">
              <a:buBlip>
                <a:blip r:embed="rId3"/>
              </a:buBlip>
            </a:pPr>
            <a:r>
              <a:rPr lang="tr-TR" sz="1400" kern="0" dirty="0">
                <a:solidFill>
                  <a:srgbClr val="222222"/>
                </a:solidFill>
                <a:latin typeface="Quicksand" pitchFamily="2" charset="-94"/>
                <a:ea typeface="Tahoma" pitchFamily="34" charset="0"/>
                <a:cs typeface="Fredoka" pitchFamily="2" charset="-79"/>
                <a:sym typeface="Arial"/>
              </a:rPr>
              <a:t>Yeryüzündeki hava molekülü yoğunluğu fazladır. </a:t>
            </a:r>
          </a:p>
          <a:p>
            <a:pPr marL="171450" indent="-171450">
              <a:buBlip>
                <a:blip r:embed="rId3"/>
              </a:buBlip>
            </a:pPr>
            <a:endParaRPr lang="tr-TR" sz="1400" dirty="0">
              <a:latin typeface="Quicksand" pitchFamily="2" charset="-94"/>
            </a:endParaRPr>
          </a:p>
          <a:p>
            <a:pPr marL="171450" indent="-171450">
              <a:buBlip>
                <a:blip r:embed="rId3"/>
              </a:buBlip>
            </a:pPr>
            <a:r>
              <a:rPr lang="tr-TR" sz="1400" kern="0" dirty="0">
                <a:solidFill>
                  <a:srgbClr val="222222"/>
                </a:solidFill>
                <a:latin typeface="Quicksand" pitchFamily="2" charset="-94"/>
                <a:ea typeface="Tahoma" pitchFamily="34" charset="0"/>
                <a:cs typeface="Fredoka" pitchFamily="2" charset="-79"/>
                <a:sym typeface="Arial"/>
              </a:rPr>
              <a:t>Bulutluluk ve nem oranı azdır. </a:t>
            </a:r>
          </a:p>
          <a:p>
            <a:pPr marL="171450" indent="-171450">
              <a:buBlip>
                <a:blip r:embed="rId3"/>
              </a:buBlip>
            </a:pPr>
            <a:endParaRPr lang="tr-TR" sz="1400" dirty="0">
              <a:latin typeface="Quicksand" pitchFamily="2" charset="-94"/>
            </a:endParaRPr>
          </a:p>
          <a:p>
            <a:pPr marL="171450" indent="-171450">
              <a:buBlip>
                <a:blip r:embed="rId3"/>
              </a:buBlip>
            </a:pPr>
            <a:r>
              <a:rPr lang="tr-TR" sz="1400" kern="0" dirty="0">
                <a:solidFill>
                  <a:srgbClr val="222222"/>
                </a:solidFill>
                <a:latin typeface="Quicksand" pitchFamily="2" charset="-94"/>
                <a:ea typeface="Tahoma" pitchFamily="34" charset="0"/>
                <a:cs typeface="Fredoka" pitchFamily="2" charset="-79"/>
                <a:sym typeface="Arial"/>
              </a:rPr>
              <a:t>Yağış ihtimali az, hava genellikle güneşli ve açıktır. </a:t>
            </a:r>
          </a:p>
          <a:p>
            <a:pPr marL="171450" indent="-171450">
              <a:buBlip>
                <a:blip r:embed="rId3"/>
              </a:buBlip>
            </a:pPr>
            <a:endParaRPr lang="tr-TR" sz="1400" dirty="0">
              <a:latin typeface="Quicksand" pitchFamily="2" charset="-94"/>
            </a:endParaRPr>
          </a:p>
          <a:p>
            <a:pPr marL="171450" indent="-171450">
              <a:buBlip>
                <a:blip r:embed="rId3"/>
              </a:buBlip>
            </a:pPr>
            <a:r>
              <a:rPr lang="tr-TR" sz="1400" kern="0" dirty="0">
                <a:solidFill>
                  <a:srgbClr val="222222"/>
                </a:solidFill>
                <a:latin typeface="Quicksand" pitchFamily="2" charset="-94"/>
                <a:ea typeface="Tahoma" pitchFamily="34" charset="0"/>
                <a:cs typeface="Fredoka" pitchFamily="2" charset="-79"/>
                <a:sym typeface="Arial"/>
              </a:rPr>
              <a:t>Hava akımı merkezden çevreye doğrudur. </a:t>
            </a:r>
            <a:endParaRPr lang="tr-TR" sz="1400" dirty="0">
              <a:latin typeface="Quicksand" pitchFamily="2" charset="-94"/>
            </a:endParaRPr>
          </a:p>
        </p:txBody>
      </p:sp>
      <p:sp>
        <p:nvSpPr>
          <p:cNvPr id="12" name="Dikdörtgen: Köşeleri Yuvarlatılmış 11">
            <a:extLst>
              <a:ext uri="{FF2B5EF4-FFF2-40B4-BE49-F238E27FC236}">
                <a16:creationId xmlns:a16="http://schemas.microsoft.com/office/drawing/2014/main" id="{B64DD1FD-DE44-0559-AE6B-F35E5548728C}"/>
              </a:ext>
            </a:extLst>
          </p:cNvPr>
          <p:cNvSpPr/>
          <p:nvPr/>
        </p:nvSpPr>
        <p:spPr>
          <a:xfrm>
            <a:off x="6252409" y="3409611"/>
            <a:ext cx="4692161" cy="3036909"/>
          </a:xfrm>
          <a:prstGeom prst="roundRect">
            <a:avLst>
              <a:gd name="adj" fmla="val 3674"/>
            </a:avLst>
          </a:prstGeom>
          <a:solidFill>
            <a:srgbClr val="ECF8FA"/>
          </a:solidFill>
          <a:ln>
            <a:solidFill>
              <a:srgbClr val="2479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4" name="Metin kutusu 13">
            <a:extLst>
              <a:ext uri="{FF2B5EF4-FFF2-40B4-BE49-F238E27FC236}">
                <a16:creationId xmlns:a16="http://schemas.microsoft.com/office/drawing/2014/main" id="{9BB232F8-42CE-64BF-E0CC-754B6AD2AD8B}"/>
              </a:ext>
            </a:extLst>
          </p:cNvPr>
          <p:cNvSpPr txBox="1">
            <a:spLocks/>
          </p:cNvSpPr>
          <p:nvPr/>
        </p:nvSpPr>
        <p:spPr>
          <a:xfrm>
            <a:off x="6268146" y="3872090"/>
            <a:ext cx="4666554" cy="2462213"/>
          </a:xfrm>
          <a:prstGeom prst="rect">
            <a:avLst/>
          </a:prstGeom>
          <a:noFill/>
          <a:ln>
            <a:noFill/>
            <a:prstDash val="solid"/>
          </a:ln>
        </p:spPr>
        <p:txBody>
          <a:bodyPr wrap="square" rtlCol="0">
            <a:spAutoFit/>
          </a:bodyPr>
          <a:lstStyle/>
          <a:p>
            <a:pPr marL="171450" indent="-171450">
              <a:buBlip>
                <a:blip r:embed="rId4"/>
              </a:buBlip>
            </a:pPr>
            <a:r>
              <a:rPr lang="tr-TR" sz="1400" b="1" dirty="0">
                <a:solidFill>
                  <a:srgbClr val="E84E4A"/>
                </a:solidFill>
                <a:latin typeface="Quicksand" pitchFamily="2" charset="-94"/>
              </a:rPr>
              <a:t>Sıcaktır.</a:t>
            </a:r>
          </a:p>
          <a:p>
            <a:pPr marL="171450" indent="-171450">
              <a:buBlip>
                <a:blip r:embed="rId4"/>
              </a:buBlip>
            </a:pPr>
            <a:endParaRPr lang="tr-TR" sz="1400" dirty="0">
              <a:latin typeface="Quicksand" pitchFamily="2" charset="-94"/>
            </a:endParaRPr>
          </a:p>
          <a:p>
            <a:pPr marL="171450" indent="-171450">
              <a:buBlip>
                <a:blip r:embed="rId4"/>
              </a:buBlip>
            </a:pPr>
            <a:r>
              <a:rPr lang="tr-TR" sz="1400" kern="0" dirty="0">
                <a:solidFill>
                  <a:srgbClr val="222222"/>
                </a:solidFill>
                <a:latin typeface="Quicksand" pitchFamily="2" charset="-94"/>
                <a:ea typeface="Tahoma" pitchFamily="34" charset="0"/>
                <a:cs typeface="Fredoka" pitchFamily="2" charset="-79"/>
                <a:sym typeface="Arial"/>
              </a:rPr>
              <a:t>Yükselici hava hareketi görülür. </a:t>
            </a:r>
          </a:p>
          <a:p>
            <a:pPr marL="171450" indent="-171450">
              <a:buBlip>
                <a:blip r:embed="rId4"/>
              </a:buBlip>
            </a:pPr>
            <a:endParaRPr lang="tr-TR" sz="1400" dirty="0">
              <a:latin typeface="Quicksand" pitchFamily="2" charset="-94"/>
            </a:endParaRPr>
          </a:p>
          <a:p>
            <a:pPr marL="171450" indent="-171450">
              <a:buBlip>
                <a:blip r:embed="rId4"/>
              </a:buBlip>
            </a:pPr>
            <a:r>
              <a:rPr lang="tr-TR" sz="1400" kern="0" dirty="0">
                <a:solidFill>
                  <a:srgbClr val="222222"/>
                </a:solidFill>
                <a:latin typeface="Quicksand" pitchFamily="2" charset="-94"/>
                <a:ea typeface="Tahoma" pitchFamily="34" charset="0"/>
                <a:cs typeface="Fredoka" pitchFamily="2" charset="-79"/>
                <a:sym typeface="Arial"/>
              </a:rPr>
              <a:t>Atmosferdeki hava molekülü yoğunluğu fazladır. </a:t>
            </a:r>
          </a:p>
          <a:p>
            <a:pPr marL="171450" indent="-171450">
              <a:buBlip>
                <a:blip r:embed="rId4"/>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4"/>
              </a:buBlip>
            </a:pPr>
            <a:r>
              <a:rPr lang="tr-TR" sz="1400" kern="0" dirty="0">
                <a:solidFill>
                  <a:srgbClr val="222222"/>
                </a:solidFill>
                <a:latin typeface="Quicksand" pitchFamily="2" charset="-94"/>
                <a:ea typeface="Tahoma" pitchFamily="34" charset="0"/>
                <a:cs typeface="Fredoka" pitchFamily="2" charset="-79"/>
                <a:sym typeface="Arial"/>
              </a:rPr>
              <a:t>Bulutluluk ve nem oranı fazladır. </a:t>
            </a:r>
          </a:p>
          <a:p>
            <a:pPr marL="171450" indent="-171450">
              <a:buBlip>
                <a:blip r:embed="rId4"/>
              </a:buBlip>
            </a:pPr>
            <a:endParaRPr lang="tr-TR" sz="1400" dirty="0">
              <a:latin typeface="Quicksand" pitchFamily="2" charset="-94"/>
            </a:endParaRPr>
          </a:p>
          <a:p>
            <a:pPr marL="171450" indent="-171450">
              <a:buBlip>
                <a:blip r:embed="rId4"/>
              </a:buBlip>
            </a:pPr>
            <a:r>
              <a:rPr lang="tr-TR" sz="1400" kern="0" dirty="0">
                <a:solidFill>
                  <a:srgbClr val="222222"/>
                </a:solidFill>
                <a:latin typeface="Quicksand" pitchFamily="2" charset="-94"/>
                <a:ea typeface="Tahoma" pitchFamily="34" charset="0"/>
                <a:cs typeface="Fredoka" pitchFamily="2" charset="-79"/>
                <a:sym typeface="Arial"/>
              </a:rPr>
              <a:t>Yağış ihtimali çok ve hava genellikle kapalıdır.</a:t>
            </a:r>
          </a:p>
          <a:p>
            <a:pPr marL="171450" indent="-171450">
              <a:buBlip>
                <a:blip r:embed="rId4"/>
              </a:buBlip>
            </a:pPr>
            <a:endParaRPr lang="tr-TR" sz="1400" dirty="0">
              <a:latin typeface="Quicksand" pitchFamily="2" charset="-94"/>
            </a:endParaRPr>
          </a:p>
          <a:p>
            <a:pPr marL="171450" indent="-171450">
              <a:buBlip>
                <a:blip r:embed="rId4"/>
              </a:buBlip>
            </a:pPr>
            <a:r>
              <a:rPr lang="tr-TR" sz="1400" kern="0" dirty="0">
                <a:solidFill>
                  <a:srgbClr val="222222"/>
                </a:solidFill>
                <a:latin typeface="Quicksand" pitchFamily="2" charset="-94"/>
                <a:ea typeface="Tahoma" pitchFamily="34" charset="0"/>
                <a:cs typeface="Fredoka" pitchFamily="2" charset="-79"/>
                <a:sym typeface="Arial"/>
              </a:rPr>
              <a:t>Hava akımı çevreden merkeze doğrudur. </a:t>
            </a:r>
          </a:p>
        </p:txBody>
      </p:sp>
      <p:sp>
        <p:nvSpPr>
          <p:cNvPr id="16" name="Dikdörtgen: Köşeleri Yuvarlatılmış 15">
            <a:extLst>
              <a:ext uri="{FF2B5EF4-FFF2-40B4-BE49-F238E27FC236}">
                <a16:creationId xmlns:a16="http://schemas.microsoft.com/office/drawing/2014/main" id="{5FC44411-EDA1-4513-FBDD-C01F4A2E5E16}"/>
              </a:ext>
            </a:extLst>
          </p:cNvPr>
          <p:cNvSpPr/>
          <p:nvPr/>
        </p:nvSpPr>
        <p:spPr>
          <a:xfrm>
            <a:off x="1277395" y="3393351"/>
            <a:ext cx="4692162" cy="389907"/>
          </a:xfrm>
          <a:prstGeom prst="roundRect">
            <a:avLst>
              <a:gd name="adj" fmla="val 26020"/>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8" name="Metin kutusu 17">
            <a:extLst>
              <a:ext uri="{FF2B5EF4-FFF2-40B4-BE49-F238E27FC236}">
                <a16:creationId xmlns:a16="http://schemas.microsoft.com/office/drawing/2014/main" id="{5C9FFB08-6562-F5B5-56BD-740A0570E805}"/>
              </a:ext>
            </a:extLst>
          </p:cNvPr>
          <p:cNvSpPr txBox="1">
            <a:spLocks/>
          </p:cNvSpPr>
          <p:nvPr/>
        </p:nvSpPr>
        <p:spPr>
          <a:xfrm>
            <a:off x="1267871" y="3368961"/>
            <a:ext cx="4676661" cy="377796"/>
          </a:xfrm>
          <a:prstGeom prst="rect">
            <a:avLst/>
          </a:prstGeom>
          <a:noFill/>
          <a:ln>
            <a:noFill/>
            <a:prstDash val="solid"/>
          </a:ln>
        </p:spPr>
        <p:txBody>
          <a:bodyPr wrap="square" rtlCol="0">
            <a:spAutoFit/>
          </a:bodyPr>
          <a:lstStyle/>
          <a:p>
            <a:pPr algn="ctr">
              <a:lnSpc>
                <a:spcPct val="150000"/>
              </a:lnSpc>
              <a:spcAft>
                <a:spcPts val="100"/>
              </a:spcAft>
              <a:buClr>
                <a:srgbClr val="000000"/>
              </a:buClr>
              <a:buSzPct val="120000"/>
            </a:pPr>
            <a:r>
              <a:rPr lang="tr-TR" sz="1400" b="1" kern="0" dirty="0">
                <a:solidFill>
                  <a:schemeClr val="bg1"/>
                </a:solidFill>
                <a:latin typeface="Quicksand" pitchFamily="2" charset="-94"/>
                <a:ea typeface="Tahoma" pitchFamily="34" charset="0"/>
                <a:cs typeface="Fredoka" pitchFamily="2" charset="-79"/>
                <a:sym typeface="Arial"/>
              </a:rPr>
              <a:t>YÜKSEK BASINÇ ALANLARI</a:t>
            </a:r>
            <a:endParaRPr lang="tr-TR" sz="1400" kern="0" dirty="0">
              <a:solidFill>
                <a:schemeClr val="bg1"/>
              </a:solidFill>
              <a:latin typeface="Quicksand" pitchFamily="2" charset="-94"/>
              <a:ea typeface="Tahoma" pitchFamily="34" charset="0"/>
              <a:cs typeface="Fredoka" pitchFamily="2" charset="-79"/>
              <a:sym typeface="Arial"/>
            </a:endParaRPr>
          </a:p>
        </p:txBody>
      </p:sp>
      <p:sp>
        <p:nvSpPr>
          <p:cNvPr id="20" name="Dikdörtgen: Köşeleri Yuvarlatılmış 19">
            <a:extLst>
              <a:ext uri="{FF2B5EF4-FFF2-40B4-BE49-F238E27FC236}">
                <a16:creationId xmlns:a16="http://schemas.microsoft.com/office/drawing/2014/main" id="{72E6F347-A89C-534C-C78C-8787D60220A6}"/>
              </a:ext>
            </a:extLst>
          </p:cNvPr>
          <p:cNvSpPr/>
          <p:nvPr/>
        </p:nvSpPr>
        <p:spPr>
          <a:xfrm>
            <a:off x="6252409" y="3397309"/>
            <a:ext cx="4692162" cy="389907"/>
          </a:xfrm>
          <a:prstGeom prst="roundRect">
            <a:avLst>
              <a:gd name="adj" fmla="val 26020"/>
            </a:avLst>
          </a:prstGeom>
          <a:solidFill>
            <a:srgbClr val="2479BA"/>
          </a:solidFill>
          <a:ln>
            <a:solidFill>
              <a:srgbClr val="2479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2" name="Metin kutusu 21">
            <a:extLst>
              <a:ext uri="{FF2B5EF4-FFF2-40B4-BE49-F238E27FC236}">
                <a16:creationId xmlns:a16="http://schemas.microsoft.com/office/drawing/2014/main" id="{324ADF1E-45B8-960B-F4B8-28E421641091}"/>
              </a:ext>
            </a:extLst>
          </p:cNvPr>
          <p:cNvSpPr txBox="1">
            <a:spLocks/>
          </p:cNvSpPr>
          <p:nvPr/>
        </p:nvSpPr>
        <p:spPr>
          <a:xfrm>
            <a:off x="6242885" y="3372919"/>
            <a:ext cx="4676661" cy="377796"/>
          </a:xfrm>
          <a:prstGeom prst="rect">
            <a:avLst/>
          </a:prstGeom>
          <a:noFill/>
          <a:ln>
            <a:noFill/>
            <a:prstDash val="solid"/>
          </a:ln>
        </p:spPr>
        <p:txBody>
          <a:bodyPr wrap="square" rtlCol="0">
            <a:spAutoFit/>
          </a:bodyPr>
          <a:lstStyle/>
          <a:p>
            <a:pPr algn="ctr">
              <a:lnSpc>
                <a:spcPct val="150000"/>
              </a:lnSpc>
              <a:spcAft>
                <a:spcPts val="100"/>
              </a:spcAft>
              <a:buClr>
                <a:srgbClr val="000000"/>
              </a:buClr>
              <a:buSzPct val="120000"/>
            </a:pPr>
            <a:r>
              <a:rPr lang="tr-TR" sz="1400" b="1" kern="0" dirty="0">
                <a:solidFill>
                  <a:schemeClr val="bg1"/>
                </a:solidFill>
                <a:latin typeface="Quicksand" pitchFamily="2" charset="-94"/>
                <a:ea typeface="Tahoma" pitchFamily="34" charset="0"/>
                <a:cs typeface="Fredoka" pitchFamily="2" charset="-79"/>
                <a:sym typeface="Arial"/>
              </a:rPr>
              <a:t>ALÇAK BASINÇ ALANLARI</a:t>
            </a:r>
            <a:endParaRPr lang="tr-TR" sz="1400" kern="0" dirty="0">
              <a:solidFill>
                <a:schemeClr val="bg1"/>
              </a:solidFill>
              <a:latin typeface="Quicksand" pitchFamily="2" charset="-94"/>
              <a:ea typeface="Tahoma" pitchFamily="34" charset="0"/>
              <a:cs typeface="Fredoka" pitchFamily="2" charset="-79"/>
              <a:sym typeface="Arial"/>
            </a:endParaRPr>
          </a:p>
        </p:txBody>
      </p:sp>
      <p:pic>
        <p:nvPicPr>
          <p:cNvPr id="24" name="Resim 23">
            <a:extLst>
              <a:ext uri="{FF2B5EF4-FFF2-40B4-BE49-F238E27FC236}">
                <a16:creationId xmlns:a16="http://schemas.microsoft.com/office/drawing/2014/main" id="{50186A46-3304-9EDA-4C27-F64A51C316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0516" y="315275"/>
            <a:ext cx="5804358" cy="1888012"/>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4495200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A9CC5-E941-F09C-6E7B-FD449B84EC70}"/>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FE965648-5D89-92FE-B60C-67B99748CF96}"/>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68" name="Dikdörtgen: Köşeleri Yuvarlatılmış 67">
            <a:extLst>
              <a:ext uri="{FF2B5EF4-FFF2-40B4-BE49-F238E27FC236}">
                <a16:creationId xmlns:a16="http://schemas.microsoft.com/office/drawing/2014/main" id="{A3BD311F-7F3D-9F3D-E689-F7149F5BB572}"/>
              </a:ext>
            </a:extLst>
          </p:cNvPr>
          <p:cNvSpPr/>
          <p:nvPr/>
        </p:nvSpPr>
        <p:spPr>
          <a:xfrm>
            <a:off x="306485" y="237350"/>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70" name="Metin kutusu 69">
            <a:extLst>
              <a:ext uri="{FF2B5EF4-FFF2-40B4-BE49-F238E27FC236}">
                <a16:creationId xmlns:a16="http://schemas.microsoft.com/office/drawing/2014/main" id="{4176BCDB-5AE3-5C52-43EB-D255BC882E67}"/>
              </a:ext>
            </a:extLst>
          </p:cNvPr>
          <p:cNvSpPr txBox="1">
            <a:spLocks/>
          </p:cNvSpPr>
          <p:nvPr/>
        </p:nvSpPr>
        <p:spPr>
          <a:xfrm>
            <a:off x="300057" y="289350"/>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Rüzgâr</a:t>
            </a:r>
          </a:p>
        </p:txBody>
      </p:sp>
      <p:sp>
        <p:nvSpPr>
          <p:cNvPr id="72" name="Metin kutusu 71">
            <a:extLst>
              <a:ext uri="{FF2B5EF4-FFF2-40B4-BE49-F238E27FC236}">
                <a16:creationId xmlns:a16="http://schemas.microsoft.com/office/drawing/2014/main" id="{274C9CD4-D3A7-27FD-1DAD-D419A10F85DA}"/>
              </a:ext>
            </a:extLst>
          </p:cNvPr>
          <p:cNvSpPr txBox="1">
            <a:spLocks/>
          </p:cNvSpPr>
          <p:nvPr/>
        </p:nvSpPr>
        <p:spPr>
          <a:xfrm>
            <a:off x="311962" y="690758"/>
            <a:ext cx="11580024" cy="5768246"/>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Bölgeler arasındaki sıcaklık ve basınç farklarından kaynaklanan yatay yönlü hava hareketine </a:t>
            </a:r>
            <a:r>
              <a:rPr lang="tr-TR" sz="1600" b="1" kern="0" dirty="0">
                <a:solidFill>
                  <a:srgbClr val="E84E4A"/>
                </a:solidFill>
                <a:latin typeface="Quicksand" pitchFamily="2" charset="-94"/>
                <a:ea typeface="Tahoma" pitchFamily="34" charset="0"/>
                <a:cs typeface="Poppins" pitchFamily="2" charset="-94"/>
                <a:sym typeface="Arial"/>
              </a:rPr>
              <a:t>rüzgâr</a:t>
            </a:r>
            <a:r>
              <a:rPr lang="tr-TR" sz="1600" kern="0" dirty="0">
                <a:solidFill>
                  <a:srgbClr val="222222"/>
                </a:solidFill>
                <a:latin typeface="Quicksand" pitchFamily="2" charset="-94"/>
                <a:ea typeface="Tahoma" pitchFamily="34" charset="0"/>
                <a:cs typeface="Poppins" pitchFamily="2" charset="-94"/>
                <a:sym typeface="Arial"/>
              </a:rPr>
              <a:t> denir. </a:t>
            </a: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Rüzgârlar her zaman </a:t>
            </a:r>
            <a:r>
              <a:rPr lang="tr-TR" sz="1600" b="1" kern="0" dirty="0">
                <a:solidFill>
                  <a:srgbClr val="E84E4A"/>
                </a:solidFill>
                <a:latin typeface="Quicksand" pitchFamily="2" charset="-94"/>
                <a:ea typeface="Tahoma" pitchFamily="34" charset="0"/>
                <a:cs typeface="Poppins" pitchFamily="2" charset="-94"/>
                <a:sym typeface="Arial"/>
              </a:rPr>
              <a:t>yüksek basınçtan </a:t>
            </a:r>
            <a:r>
              <a:rPr lang="tr-TR" sz="1600" b="1" kern="0" dirty="0">
                <a:solidFill>
                  <a:srgbClr val="E84E4A"/>
                </a:solidFill>
                <a:latin typeface="Quicksand" pitchFamily="2" charset="-94"/>
                <a:ea typeface="Tahoma" pitchFamily="34" charset="0"/>
                <a:cs typeface="Poppins" pitchFamily="2" charset="-94"/>
                <a:sym typeface="Wingdings" panose="05000000000000000000" pitchFamily="2" charset="2"/>
              </a:rPr>
              <a:t></a:t>
            </a:r>
            <a:r>
              <a:rPr lang="tr-TR" sz="1600" b="1" kern="0" dirty="0">
                <a:solidFill>
                  <a:srgbClr val="E84E4A"/>
                </a:solidFill>
                <a:latin typeface="Quicksand" pitchFamily="2" charset="-94"/>
                <a:ea typeface="Tahoma" pitchFamily="34" charset="0"/>
                <a:cs typeface="Poppins" pitchFamily="2" charset="-94"/>
                <a:sym typeface="Arial"/>
              </a:rPr>
              <a:t> alçak basınca </a:t>
            </a:r>
            <a:r>
              <a:rPr lang="tr-TR" sz="1600" kern="0" dirty="0">
                <a:solidFill>
                  <a:srgbClr val="222222"/>
                </a:solidFill>
                <a:latin typeface="Quicksand" pitchFamily="2" charset="-94"/>
                <a:ea typeface="Tahoma" pitchFamily="34" charset="0"/>
                <a:cs typeface="Poppins" pitchFamily="2" charset="-94"/>
                <a:sym typeface="Arial"/>
              </a:rPr>
              <a:t>yani </a:t>
            </a:r>
            <a:r>
              <a:rPr lang="tr-TR" sz="1600" b="1" kern="0" dirty="0">
                <a:solidFill>
                  <a:srgbClr val="E84E4A"/>
                </a:solidFill>
                <a:latin typeface="Quicksand" pitchFamily="2" charset="-94"/>
                <a:ea typeface="Tahoma" pitchFamily="34" charset="0"/>
                <a:cs typeface="Poppins" pitchFamily="2" charset="-94"/>
                <a:sym typeface="Arial"/>
              </a:rPr>
              <a:t>soğuktan </a:t>
            </a:r>
            <a:r>
              <a:rPr lang="tr-TR" sz="1600" b="1" kern="0" dirty="0">
                <a:solidFill>
                  <a:srgbClr val="E84E4A"/>
                </a:solidFill>
                <a:latin typeface="Quicksand" pitchFamily="2" charset="-94"/>
                <a:ea typeface="Tahoma" pitchFamily="34" charset="0"/>
                <a:cs typeface="Poppins" pitchFamily="2" charset="-94"/>
                <a:sym typeface="Wingdings" panose="05000000000000000000" pitchFamily="2" charset="2"/>
              </a:rPr>
              <a:t> sıcağa </a:t>
            </a:r>
            <a:r>
              <a:rPr lang="tr-TR" sz="1600" kern="0" dirty="0">
                <a:solidFill>
                  <a:srgbClr val="222222"/>
                </a:solidFill>
                <a:latin typeface="Quicksand" pitchFamily="2" charset="-94"/>
                <a:ea typeface="Tahoma" pitchFamily="34" charset="0"/>
                <a:cs typeface="Poppins" pitchFamily="2" charset="-94"/>
                <a:sym typeface="Wingdings" panose="05000000000000000000" pitchFamily="2" charset="2"/>
              </a:rPr>
              <a:t>d</a:t>
            </a:r>
            <a:r>
              <a:rPr lang="tr-TR" sz="1600" kern="0" dirty="0">
                <a:solidFill>
                  <a:srgbClr val="222222"/>
                </a:solidFill>
                <a:latin typeface="Quicksand" pitchFamily="2" charset="-94"/>
                <a:ea typeface="Tahoma" pitchFamily="34" charset="0"/>
                <a:cs typeface="Poppins" pitchFamily="2" charset="-94"/>
                <a:sym typeface="Arial"/>
              </a:rPr>
              <a:t>oğru oluşur. </a:t>
            </a:r>
          </a:p>
        </p:txBody>
      </p:sp>
      <p:pic>
        <p:nvPicPr>
          <p:cNvPr id="3" name="Resim 2">
            <a:extLst>
              <a:ext uri="{FF2B5EF4-FFF2-40B4-BE49-F238E27FC236}">
                <a16:creationId xmlns:a16="http://schemas.microsoft.com/office/drawing/2014/main" id="{75F9D6B7-FCC6-0CBC-1417-F58097A6EBA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85458" y="832499"/>
            <a:ext cx="9621083" cy="5247865"/>
          </a:xfrm>
          <a:prstGeom prst="rect">
            <a:avLst/>
          </a:prstGeom>
        </p:spPr>
      </p:pic>
    </p:spTree>
    <p:extLst>
      <p:ext uri="{BB962C8B-B14F-4D97-AF65-F5344CB8AC3E}">
        <p14:creationId xmlns:p14="http://schemas.microsoft.com/office/powerpoint/2010/main" val="15930825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A8E30-BE1D-50ED-7ED3-A725C57F5424}"/>
            </a:ext>
          </a:extLst>
        </p:cNvPr>
        <p:cNvGrpSpPr/>
        <p:nvPr/>
      </p:nvGrpSpPr>
      <p:grpSpPr>
        <a:xfrm>
          <a:off x="0" y="0"/>
          <a:ext cx="0" cy="0"/>
          <a:chOff x="0" y="0"/>
          <a:chExt cx="0" cy="0"/>
        </a:xfrm>
      </p:grpSpPr>
      <p:sp>
        <p:nvSpPr>
          <p:cNvPr id="70" name="Metin kutusu 69">
            <a:extLst>
              <a:ext uri="{FF2B5EF4-FFF2-40B4-BE49-F238E27FC236}">
                <a16:creationId xmlns:a16="http://schemas.microsoft.com/office/drawing/2014/main" id="{B9C6F8B1-A456-40CD-224D-A1F65F5B0924}"/>
              </a:ext>
            </a:extLst>
          </p:cNvPr>
          <p:cNvSpPr txBox="1">
            <a:spLocks/>
          </p:cNvSpPr>
          <p:nvPr/>
        </p:nvSpPr>
        <p:spPr>
          <a:xfrm>
            <a:off x="300057" y="289350"/>
            <a:ext cx="11579032" cy="276999"/>
          </a:xfrm>
          <a:prstGeom prst="rect">
            <a:avLst/>
          </a:prstGeom>
          <a:noFill/>
          <a:ln>
            <a:noFill/>
            <a:prstDash val="sysDot"/>
          </a:ln>
        </p:spPr>
        <p:txBody>
          <a:bodyPr wrap="square" rtlCol="0">
            <a:spAutoFit/>
          </a:bodyPr>
          <a:lstStyle/>
          <a:p>
            <a:pPr algn="just" defTabSz="914400">
              <a:spcAft>
                <a:spcPts val="100"/>
              </a:spcAft>
              <a:buClr>
                <a:srgbClr val="000000"/>
              </a:buClr>
              <a:buFont typeface="Arial"/>
              <a:buNone/>
            </a:pPr>
            <a:r>
              <a:rPr lang="tr-TR" sz="1200" b="1" kern="0" noProof="0" dirty="0">
                <a:solidFill>
                  <a:schemeClr val="bg1"/>
                </a:solidFill>
                <a:latin typeface="Quicksand SemiBold" pitchFamily="2" charset="-94"/>
                <a:ea typeface="Tahoma" pitchFamily="34" charset="0"/>
                <a:cs typeface="Poppins" pitchFamily="2" charset="-94"/>
                <a:sym typeface="Arial"/>
              </a:rPr>
              <a:t>Dünya’nın Hareketleri</a:t>
            </a:r>
          </a:p>
        </p:txBody>
      </p:sp>
      <p:pic>
        <p:nvPicPr>
          <p:cNvPr id="3" name="Resim 2">
            <a:extLst>
              <a:ext uri="{FF2B5EF4-FFF2-40B4-BE49-F238E27FC236}">
                <a16:creationId xmlns:a16="http://schemas.microsoft.com/office/drawing/2014/main" id="{91FDE273-EDDF-5043-4C20-CD11F7D24DDC}"/>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65239" y="362395"/>
            <a:ext cx="11413850" cy="6226934"/>
          </a:xfrm>
          <a:prstGeom prst="rect">
            <a:avLst/>
          </a:prstGeom>
          <a:effectLst>
            <a:outerShdw blurRad="76200" dist="50800" dir="5400000" sx="102000" sy="102000" algn="ctr" rotWithShape="0">
              <a:srgbClr val="000000">
                <a:alpha val="20000"/>
              </a:srgbClr>
            </a:outerShdw>
          </a:effectLst>
        </p:spPr>
      </p:pic>
      <p:sp>
        <p:nvSpPr>
          <p:cNvPr id="5" name="Serbest Form: Şekil 4">
            <a:extLst>
              <a:ext uri="{FF2B5EF4-FFF2-40B4-BE49-F238E27FC236}">
                <a16:creationId xmlns:a16="http://schemas.microsoft.com/office/drawing/2014/main" id="{38FD7A03-737F-4952-06B0-6CA2AE399B16}"/>
              </a:ext>
            </a:extLst>
          </p:cNvPr>
          <p:cNvSpPr/>
          <p:nvPr/>
        </p:nvSpPr>
        <p:spPr>
          <a:xfrm>
            <a:off x="11324383" y="268671"/>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rgbClr val="C62828"/>
          </a:solidFill>
          <a:ln w="9525" cap="flat">
            <a:noFill/>
            <a:prstDash val="solid"/>
            <a:miter/>
          </a:ln>
        </p:spPr>
        <p:txBody>
          <a:bodyPr/>
          <a:lstStyle/>
          <a:p>
            <a:endParaRPr lang="tr-TR" noProof="0" dirty="0"/>
          </a:p>
        </p:txBody>
      </p:sp>
      <p:sp>
        <p:nvSpPr>
          <p:cNvPr id="7" name="Serbest Form: Şekil 6">
            <a:extLst>
              <a:ext uri="{FF2B5EF4-FFF2-40B4-BE49-F238E27FC236}">
                <a16:creationId xmlns:a16="http://schemas.microsoft.com/office/drawing/2014/main" id="{F3C747B6-42A3-9467-9D87-C845D3DB8D0C}"/>
              </a:ext>
            </a:extLst>
          </p:cNvPr>
          <p:cNvSpPr/>
          <p:nvPr/>
        </p:nvSpPr>
        <p:spPr>
          <a:xfrm>
            <a:off x="11413098" y="356770"/>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sp>
        <p:nvSpPr>
          <p:cNvPr id="9" name="Serbest Form: Şekil 8">
            <a:extLst>
              <a:ext uri="{FF2B5EF4-FFF2-40B4-BE49-F238E27FC236}">
                <a16:creationId xmlns:a16="http://schemas.microsoft.com/office/drawing/2014/main" id="{06C0D1C8-774B-23F3-17D0-6F502181E464}"/>
              </a:ext>
            </a:extLst>
          </p:cNvPr>
          <p:cNvSpPr/>
          <p:nvPr/>
        </p:nvSpPr>
        <p:spPr>
          <a:xfrm>
            <a:off x="312911" y="355218"/>
            <a:ext cx="185433" cy="6262463"/>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rgbClr val="E53935"/>
          </a:solidFill>
          <a:ln w="9525" cap="flat">
            <a:noFill/>
            <a:prstDash val="solid"/>
            <a:miter/>
          </a:ln>
        </p:spPr>
        <p:txBody>
          <a:bodyPr/>
          <a:lstStyle/>
          <a:p>
            <a:endParaRPr lang="tr-TR" noProof="0" dirty="0"/>
          </a:p>
        </p:txBody>
      </p:sp>
      <p:sp>
        <p:nvSpPr>
          <p:cNvPr id="41" name="Dikdörtgen: Köşeleri Yuvarlatılmış 40">
            <a:extLst>
              <a:ext uri="{FF2B5EF4-FFF2-40B4-BE49-F238E27FC236}">
                <a16:creationId xmlns:a16="http://schemas.microsoft.com/office/drawing/2014/main" id="{BAF83259-269C-1C2A-BF52-7899B8E48947}"/>
              </a:ext>
            </a:extLst>
          </p:cNvPr>
          <p:cNvSpPr/>
          <p:nvPr/>
        </p:nvSpPr>
        <p:spPr>
          <a:xfrm>
            <a:off x="611361" y="239533"/>
            <a:ext cx="1467645" cy="300083"/>
          </a:xfrm>
          <a:prstGeom prst="roundRect">
            <a:avLst/>
          </a:prstGeom>
          <a:solidFill>
            <a:srgbClr val="E53935"/>
          </a:solidFill>
          <a:ln w="9525" cap="flat">
            <a:noFill/>
            <a:prstDash val="solid"/>
            <a:miter/>
          </a:ln>
        </p:spPr>
        <p:txBody>
          <a:bodyPr/>
          <a:lstStyle/>
          <a:p>
            <a:endParaRPr lang="tr-TR" noProof="0" dirty="0"/>
          </a:p>
        </p:txBody>
      </p:sp>
      <p:sp>
        <p:nvSpPr>
          <p:cNvPr id="43" name="Serbest Form: Şekil 42">
            <a:extLst>
              <a:ext uri="{FF2B5EF4-FFF2-40B4-BE49-F238E27FC236}">
                <a16:creationId xmlns:a16="http://schemas.microsoft.com/office/drawing/2014/main" id="{4337BAC7-46A6-8589-1854-547A1FD1F320}"/>
              </a:ext>
            </a:extLst>
          </p:cNvPr>
          <p:cNvSpPr/>
          <p:nvPr/>
        </p:nvSpPr>
        <p:spPr>
          <a:xfrm>
            <a:off x="716136" y="347165"/>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45" name="Metin kutusu 44">
            <a:extLst>
              <a:ext uri="{FF2B5EF4-FFF2-40B4-BE49-F238E27FC236}">
                <a16:creationId xmlns:a16="http://schemas.microsoft.com/office/drawing/2014/main" id="{6CFE050C-109D-7C3A-C8B6-E62205E15311}"/>
              </a:ext>
            </a:extLst>
          </p:cNvPr>
          <p:cNvSpPr txBox="1"/>
          <p:nvPr/>
        </p:nvSpPr>
        <p:spPr>
          <a:xfrm>
            <a:off x="772238" y="241213"/>
            <a:ext cx="1343638" cy="276999"/>
          </a:xfrm>
          <a:prstGeom prst="rect">
            <a:avLst/>
          </a:prstGeom>
          <a:noFill/>
        </p:spPr>
        <p:txBody>
          <a:bodyPr wrap="non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BUNU UNUTMA!</a:t>
            </a:r>
          </a:p>
        </p:txBody>
      </p:sp>
      <p:sp>
        <p:nvSpPr>
          <p:cNvPr id="4" name="Metin kutusu 3">
            <a:extLst>
              <a:ext uri="{FF2B5EF4-FFF2-40B4-BE49-F238E27FC236}">
                <a16:creationId xmlns:a16="http://schemas.microsoft.com/office/drawing/2014/main" id="{B5C7D254-1679-74B5-6CF8-3739A383290C}"/>
              </a:ext>
            </a:extLst>
          </p:cNvPr>
          <p:cNvSpPr txBox="1">
            <a:spLocks/>
          </p:cNvSpPr>
          <p:nvPr/>
        </p:nvSpPr>
        <p:spPr>
          <a:xfrm>
            <a:off x="650672" y="676767"/>
            <a:ext cx="10939860" cy="6261201"/>
          </a:xfrm>
          <a:prstGeom prst="rect">
            <a:avLst/>
          </a:prstGeom>
          <a:noFill/>
          <a:ln>
            <a:noFill/>
            <a:prstDash val="solid"/>
          </a:ln>
        </p:spPr>
        <p:txBody>
          <a:bodyPr wrap="square" rtlCol="0">
            <a:spAutoFit/>
          </a:bodyPr>
          <a:lstStyle/>
          <a:p>
            <a:pPr marL="171450" indent="-17145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İki bölge arasındaki </a:t>
            </a:r>
            <a:r>
              <a:rPr lang="tr-TR" sz="1600" b="1" kern="0" dirty="0">
                <a:solidFill>
                  <a:srgbClr val="E84E4A"/>
                </a:solidFill>
                <a:latin typeface="Quicksand" pitchFamily="2" charset="-94"/>
                <a:ea typeface="Tahoma" pitchFamily="34" charset="0"/>
                <a:cs typeface="Fredoka" pitchFamily="2" charset="-79"/>
                <a:sym typeface="Arial"/>
              </a:rPr>
              <a:t>sıcaklık farkı ne kadar fazlaysa </a:t>
            </a:r>
            <a:r>
              <a:rPr lang="tr-TR" sz="1600" kern="0" dirty="0">
                <a:solidFill>
                  <a:srgbClr val="222222"/>
                </a:solidFill>
                <a:latin typeface="Quicksand" pitchFamily="2" charset="-94"/>
                <a:ea typeface="Tahoma" pitchFamily="34" charset="0"/>
                <a:cs typeface="Fredoka" pitchFamily="2" charset="-79"/>
                <a:sym typeface="Arial"/>
              </a:rPr>
              <a:t>rüzgârın şiddeti o kadar </a:t>
            </a:r>
            <a:r>
              <a:rPr lang="tr-TR" sz="1600" b="1" kern="0" dirty="0">
                <a:solidFill>
                  <a:srgbClr val="E84E4A"/>
                </a:solidFill>
                <a:latin typeface="Quicksand" pitchFamily="2" charset="-94"/>
                <a:ea typeface="Tahoma" pitchFamily="34" charset="0"/>
                <a:cs typeface="Fredoka" pitchFamily="2" charset="-79"/>
                <a:sym typeface="Arial"/>
              </a:rPr>
              <a:t>fazladır</a:t>
            </a:r>
            <a:r>
              <a:rPr lang="tr-TR" sz="1600" kern="0" dirty="0">
                <a:solidFill>
                  <a:srgbClr val="222222"/>
                </a:solidFill>
                <a:latin typeface="Quicksand" pitchFamily="2" charset="-94"/>
                <a:ea typeface="Tahoma" pitchFamily="34" charset="0"/>
                <a:cs typeface="Fredoka" pitchFamily="2" charset="-79"/>
                <a:sym typeface="Arial"/>
              </a:rPr>
              <a:t>. </a:t>
            </a:r>
          </a:p>
          <a:p>
            <a:pPr marL="171450" indent="-17145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Bölgeler arasında </a:t>
            </a:r>
            <a:r>
              <a:rPr lang="tr-TR" sz="1600" b="1" kern="0" dirty="0">
                <a:solidFill>
                  <a:srgbClr val="E84E4A"/>
                </a:solidFill>
                <a:latin typeface="Quicksand" pitchFamily="2" charset="-94"/>
                <a:ea typeface="Tahoma" pitchFamily="34" charset="0"/>
                <a:cs typeface="Fredoka" pitchFamily="2" charset="-79"/>
                <a:sym typeface="Arial"/>
              </a:rPr>
              <a:t>sıcaklık farkı yoksa </a:t>
            </a:r>
            <a:r>
              <a:rPr lang="tr-TR" sz="1600" kern="0" dirty="0">
                <a:solidFill>
                  <a:srgbClr val="222222"/>
                </a:solidFill>
                <a:latin typeface="Quicksand" pitchFamily="2" charset="-94"/>
                <a:ea typeface="Tahoma" pitchFamily="34" charset="0"/>
                <a:cs typeface="Fredoka" pitchFamily="2" charset="-79"/>
                <a:sym typeface="Arial"/>
              </a:rPr>
              <a:t>rüzgâr oluşumu da </a:t>
            </a:r>
            <a:r>
              <a:rPr lang="tr-TR" sz="1600" b="1" kern="0" dirty="0">
                <a:solidFill>
                  <a:srgbClr val="E84E4A"/>
                </a:solidFill>
                <a:latin typeface="Quicksand" pitchFamily="2" charset="-94"/>
                <a:ea typeface="Tahoma" pitchFamily="34" charset="0"/>
                <a:cs typeface="Fredoka" pitchFamily="2" charset="-79"/>
                <a:sym typeface="Arial"/>
              </a:rPr>
              <a:t>görülmez</a:t>
            </a:r>
            <a:r>
              <a:rPr lang="tr-TR" sz="1600" kern="0" dirty="0">
                <a:solidFill>
                  <a:srgbClr val="222222"/>
                </a:solidFill>
                <a:latin typeface="Quicksand" pitchFamily="2" charset="-94"/>
                <a:ea typeface="Tahoma" pitchFamily="34" charset="0"/>
                <a:cs typeface="Fredoka" pitchFamily="2" charset="-79"/>
                <a:sym typeface="Arial"/>
              </a:rPr>
              <a:t>.</a:t>
            </a: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a:spcAft>
                <a:spcPts val="100"/>
              </a:spcAft>
              <a:buClr>
                <a:srgbClr val="000000"/>
              </a:buClr>
              <a:buSzPct val="120000"/>
            </a:pPr>
            <a:endParaRPr lang="tr-TR" sz="1600" kern="0" dirty="0">
              <a:solidFill>
                <a:srgbClr val="222222"/>
              </a:solidFill>
              <a:latin typeface="Quicksand" pitchFamily="2" charset="-94"/>
              <a:ea typeface="Tahoma" pitchFamily="34" charset="0"/>
              <a:cs typeface="Fredoka" pitchFamily="2" charset="-79"/>
              <a:sym typeface="Arial"/>
            </a:endParaRPr>
          </a:p>
          <a:p>
            <a:pPr>
              <a:spcAft>
                <a:spcPts val="100"/>
              </a:spcAft>
              <a:buClr>
                <a:srgbClr val="000000"/>
              </a:buClr>
              <a:buSzPct val="120000"/>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Poppins" pitchFamily="2" charset="-94"/>
                <a:sym typeface="Arial"/>
              </a:rPr>
              <a:t> Sorularda iki ucuna ısı kaynağı yerleştirilmiş düzeneklerdeki ısı kaynaklarının düzeneğe olan mesafeleri önemlidir. Her iki tarafında da özdeş ısı kaynakları olan düzeneğin bir ucundaki kaynak düzeneğe uzaksa orası daha soğuk demektir.</a:t>
            </a:r>
            <a:endParaRPr lang="tr-TR" sz="16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20000"/>
              <a:buBlip>
                <a:blip r:embed="rId4"/>
              </a:buBlip>
            </a:pPr>
            <a:endParaRPr lang="tr-TR" sz="1600" kern="0" dirty="0">
              <a:solidFill>
                <a:srgbClr val="222222"/>
              </a:solidFill>
              <a:latin typeface="Quicksand" pitchFamily="2" charset="-94"/>
              <a:ea typeface="Tahoma" pitchFamily="34" charset="0"/>
              <a:cs typeface="Fredoka" pitchFamily="2" charset="-79"/>
              <a:sym typeface="Arial"/>
            </a:endParaRPr>
          </a:p>
        </p:txBody>
      </p:sp>
      <p:pic>
        <p:nvPicPr>
          <p:cNvPr id="6" name="Resim 5">
            <a:extLst>
              <a:ext uri="{FF2B5EF4-FFF2-40B4-BE49-F238E27FC236}">
                <a16:creationId xmlns:a16="http://schemas.microsoft.com/office/drawing/2014/main" id="{8725669C-E3B2-0FC3-2D1A-4861655D63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59217" y="1406783"/>
            <a:ext cx="7562661" cy="4221021"/>
          </a:xfrm>
          <a:prstGeom prst="rect">
            <a:avLst/>
          </a:prstGeom>
        </p:spPr>
      </p:pic>
    </p:spTree>
    <p:extLst>
      <p:ext uri="{BB962C8B-B14F-4D97-AF65-F5344CB8AC3E}">
        <p14:creationId xmlns:p14="http://schemas.microsoft.com/office/powerpoint/2010/main" val="34794092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6C789-7E80-40F2-AE0E-D498EAC0EED5}"/>
            </a:ext>
          </a:extLst>
        </p:cNvPr>
        <p:cNvGrpSpPr/>
        <p:nvPr/>
      </p:nvGrpSpPr>
      <p:grpSpPr>
        <a:xfrm>
          <a:off x="0" y="0"/>
          <a:ext cx="0" cy="0"/>
          <a:chOff x="0" y="0"/>
          <a:chExt cx="0" cy="0"/>
        </a:xfrm>
      </p:grpSpPr>
      <p:sp>
        <p:nvSpPr>
          <p:cNvPr id="28" name="Serbest Form: Şekil 27">
            <a:extLst>
              <a:ext uri="{FF2B5EF4-FFF2-40B4-BE49-F238E27FC236}">
                <a16:creationId xmlns:a16="http://schemas.microsoft.com/office/drawing/2014/main" id="{44548E15-1D20-0430-2E58-FAFF26734514}"/>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pic>
        <p:nvPicPr>
          <p:cNvPr id="12" name="Resim 11">
            <a:extLst>
              <a:ext uri="{FF2B5EF4-FFF2-40B4-BE49-F238E27FC236}">
                <a16:creationId xmlns:a16="http://schemas.microsoft.com/office/drawing/2014/main" id="{C771F3C5-62C0-4318-DCC7-1E9B79B9C58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77835" y="2153718"/>
            <a:ext cx="8382317" cy="4572173"/>
          </a:xfrm>
          <a:prstGeom prst="rect">
            <a:avLst/>
          </a:prstGeom>
        </p:spPr>
      </p:pic>
      <p:sp>
        <p:nvSpPr>
          <p:cNvPr id="20" name="Metin kutusu 19">
            <a:extLst>
              <a:ext uri="{FF2B5EF4-FFF2-40B4-BE49-F238E27FC236}">
                <a16:creationId xmlns:a16="http://schemas.microsoft.com/office/drawing/2014/main" id="{5355B8F7-6645-EE03-A4B3-BBCC658C2AB5}"/>
              </a:ext>
            </a:extLst>
          </p:cNvPr>
          <p:cNvSpPr txBox="1">
            <a:spLocks/>
          </p:cNvSpPr>
          <p:nvPr/>
        </p:nvSpPr>
        <p:spPr>
          <a:xfrm>
            <a:off x="311962" y="242702"/>
            <a:ext cx="11580024" cy="1811265"/>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Gündüz karalar denizlere göre daha çabuk ısınır. Bu yüzden gündüzleri karalar alçak basınç alanı denizler ise yüksek basınç alanı olur. Rüzgâr denizden karaya doğru eser ve </a:t>
            </a:r>
            <a:r>
              <a:rPr lang="tr-TR" sz="1600" b="1" kern="0" dirty="0">
                <a:solidFill>
                  <a:srgbClr val="E84E4A"/>
                </a:solidFill>
                <a:latin typeface="Quicksand" pitchFamily="2" charset="-94"/>
                <a:ea typeface="Tahoma" pitchFamily="34" charset="0"/>
                <a:cs typeface="Poppins" pitchFamily="2" charset="-94"/>
                <a:sym typeface="Arial"/>
              </a:rPr>
              <a:t>deniz meltemi </a:t>
            </a:r>
            <a:r>
              <a:rPr lang="tr-TR" sz="1600" kern="0" dirty="0">
                <a:solidFill>
                  <a:srgbClr val="222222"/>
                </a:solidFill>
                <a:latin typeface="Quicksand" pitchFamily="2" charset="-94"/>
                <a:ea typeface="Tahoma" pitchFamily="34" charset="0"/>
                <a:cs typeface="Poppins" pitchFamily="2" charset="-94"/>
                <a:sym typeface="Arial"/>
              </a:rPr>
              <a:t>oluşur.</a:t>
            </a:r>
          </a:p>
          <a:p>
            <a:pPr algn="just">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Geceleri ise denizler daha geç soğuduğundan karalara göre daha sıcak olur ve alçak basınç alanı oluşur. Rüzgâr bu durumda daha soğuk olan karalardan daha sıcak olan denizlere doğru eser ve </a:t>
            </a:r>
            <a:r>
              <a:rPr lang="tr-TR" sz="1600" b="1" kern="0" dirty="0">
                <a:solidFill>
                  <a:srgbClr val="E84E4A"/>
                </a:solidFill>
                <a:latin typeface="Quicksand" pitchFamily="2" charset="-94"/>
                <a:ea typeface="Tahoma" pitchFamily="34" charset="0"/>
                <a:cs typeface="Poppins" pitchFamily="2" charset="-94"/>
                <a:sym typeface="Arial"/>
              </a:rPr>
              <a:t>kara meltemi</a:t>
            </a:r>
            <a:r>
              <a:rPr lang="tr-TR" sz="1600" b="1" kern="0" dirty="0">
                <a:solidFill>
                  <a:srgbClr val="E53935"/>
                </a:solidFill>
                <a:latin typeface="Quicksand" pitchFamily="2" charset="-94"/>
                <a:ea typeface="Tahoma" pitchFamily="34" charset="0"/>
                <a:cs typeface="Poppins" pitchFamily="2" charset="-94"/>
                <a:sym typeface="Arial"/>
              </a:rPr>
              <a:t> </a:t>
            </a:r>
            <a:r>
              <a:rPr lang="tr-TR" sz="1600" kern="0" dirty="0">
                <a:solidFill>
                  <a:srgbClr val="222222"/>
                </a:solidFill>
                <a:latin typeface="Quicksand" pitchFamily="2" charset="-94"/>
                <a:ea typeface="Tahoma" pitchFamily="34" charset="0"/>
                <a:cs typeface="Poppins" pitchFamily="2" charset="-94"/>
                <a:sym typeface="Arial"/>
              </a:rPr>
              <a:t>oluşur.</a:t>
            </a:r>
            <a:endParaRPr lang="tr-TR" sz="1600" kern="0" dirty="0">
              <a:solidFill>
                <a:srgbClr val="222222"/>
              </a:solidFill>
              <a:latin typeface="Quicksand" pitchFamily="2" charset="-94"/>
              <a:ea typeface="Tahoma" pitchFamily="34" charset="0"/>
              <a:cs typeface="Fredoka" pitchFamily="2" charset="-79"/>
              <a:sym typeface="Arial"/>
            </a:endParaRPr>
          </a:p>
        </p:txBody>
      </p:sp>
    </p:spTree>
    <p:extLst>
      <p:ext uri="{BB962C8B-B14F-4D97-AF65-F5344CB8AC3E}">
        <p14:creationId xmlns:p14="http://schemas.microsoft.com/office/powerpoint/2010/main" val="39064580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A5A7E-BC98-24F2-B0F3-DA5DA3C0DCED}"/>
            </a:ext>
          </a:extLst>
        </p:cNvPr>
        <p:cNvGrpSpPr/>
        <p:nvPr/>
      </p:nvGrpSpPr>
      <p:grpSpPr>
        <a:xfrm>
          <a:off x="0" y="0"/>
          <a:ext cx="0" cy="0"/>
          <a:chOff x="0" y="0"/>
          <a:chExt cx="0" cy="0"/>
        </a:xfrm>
      </p:grpSpPr>
      <p:sp>
        <p:nvSpPr>
          <p:cNvPr id="5" name="Serbest Form: Şekil 4">
            <a:extLst>
              <a:ext uri="{FF2B5EF4-FFF2-40B4-BE49-F238E27FC236}">
                <a16:creationId xmlns:a16="http://schemas.microsoft.com/office/drawing/2014/main" id="{DE513FB7-6BD7-4D32-A561-E3B15942B0BD}"/>
              </a:ext>
            </a:extLst>
          </p:cNvPr>
          <p:cNvSpPr/>
          <p:nvPr/>
        </p:nvSpPr>
        <p:spPr>
          <a:xfrm>
            <a:off x="302773" y="298494"/>
            <a:ext cx="11586454" cy="6202890"/>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7" name="Dikdörtgen: Köşeleri Yuvarlatılmış 6">
            <a:extLst>
              <a:ext uri="{FF2B5EF4-FFF2-40B4-BE49-F238E27FC236}">
                <a16:creationId xmlns:a16="http://schemas.microsoft.com/office/drawing/2014/main" id="{07D57C06-D7D7-3B32-5B36-389C9077484B}"/>
              </a:ext>
            </a:extLst>
          </p:cNvPr>
          <p:cNvSpPr/>
          <p:nvPr/>
        </p:nvSpPr>
        <p:spPr>
          <a:xfrm>
            <a:off x="302773" y="240738"/>
            <a:ext cx="11586454" cy="381000"/>
          </a:xfrm>
          <a:prstGeom prst="roundRect">
            <a:avLst/>
          </a:prstGeom>
          <a:solidFill>
            <a:srgbClr val="E53935"/>
          </a:solidFill>
          <a:ln w="9525" cap="flat">
            <a:noFill/>
            <a:prstDash val="solid"/>
            <a:miter/>
          </a:ln>
        </p:spPr>
        <p:txBody>
          <a:bodyPr/>
          <a:lstStyle/>
          <a:p>
            <a:endParaRPr lang="tr-TR" noProof="0" dirty="0"/>
          </a:p>
        </p:txBody>
      </p:sp>
      <p:sp>
        <p:nvSpPr>
          <p:cNvPr id="9" name="Metin kutusu 8">
            <a:extLst>
              <a:ext uri="{FF2B5EF4-FFF2-40B4-BE49-F238E27FC236}">
                <a16:creationId xmlns:a16="http://schemas.microsoft.com/office/drawing/2014/main" id="{ED988BF9-B9C7-6C4A-6158-214BB7B39F21}"/>
              </a:ext>
            </a:extLst>
          </p:cNvPr>
          <p:cNvSpPr txBox="1">
            <a:spLocks/>
          </p:cNvSpPr>
          <p:nvPr/>
        </p:nvSpPr>
        <p:spPr>
          <a:xfrm>
            <a:off x="296346" y="277677"/>
            <a:ext cx="11586454" cy="338554"/>
          </a:xfrm>
          <a:prstGeom prst="rect">
            <a:avLst/>
          </a:prstGeom>
          <a:noFill/>
          <a:ln>
            <a:noFill/>
            <a:prstDash val="sysDot"/>
          </a:ln>
        </p:spPr>
        <p:txBody>
          <a:bodyPr wrap="square" rtlCol="0">
            <a:spAutoFit/>
          </a:bodyPr>
          <a:lstStyle/>
          <a:p>
            <a:pPr algn="ctr">
              <a:spcAft>
                <a:spcPts val="100"/>
              </a:spcAft>
              <a:buClr>
                <a:srgbClr val="000000"/>
              </a:buClr>
            </a:pPr>
            <a:r>
              <a:rPr lang="tr-TR" sz="1600" b="1" kern="0" dirty="0">
                <a:solidFill>
                  <a:schemeClr val="bg1"/>
                </a:solidFill>
                <a:latin typeface="Quicksand" pitchFamily="2" charset="-94"/>
                <a:ea typeface="Tahoma" pitchFamily="34" charset="0"/>
                <a:cs typeface="Poppins" pitchFamily="2" charset="-94"/>
                <a:sym typeface="Arial"/>
              </a:rPr>
              <a:t>KÜRESEL İKLİM DEĞİŞİKLİĞİ</a:t>
            </a:r>
          </a:p>
        </p:txBody>
      </p:sp>
      <mc:AlternateContent xmlns:mc="http://schemas.openxmlformats.org/markup-compatibility/2006">
        <mc:Choice xmlns:a14="http://schemas.microsoft.com/office/drawing/2010/main" Requires="a14">
          <p:sp>
            <p:nvSpPr>
              <p:cNvPr id="3" name="Metin kutusu 2">
                <a:extLst>
                  <a:ext uri="{FF2B5EF4-FFF2-40B4-BE49-F238E27FC236}">
                    <a16:creationId xmlns:a16="http://schemas.microsoft.com/office/drawing/2014/main" id="{6FB491A3-45C7-1B97-8604-6A7266E2FC04}"/>
                  </a:ext>
                </a:extLst>
              </p:cNvPr>
              <p:cNvSpPr txBox="1">
                <a:spLocks/>
              </p:cNvSpPr>
              <p:nvPr/>
            </p:nvSpPr>
            <p:spPr>
              <a:xfrm>
                <a:off x="302772" y="724542"/>
                <a:ext cx="11580027" cy="2549929"/>
              </a:xfrm>
              <a:prstGeom prst="rect">
                <a:avLst/>
              </a:prstGeom>
              <a:noFill/>
              <a:ln>
                <a:noFill/>
                <a:prstDash val="sysDot"/>
              </a:ln>
            </p:spPr>
            <p:txBody>
              <a:bodyPr wrap="square" rtlCol="0">
                <a:spAutoFit/>
              </a:bodyPr>
              <a:lstStyle/>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Varela Round" pitchFamily="2" charset="-79"/>
                    <a:sym typeface="Arial"/>
                  </a:rPr>
                  <a:t>Güneş’ten yeryüzüne gelen ve geri yansıyan ışınları tutarak gezegenimizin sıcak kalmasını sağlayan gazlara </a:t>
                </a:r>
                <a:r>
                  <a:rPr lang="tr-TR" sz="1600" b="1" kern="0" dirty="0">
                    <a:solidFill>
                      <a:srgbClr val="E84E4A"/>
                    </a:solidFill>
                    <a:latin typeface="Quicksand" pitchFamily="2" charset="-94"/>
                    <a:ea typeface="Tahoma" pitchFamily="34" charset="0"/>
                    <a:cs typeface="Varela Round" pitchFamily="2" charset="-79"/>
                    <a:sym typeface="Arial"/>
                  </a:rPr>
                  <a:t>sera gazı</a:t>
                </a:r>
                <a:r>
                  <a:rPr lang="tr-TR" sz="1600" b="1" kern="0" dirty="0">
                    <a:solidFill>
                      <a:srgbClr val="E53935"/>
                    </a:solidFill>
                    <a:latin typeface="Quicksand" pitchFamily="2" charset="-94"/>
                    <a:ea typeface="Tahoma" pitchFamily="34" charset="0"/>
                    <a:cs typeface="Varela Round" pitchFamily="2" charset="-79"/>
                    <a:sym typeface="Arial"/>
                  </a:rPr>
                  <a:t> </a:t>
                </a:r>
                <a:r>
                  <a:rPr lang="tr-TR" sz="1600" kern="0" dirty="0">
                    <a:solidFill>
                      <a:srgbClr val="222222"/>
                    </a:solidFill>
                    <a:latin typeface="Quicksand" pitchFamily="2" charset="-94"/>
                    <a:ea typeface="Tahoma" pitchFamily="34" charset="0"/>
                    <a:cs typeface="Varela Round" pitchFamily="2" charset="-79"/>
                    <a:sym typeface="Arial"/>
                  </a:rPr>
                  <a:t>denir. </a:t>
                </a:r>
              </a:p>
              <a:p>
                <a:pPr>
                  <a:spcAft>
                    <a:spcPts val="100"/>
                  </a:spcAft>
                  <a:buClr>
                    <a:srgbClr val="000000"/>
                  </a:buClr>
                  <a:buSzPct val="120000"/>
                </a:pPr>
                <a:endParaRPr lang="tr-TR" sz="1600" kern="0" dirty="0">
                  <a:solidFill>
                    <a:srgbClr val="222222"/>
                  </a:solidFill>
                  <a:latin typeface="Quicksand" pitchFamily="2" charset="-94"/>
                  <a:ea typeface="Tahoma" pitchFamily="34" charset="0"/>
                  <a:cs typeface="Varela Round" pitchFamily="2" charset="-79"/>
                  <a:sym typeface="Arial"/>
                </a:endParaRPr>
              </a:p>
              <a:p>
                <a:pPr marL="171450" indent="-171450">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Varela Round" pitchFamily="2" charset="-79"/>
                    <a:sym typeface="Arial"/>
                  </a:rPr>
                  <a:t> Sera gazlarına; karbondioksit (</a:t>
                </a:r>
                <a14:m>
                  <m:oMath xmlns:m="http://schemas.openxmlformats.org/officeDocument/2006/math">
                    <m:sSub>
                      <m:sSubPr>
                        <m:ctrlPr>
                          <a:rPr lang="tr-TR" sz="1600" i="1" kern="0" dirty="0">
                            <a:solidFill>
                              <a:srgbClr val="222222"/>
                            </a:solidFill>
                            <a:latin typeface="Cambria Math" panose="02040503050406030204" pitchFamily="18" charset="0"/>
                            <a:sym typeface="Arial"/>
                          </a:rPr>
                        </m:ctrlPr>
                      </m:sSubPr>
                      <m:e>
                        <m:r>
                          <a:rPr lang="tr-TR" sz="1600" i="1" kern="0" dirty="0">
                            <a:solidFill>
                              <a:srgbClr val="222222"/>
                            </a:solidFill>
                            <a:latin typeface="Cambria Math" panose="02040503050406030204" pitchFamily="18" charset="0"/>
                            <a:sym typeface="Arial"/>
                          </a:rPr>
                          <m:t>𝐶𝑂</m:t>
                        </m:r>
                      </m:e>
                      <m:sub>
                        <m:r>
                          <a:rPr lang="tr-TR" sz="1600" kern="0" dirty="0">
                            <a:solidFill>
                              <a:srgbClr val="222222"/>
                            </a:solidFill>
                            <a:latin typeface="Cambria Math" panose="02040503050406030204" pitchFamily="18" charset="0"/>
                            <a:sym typeface="Arial"/>
                          </a:rPr>
                          <m:t>2</m:t>
                        </m:r>
                      </m:sub>
                    </m:sSub>
                  </m:oMath>
                </a14:m>
                <a:r>
                  <a:rPr lang="tr-TR" sz="1600" kern="0" dirty="0">
                    <a:solidFill>
                      <a:srgbClr val="222222"/>
                    </a:solidFill>
                    <a:latin typeface="Quicksand" pitchFamily="2" charset="-94"/>
                    <a:ea typeface="Tahoma" pitchFamily="34" charset="0"/>
                    <a:cs typeface="Varela Round" pitchFamily="2" charset="-79"/>
                    <a:sym typeface="Arial"/>
                  </a:rPr>
                  <a:t>), metan (</a:t>
                </a:r>
                <a14:m>
                  <m:oMath xmlns:m="http://schemas.openxmlformats.org/officeDocument/2006/math">
                    <m:sSub>
                      <m:sSubPr>
                        <m:ctrlPr>
                          <a:rPr lang="tr-TR" sz="1600" i="1" kern="0" dirty="0">
                            <a:solidFill>
                              <a:srgbClr val="222222"/>
                            </a:solidFill>
                            <a:latin typeface="Cambria Math" panose="02040503050406030204" pitchFamily="18" charset="0"/>
                            <a:sym typeface="Arial"/>
                          </a:rPr>
                        </m:ctrlPr>
                      </m:sSubPr>
                      <m:e>
                        <m:r>
                          <a:rPr lang="tr-TR" sz="1600" i="1" kern="0" dirty="0">
                            <a:solidFill>
                              <a:srgbClr val="222222"/>
                            </a:solidFill>
                            <a:latin typeface="Cambria Math" panose="02040503050406030204" pitchFamily="18" charset="0"/>
                            <a:sym typeface="Arial"/>
                          </a:rPr>
                          <m:t>𝐶</m:t>
                        </m:r>
                        <m:r>
                          <a:rPr lang="tr-TR" sz="1600" i="1" kern="0" dirty="0">
                            <a:solidFill>
                              <a:srgbClr val="222222"/>
                            </a:solidFill>
                            <a:latin typeface="Cambria Math" panose="02040503050406030204" pitchFamily="18" charset="0"/>
                            <a:sym typeface="Arial"/>
                          </a:rPr>
                          <m:t>𝐻</m:t>
                        </m:r>
                      </m:e>
                      <m:sub>
                        <m:r>
                          <a:rPr lang="tr-TR" sz="1600" kern="0" dirty="0">
                            <a:solidFill>
                              <a:srgbClr val="222222"/>
                            </a:solidFill>
                            <a:latin typeface="Cambria Math" panose="02040503050406030204" pitchFamily="18" charset="0"/>
                            <a:sym typeface="Arial"/>
                          </a:rPr>
                          <m:t>4</m:t>
                        </m:r>
                      </m:sub>
                    </m:sSub>
                  </m:oMath>
                </a14:m>
                <a:r>
                  <a:rPr lang="tr-TR" sz="1600" kern="0" dirty="0">
                    <a:solidFill>
                      <a:srgbClr val="222222"/>
                    </a:solidFill>
                    <a:latin typeface="Quicksand" pitchFamily="2" charset="-94"/>
                    <a:ea typeface="Tahoma" pitchFamily="34" charset="0"/>
                    <a:cs typeface="Varela Round" pitchFamily="2" charset="-79"/>
                    <a:sym typeface="Arial"/>
                  </a:rPr>
                  <a:t>), n</a:t>
                </a:r>
                <a:r>
                  <a:rPr lang="tr-TR" sz="1600" kern="0" dirty="0" err="1">
                    <a:solidFill>
                      <a:srgbClr val="222222"/>
                    </a:solidFill>
                    <a:latin typeface="Quicksand" pitchFamily="2" charset="-94"/>
                    <a:ea typeface="Tahoma" pitchFamily="34" charset="0"/>
                    <a:cs typeface="Varela Round" pitchFamily="2" charset="-79"/>
                    <a:sym typeface="Arial"/>
                  </a:rPr>
                  <a:t>itröz</a:t>
                </a:r>
                <a:r>
                  <a:rPr lang="tr-TR" sz="1600" kern="0" dirty="0">
                    <a:solidFill>
                      <a:srgbClr val="222222"/>
                    </a:solidFill>
                    <a:latin typeface="Quicksand" pitchFamily="2" charset="-94"/>
                    <a:ea typeface="Tahoma" pitchFamily="34" charset="0"/>
                    <a:cs typeface="Varela Round" pitchFamily="2" charset="-79"/>
                    <a:sym typeface="Arial"/>
                  </a:rPr>
                  <a:t> oksit (</a:t>
                </a:r>
                <a14:m>
                  <m:oMath xmlns:m="http://schemas.openxmlformats.org/officeDocument/2006/math">
                    <m:sSubSup>
                      <m:sSubSupPr>
                        <m:ctrlPr>
                          <a:rPr lang="tr-TR" sz="1600" i="1" kern="0" dirty="0">
                            <a:solidFill>
                              <a:srgbClr val="222222"/>
                            </a:solidFill>
                            <a:latin typeface="Cambria Math" panose="02040503050406030204" pitchFamily="18" charset="0"/>
                            <a:sym typeface="Arial"/>
                          </a:rPr>
                        </m:ctrlPr>
                      </m:sSubSupPr>
                      <m:e>
                        <m:r>
                          <a:rPr lang="tr-TR" sz="1600" i="1" kern="0" dirty="0">
                            <a:solidFill>
                              <a:srgbClr val="222222"/>
                            </a:solidFill>
                            <a:latin typeface="Cambria Math" panose="02040503050406030204" pitchFamily="18" charset="0"/>
                            <a:sym typeface="Arial"/>
                          </a:rPr>
                          <m:t>𝑁</m:t>
                        </m:r>
                      </m:e>
                      <m:sub>
                        <m:r>
                          <a:rPr lang="tr-TR" sz="1600" kern="0" dirty="0">
                            <a:solidFill>
                              <a:srgbClr val="222222"/>
                            </a:solidFill>
                            <a:latin typeface="Cambria Math" panose="02040503050406030204" pitchFamily="18" charset="0"/>
                            <a:sym typeface="Arial"/>
                          </a:rPr>
                          <m:t>2</m:t>
                        </m:r>
                      </m:sub>
                      <m:sup>
                        <m:r>
                          <a:rPr lang="tr-TR" sz="1600" i="1" kern="0" dirty="0">
                            <a:solidFill>
                              <a:srgbClr val="222222"/>
                            </a:solidFill>
                            <a:latin typeface="Cambria Math" panose="02040503050406030204" pitchFamily="18" charset="0"/>
                            <a:sym typeface="Arial"/>
                          </a:rPr>
                          <m:t> </m:t>
                        </m:r>
                      </m:sup>
                    </m:sSubSup>
                    <m:r>
                      <a:rPr lang="tr-TR" sz="1600" i="1" kern="0" dirty="0">
                        <a:solidFill>
                          <a:srgbClr val="222222"/>
                        </a:solidFill>
                        <a:latin typeface="Cambria Math" panose="02040503050406030204" pitchFamily="18" charset="0"/>
                        <a:sym typeface="Arial"/>
                      </a:rPr>
                      <m:t>𝑂</m:t>
                    </m:r>
                  </m:oMath>
                </a14:m>
                <a:r>
                  <a:rPr lang="tr-TR" sz="1600" kern="0" dirty="0">
                    <a:solidFill>
                      <a:srgbClr val="222222"/>
                    </a:solidFill>
                    <a:latin typeface="Quicksand" pitchFamily="2" charset="-94"/>
                    <a:ea typeface="Tahoma" pitchFamily="34" charset="0"/>
                    <a:cs typeface="Varela Round" pitchFamily="2" charset="-79"/>
                    <a:sym typeface="Arial"/>
                  </a:rPr>
                  <a:t>), su buharı (</a:t>
                </a:r>
                <a14:m>
                  <m:oMath xmlns:m="http://schemas.openxmlformats.org/officeDocument/2006/math">
                    <m:sSubSup>
                      <m:sSubSupPr>
                        <m:ctrlPr>
                          <a:rPr lang="tr-TR" sz="1600" i="1" kern="0" dirty="0">
                            <a:solidFill>
                              <a:srgbClr val="222222"/>
                            </a:solidFill>
                            <a:latin typeface="Cambria Math" panose="02040503050406030204" pitchFamily="18" charset="0"/>
                            <a:sym typeface="Arial"/>
                          </a:rPr>
                        </m:ctrlPr>
                      </m:sSubSupPr>
                      <m:e>
                        <m:r>
                          <a:rPr lang="tr-TR" sz="1600" i="1" kern="0" dirty="0">
                            <a:solidFill>
                              <a:srgbClr val="222222"/>
                            </a:solidFill>
                            <a:latin typeface="Cambria Math" panose="02040503050406030204" pitchFamily="18" charset="0"/>
                            <a:sym typeface="Arial"/>
                          </a:rPr>
                          <m:t>𝐻</m:t>
                        </m:r>
                      </m:e>
                      <m:sub>
                        <m:r>
                          <a:rPr lang="tr-TR" sz="1600" kern="0" dirty="0">
                            <a:solidFill>
                              <a:srgbClr val="222222"/>
                            </a:solidFill>
                            <a:latin typeface="Cambria Math" panose="02040503050406030204" pitchFamily="18" charset="0"/>
                            <a:sym typeface="Arial"/>
                          </a:rPr>
                          <m:t>2</m:t>
                        </m:r>
                      </m:sub>
                      <m:sup>
                        <m:r>
                          <a:rPr lang="tr-TR" sz="1600" i="1" kern="0" dirty="0">
                            <a:solidFill>
                              <a:srgbClr val="222222"/>
                            </a:solidFill>
                            <a:latin typeface="Cambria Math" panose="02040503050406030204" pitchFamily="18" charset="0"/>
                            <a:sym typeface="Arial"/>
                          </a:rPr>
                          <m:t> </m:t>
                        </m:r>
                      </m:sup>
                    </m:sSubSup>
                    <m:r>
                      <a:rPr lang="tr-TR" sz="1600" i="1" kern="0" dirty="0">
                        <a:solidFill>
                          <a:srgbClr val="222222"/>
                        </a:solidFill>
                        <a:latin typeface="Cambria Math" panose="02040503050406030204" pitchFamily="18" charset="0"/>
                        <a:sym typeface="Arial"/>
                      </a:rPr>
                      <m:t>𝑂</m:t>
                    </m:r>
                  </m:oMath>
                </a14:m>
                <a:r>
                  <a:rPr lang="tr-TR" sz="1600" kern="0" dirty="0">
                    <a:solidFill>
                      <a:srgbClr val="222222"/>
                    </a:solidFill>
                    <a:latin typeface="Quicksand" pitchFamily="2" charset="-94"/>
                    <a:ea typeface="Tahoma" pitchFamily="34" charset="0"/>
                    <a:cs typeface="Varela Round" pitchFamily="2" charset="-79"/>
                    <a:sym typeface="Arial"/>
                  </a:rPr>
                  <a:t>), ozon gazı (</a:t>
                </a:r>
                <a14:m>
                  <m:oMath xmlns:m="http://schemas.openxmlformats.org/officeDocument/2006/math">
                    <m:sSub>
                      <m:sSubPr>
                        <m:ctrlPr>
                          <a:rPr lang="tr-TR" sz="1600" i="1" kern="0" dirty="0">
                            <a:solidFill>
                              <a:srgbClr val="222222"/>
                            </a:solidFill>
                            <a:latin typeface="Cambria Math" panose="02040503050406030204" pitchFamily="18" charset="0"/>
                            <a:sym typeface="Arial"/>
                          </a:rPr>
                        </m:ctrlPr>
                      </m:sSubPr>
                      <m:e>
                        <m:r>
                          <a:rPr lang="tr-TR" sz="1600" i="1" kern="0" dirty="0">
                            <a:solidFill>
                              <a:srgbClr val="222222"/>
                            </a:solidFill>
                            <a:latin typeface="Cambria Math" panose="02040503050406030204" pitchFamily="18" charset="0"/>
                            <a:sym typeface="Arial"/>
                          </a:rPr>
                          <m:t>𝑂</m:t>
                        </m:r>
                      </m:e>
                      <m:sub>
                        <m:r>
                          <a:rPr lang="tr-TR" sz="1600" kern="0" dirty="0">
                            <a:solidFill>
                              <a:srgbClr val="222222"/>
                            </a:solidFill>
                            <a:latin typeface="Cambria Math" panose="02040503050406030204" pitchFamily="18" charset="0"/>
                            <a:sym typeface="Arial"/>
                          </a:rPr>
                          <m:t>3</m:t>
                        </m:r>
                      </m:sub>
                    </m:sSub>
                  </m:oMath>
                </a14:m>
                <a:r>
                  <a:rPr lang="tr-TR" sz="1600" kern="0" dirty="0">
                    <a:solidFill>
                      <a:srgbClr val="222222"/>
                    </a:solidFill>
                    <a:latin typeface="Quicksand" pitchFamily="2" charset="-94"/>
                    <a:ea typeface="Tahoma" pitchFamily="34" charset="0"/>
                    <a:cs typeface="Varela Round" pitchFamily="2" charset="-79"/>
                    <a:sym typeface="Arial"/>
                  </a:rPr>
                  <a:t>) ve flor içeren gazlar örnek verilebilir.</a:t>
                </a:r>
              </a:p>
              <a:p>
                <a:pPr marL="171450" indent="-171450">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Varela Round" pitchFamily="2" charset="-79"/>
                    <a:sym typeface="Arial"/>
                  </a:rPr>
                  <a:t> Sera gazlarının atmosferde olması gerekenden daha fazla birikmesi Dünya’mızın çok fazla ısınmasını sağlayarak </a:t>
                </a:r>
                <a:r>
                  <a:rPr lang="tr-TR" sz="1600" b="1" kern="0" dirty="0">
                    <a:solidFill>
                      <a:srgbClr val="E84E4A"/>
                    </a:solidFill>
                    <a:latin typeface="Quicksand" pitchFamily="2" charset="-94"/>
                    <a:ea typeface="Tahoma" pitchFamily="34" charset="0"/>
                    <a:cs typeface="Varela Round" pitchFamily="2" charset="-79"/>
                    <a:sym typeface="Arial"/>
                  </a:rPr>
                  <a:t>küresel ısınmaya</a:t>
                </a:r>
                <a:r>
                  <a:rPr lang="tr-TR" sz="1600" kern="0" dirty="0">
                    <a:solidFill>
                      <a:srgbClr val="222222"/>
                    </a:solidFill>
                    <a:latin typeface="Quicksand" pitchFamily="2" charset="-94"/>
                    <a:ea typeface="Tahoma" pitchFamily="34" charset="0"/>
                    <a:cs typeface="Varela Round" pitchFamily="2" charset="-79"/>
                    <a:sym typeface="Arial"/>
                  </a:rPr>
                  <a:t> sebep olur.</a:t>
                </a:r>
              </a:p>
            </p:txBody>
          </p:sp>
        </mc:Choice>
        <mc:Fallback>
          <p:sp>
            <p:nvSpPr>
              <p:cNvPr id="3" name="Metin kutusu 2">
                <a:extLst>
                  <a:ext uri="{FF2B5EF4-FFF2-40B4-BE49-F238E27FC236}">
                    <a16:creationId xmlns:a16="http://schemas.microsoft.com/office/drawing/2014/main" id="{6FB491A3-45C7-1B97-8604-6A7266E2FC04}"/>
                  </a:ext>
                </a:extLst>
              </p:cNvPr>
              <p:cNvSpPr txBox="1">
                <a:spLocks noRot="1" noChangeAspect="1" noMove="1" noResize="1" noEditPoints="1" noAdjustHandles="1" noChangeArrowheads="1" noChangeShapeType="1" noTextEdit="1"/>
              </p:cNvSpPr>
              <p:nvPr/>
            </p:nvSpPr>
            <p:spPr>
              <a:xfrm>
                <a:off x="302772" y="724542"/>
                <a:ext cx="11580027" cy="2549929"/>
              </a:xfrm>
              <a:prstGeom prst="rect">
                <a:avLst/>
              </a:prstGeom>
              <a:blipFill>
                <a:blip r:embed="rId3"/>
                <a:stretch>
                  <a:fillRect l="-316" r="-211" b="-2153"/>
                </a:stretch>
              </a:blipFill>
              <a:ln>
                <a:noFill/>
                <a:prstDash val="sysDot"/>
              </a:ln>
            </p:spPr>
            <p:txBody>
              <a:bodyPr/>
              <a:lstStyle/>
              <a:p>
                <a:r>
                  <a:rPr lang="tr-TR">
                    <a:noFill/>
                  </a:rPr>
                  <a:t> </a:t>
                </a:r>
              </a:p>
            </p:txBody>
          </p:sp>
        </mc:Fallback>
      </mc:AlternateContent>
      <p:pic>
        <p:nvPicPr>
          <p:cNvPr id="4" name="Resim 3">
            <a:extLst>
              <a:ext uri="{FF2B5EF4-FFF2-40B4-BE49-F238E27FC236}">
                <a16:creationId xmlns:a16="http://schemas.microsoft.com/office/drawing/2014/main" id="{91745A06-72D4-909A-B3C4-5C6E909FD91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32773" y="3311778"/>
            <a:ext cx="5664923" cy="3159521"/>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4567480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FAAC0-7B3E-66CB-ED35-33593899B491}"/>
            </a:ext>
          </a:extLst>
        </p:cNvPr>
        <p:cNvGrpSpPr/>
        <p:nvPr/>
      </p:nvGrpSpPr>
      <p:grpSpPr>
        <a:xfrm>
          <a:off x="0" y="0"/>
          <a:ext cx="0" cy="0"/>
          <a:chOff x="0" y="0"/>
          <a:chExt cx="0" cy="0"/>
        </a:xfrm>
      </p:grpSpPr>
      <p:pic>
        <p:nvPicPr>
          <p:cNvPr id="51" name="Resim 50">
            <a:extLst>
              <a:ext uri="{FF2B5EF4-FFF2-40B4-BE49-F238E27FC236}">
                <a16:creationId xmlns:a16="http://schemas.microsoft.com/office/drawing/2014/main" id="{B35025E6-4F99-CF78-4DF4-2DAB781939FF}"/>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65239" y="355218"/>
            <a:ext cx="11425518" cy="1199262"/>
          </a:xfrm>
          <a:prstGeom prst="rect">
            <a:avLst/>
          </a:prstGeom>
          <a:effectLst>
            <a:outerShdw blurRad="76200" dist="50800" dir="5400000" sx="102000" sy="102000" algn="ctr" rotWithShape="0">
              <a:srgbClr val="000000">
                <a:alpha val="20000"/>
              </a:srgbClr>
            </a:outerShdw>
          </a:effectLst>
        </p:spPr>
      </p:pic>
      <p:sp>
        <p:nvSpPr>
          <p:cNvPr id="53" name="Serbest Form: Şekil 52">
            <a:extLst>
              <a:ext uri="{FF2B5EF4-FFF2-40B4-BE49-F238E27FC236}">
                <a16:creationId xmlns:a16="http://schemas.microsoft.com/office/drawing/2014/main" id="{1B1FD77E-D254-9999-BDC8-EA20A31B3874}"/>
              </a:ext>
            </a:extLst>
          </p:cNvPr>
          <p:cNvSpPr/>
          <p:nvPr/>
        </p:nvSpPr>
        <p:spPr>
          <a:xfrm>
            <a:off x="301243" y="355219"/>
            <a:ext cx="185433" cy="1199262"/>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chemeClr val="accent2"/>
          </a:solidFill>
          <a:ln w="9525" cap="flat">
            <a:noFill/>
            <a:prstDash val="solid"/>
            <a:miter/>
          </a:ln>
        </p:spPr>
        <p:txBody>
          <a:bodyPr/>
          <a:lstStyle/>
          <a:p>
            <a:endParaRPr lang="tr-TR" noProof="0" dirty="0"/>
          </a:p>
        </p:txBody>
      </p:sp>
      <p:sp>
        <p:nvSpPr>
          <p:cNvPr id="55" name="Dikdörtgen: Köşeleri Yuvarlatılmış 54">
            <a:extLst>
              <a:ext uri="{FF2B5EF4-FFF2-40B4-BE49-F238E27FC236}">
                <a16:creationId xmlns:a16="http://schemas.microsoft.com/office/drawing/2014/main" id="{370A2A73-EA26-F1E6-B221-229D6F368513}"/>
              </a:ext>
            </a:extLst>
          </p:cNvPr>
          <p:cNvSpPr/>
          <p:nvPr/>
        </p:nvSpPr>
        <p:spPr>
          <a:xfrm>
            <a:off x="599694" y="236474"/>
            <a:ext cx="803904" cy="300083"/>
          </a:xfrm>
          <a:prstGeom prst="roundRect">
            <a:avLst/>
          </a:prstGeom>
          <a:solidFill>
            <a:schemeClr val="accent2"/>
          </a:solidFill>
          <a:ln w="9525" cap="flat">
            <a:noFill/>
            <a:prstDash val="solid"/>
            <a:miter/>
          </a:ln>
        </p:spPr>
        <p:txBody>
          <a:bodyPr/>
          <a:lstStyle/>
          <a:p>
            <a:endParaRPr lang="tr-TR" noProof="0" dirty="0"/>
          </a:p>
        </p:txBody>
      </p:sp>
      <p:sp>
        <p:nvSpPr>
          <p:cNvPr id="57" name="Serbest Form: Şekil 56">
            <a:extLst>
              <a:ext uri="{FF2B5EF4-FFF2-40B4-BE49-F238E27FC236}">
                <a16:creationId xmlns:a16="http://schemas.microsoft.com/office/drawing/2014/main" id="{E9DC489E-FAA1-9A34-01AA-C28934E86A89}"/>
              </a:ext>
            </a:extLst>
          </p:cNvPr>
          <p:cNvSpPr/>
          <p:nvPr/>
        </p:nvSpPr>
        <p:spPr>
          <a:xfrm>
            <a:off x="704468" y="344106"/>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59" name="Metin kutusu 58">
            <a:extLst>
              <a:ext uri="{FF2B5EF4-FFF2-40B4-BE49-F238E27FC236}">
                <a16:creationId xmlns:a16="http://schemas.microsoft.com/office/drawing/2014/main" id="{9F3CFEA4-9EB9-C2B0-0F2C-00E86A503C21}"/>
              </a:ext>
            </a:extLst>
          </p:cNvPr>
          <p:cNvSpPr txBox="1"/>
          <p:nvPr/>
        </p:nvSpPr>
        <p:spPr>
          <a:xfrm>
            <a:off x="760570" y="238154"/>
            <a:ext cx="534121" cy="276999"/>
          </a:xfrm>
          <a:prstGeom prst="rect">
            <a:avLst/>
          </a:prstGeom>
          <a:noFill/>
        </p:spPr>
        <p:txBody>
          <a:bodyPr wrap="non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NOT!</a:t>
            </a:r>
          </a:p>
        </p:txBody>
      </p:sp>
      <p:sp>
        <p:nvSpPr>
          <p:cNvPr id="61" name="Metin kutusu 60">
            <a:extLst>
              <a:ext uri="{FF2B5EF4-FFF2-40B4-BE49-F238E27FC236}">
                <a16:creationId xmlns:a16="http://schemas.microsoft.com/office/drawing/2014/main" id="{0C7689DA-98A8-0967-DF63-DCC8BA3E4CF1}"/>
              </a:ext>
            </a:extLst>
          </p:cNvPr>
          <p:cNvSpPr txBox="1">
            <a:spLocks/>
          </p:cNvSpPr>
          <p:nvPr/>
        </p:nvSpPr>
        <p:spPr>
          <a:xfrm>
            <a:off x="548587" y="630671"/>
            <a:ext cx="11178173" cy="787908"/>
          </a:xfrm>
          <a:prstGeom prst="rect">
            <a:avLst/>
          </a:prstGeom>
          <a:noFill/>
          <a:ln>
            <a:noFill/>
            <a:prstDash val="solid"/>
          </a:ln>
        </p:spPr>
        <p:txBody>
          <a:bodyPr wrap="square" rtlCol="0">
            <a:spAutoFit/>
          </a:bodyPr>
          <a:lstStyle/>
          <a:p>
            <a:pPr>
              <a:lnSpc>
                <a:spcPct val="150000"/>
              </a:lnSpc>
              <a:spcAft>
                <a:spcPts val="100"/>
              </a:spcAft>
              <a:buClr>
                <a:srgbClr val="000000"/>
              </a:buClr>
              <a:buSzPct val="130000"/>
            </a:pPr>
            <a:r>
              <a:rPr lang="tr-TR" sz="1600" kern="0" dirty="0">
                <a:solidFill>
                  <a:srgbClr val="222222"/>
                </a:solidFill>
                <a:latin typeface="Quicksand" pitchFamily="2" charset="-94"/>
                <a:ea typeface="Tahoma" pitchFamily="34" charset="0"/>
                <a:cs typeface="Fredoka" pitchFamily="2" charset="-79"/>
                <a:sym typeface="Arial"/>
              </a:rPr>
              <a:t>Doğal sera etkisi Dünya’nın ideal sıcaklıkta kalmasını sağlar. Küresel ısınmaya sebep olan durum insan etkisiyle aşırı biriken sera gazlarının oluşturduğu </a:t>
            </a:r>
            <a:r>
              <a:rPr lang="tr-TR" sz="1600" b="1" kern="0" dirty="0">
                <a:solidFill>
                  <a:srgbClr val="E84E4A"/>
                </a:solidFill>
                <a:latin typeface="Quicksand" pitchFamily="2" charset="-94"/>
                <a:ea typeface="Tahoma" pitchFamily="34" charset="0"/>
                <a:cs typeface="Fredoka" pitchFamily="2" charset="-79"/>
                <a:sym typeface="Arial"/>
              </a:rPr>
              <a:t>doğal olmayan sera etkisi</a:t>
            </a:r>
            <a:r>
              <a:rPr lang="tr-TR" sz="1600" kern="0" dirty="0">
                <a:solidFill>
                  <a:srgbClr val="222222"/>
                </a:solidFill>
                <a:latin typeface="Quicksand" pitchFamily="2" charset="-94"/>
                <a:ea typeface="Tahoma" pitchFamily="34" charset="0"/>
                <a:cs typeface="Fredoka" pitchFamily="2" charset="-79"/>
                <a:sym typeface="Arial"/>
              </a:rPr>
              <a:t>dir.</a:t>
            </a:r>
          </a:p>
        </p:txBody>
      </p:sp>
      <p:sp>
        <p:nvSpPr>
          <p:cNvPr id="69" name="Serbest Form: Şekil 68">
            <a:extLst>
              <a:ext uri="{FF2B5EF4-FFF2-40B4-BE49-F238E27FC236}">
                <a16:creationId xmlns:a16="http://schemas.microsoft.com/office/drawing/2014/main" id="{11A23824-50A2-C477-9888-D95F1F41D8CF}"/>
              </a:ext>
            </a:extLst>
          </p:cNvPr>
          <p:cNvSpPr/>
          <p:nvPr/>
        </p:nvSpPr>
        <p:spPr>
          <a:xfrm>
            <a:off x="11331004" y="26054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accent2"/>
          </a:solidFill>
          <a:ln w="9525" cap="flat">
            <a:noFill/>
            <a:prstDash val="solid"/>
            <a:miter/>
          </a:ln>
        </p:spPr>
        <p:txBody>
          <a:bodyPr/>
          <a:lstStyle/>
          <a:p>
            <a:endParaRPr lang="tr-TR" noProof="0" dirty="0"/>
          </a:p>
        </p:txBody>
      </p:sp>
      <p:sp>
        <p:nvSpPr>
          <p:cNvPr id="72" name="Serbest Form: Şekil 71">
            <a:extLst>
              <a:ext uri="{FF2B5EF4-FFF2-40B4-BE49-F238E27FC236}">
                <a16:creationId xmlns:a16="http://schemas.microsoft.com/office/drawing/2014/main" id="{48AB753C-E571-0560-3635-60F0E077BAC5}"/>
              </a:ext>
            </a:extLst>
          </p:cNvPr>
          <p:cNvSpPr/>
          <p:nvPr/>
        </p:nvSpPr>
        <p:spPr>
          <a:xfrm>
            <a:off x="11419719" y="34102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sp>
        <p:nvSpPr>
          <p:cNvPr id="3" name="Serbest Form: Şekil 2">
            <a:extLst>
              <a:ext uri="{FF2B5EF4-FFF2-40B4-BE49-F238E27FC236}">
                <a16:creationId xmlns:a16="http://schemas.microsoft.com/office/drawing/2014/main" id="{FD1CE9F2-724E-144D-A7FE-0CE835665E37}"/>
              </a:ext>
            </a:extLst>
          </p:cNvPr>
          <p:cNvSpPr/>
          <p:nvPr/>
        </p:nvSpPr>
        <p:spPr>
          <a:xfrm>
            <a:off x="306484" y="1874519"/>
            <a:ext cx="11580025" cy="4626865"/>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10" name="Dikdörtgen: Köşeleri Yuvarlatılmış 9">
            <a:extLst>
              <a:ext uri="{FF2B5EF4-FFF2-40B4-BE49-F238E27FC236}">
                <a16:creationId xmlns:a16="http://schemas.microsoft.com/office/drawing/2014/main" id="{5253E355-6D7E-59EF-9B4C-88DF661687EB}"/>
              </a:ext>
            </a:extLst>
          </p:cNvPr>
          <p:cNvSpPr/>
          <p:nvPr/>
        </p:nvSpPr>
        <p:spPr>
          <a:xfrm>
            <a:off x="312911" y="1872566"/>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12" name="Metin kutusu 11">
            <a:extLst>
              <a:ext uri="{FF2B5EF4-FFF2-40B4-BE49-F238E27FC236}">
                <a16:creationId xmlns:a16="http://schemas.microsoft.com/office/drawing/2014/main" id="{72CB57DC-928F-723A-5196-287C0E060037}"/>
              </a:ext>
            </a:extLst>
          </p:cNvPr>
          <p:cNvSpPr txBox="1">
            <a:spLocks/>
          </p:cNvSpPr>
          <p:nvPr/>
        </p:nvSpPr>
        <p:spPr>
          <a:xfrm>
            <a:off x="306483" y="1924566"/>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Küresel Isınma</a:t>
            </a:r>
          </a:p>
        </p:txBody>
      </p:sp>
      <p:sp>
        <p:nvSpPr>
          <p:cNvPr id="14" name="Metin kutusu 13">
            <a:extLst>
              <a:ext uri="{FF2B5EF4-FFF2-40B4-BE49-F238E27FC236}">
                <a16:creationId xmlns:a16="http://schemas.microsoft.com/office/drawing/2014/main" id="{0C5F818D-F2C0-8C42-AF33-E48D2B9ADC34}"/>
              </a:ext>
            </a:extLst>
          </p:cNvPr>
          <p:cNvSpPr txBox="1">
            <a:spLocks/>
          </p:cNvSpPr>
          <p:nvPr/>
        </p:nvSpPr>
        <p:spPr>
          <a:xfrm>
            <a:off x="318388" y="2325974"/>
            <a:ext cx="11580024" cy="787908"/>
          </a:xfrm>
          <a:prstGeom prst="rect">
            <a:avLst/>
          </a:prstGeom>
          <a:noFill/>
          <a:ln>
            <a:noFill/>
            <a:prstDash val="sysDot"/>
          </a:ln>
        </p:spPr>
        <p:txBody>
          <a:bodyPr wrap="square" rtlCol="0">
            <a:spAutoFit/>
          </a:bodyPr>
          <a:lstStyle/>
          <a:p>
            <a:pPr algn="just">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Poppins" pitchFamily="2" charset="-94"/>
                <a:sym typeface="Arial"/>
              </a:rPr>
              <a:t>İnsan faaliyetleri sonucu atmosfere salınan sera gazlarının artmasıyla, Dünya yüzeyinde ve atmosferin alt katmanlarında ölçülen ortalama sıcaklıkların uzun vadeli artışına </a:t>
            </a:r>
            <a:r>
              <a:rPr lang="tr-TR" sz="1600" b="1" kern="0" dirty="0">
                <a:solidFill>
                  <a:srgbClr val="E84E4A"/>
                </a:solidFill>
                <a:latin typeface="Quicksand" pitchFamily="2" charset="-94"/>
                <a:ea typeface="Tahoma" pitchFamily="34" charset="0"/>
                <a:cs typeface="Poppins" pitchFamily="2" charset="-94"/>
                <a:sym typeface="Arial"/>
              </a:rPr>
              <a:t>küresel ısınma </a:t>
            </a:r>
            <a:r>
              <a:rPr lang="tr-TR" sz="1600" kern="0" dirty="0">
                <a:solidFill>
                  <a:srgbClr val="222222"/>
                </a:solidFill>
                <a:latin typeface="Quicksand" pitchFamily="2" charset="-94"/>
                <a:ea typeface="Tahoma" pitchFamily="34" charset="0"/>
                <a:cs typeface="Poppins" pitchFamily="2" charset="-94"/>
                <a:sym typeface="Arial"/>
              </a:rPr>
              <a:t>denir.</a:t>
            </a:r>
          </a:p>
        </p:txBody>
      </p:sp>
      <p:sp>
        <p:nvSpPr>
          <p:cNvPr id="16" name="Dikdörtgen: Köşeleri Yuvarlatılmış 15">
            <a:extLst>
              <a:ext uri="{FF2B5EF4-FFF2-40B4-BE49-F238E27FC236}">
                <a16:creationId xmlns:a16="http://schemas.microsoft.com/office/drawing/2014/main" id="{20661443-A95F-13A0-735C-BE64013C563C}"/>
              </a:ext>
            </a:extLst>
          </p:cNvPr>
          <p:cNvSpPr/>
          <p:nvPr/>
        </p:nvSpPr>
        <p:spPr>
          <a:xfrm>
            <a:off x="1277395" y="3241061"/>
            <a:ext cx="4692161" cy="3223747"/>
          </a:xfrm>
          <a:prstGeom prst="roundRect">
            <a:avLst>
              <a:gd name="adj" fmla="val 3674"/>
            </a:avLst>
          </a:prstGeom>
          <a:solidFill>
            <a:srgbClr val="FEF4EF"/>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8" name="Metin kutusu 17">
            <a:extLst>
              <a:ext uri="{FF2B5EF4-FFF2-40B4-BE49-F238E27FC236}">
                <a16:creationId xmlns:a16="http://schemas.microsoft.com/office/drawing/2014/main" id="{F759E759-CDC3-C819-53BC-5AF38B439B86}"/>
              </a:ext>
            </a:extLst>
          </p:cNvPr>
          <p:cNvSpPr txBox="1">
            <a:spLocks/>
          </p:cNvSpPr>
          <p:nvPr/>
        </p:nvSpPr>
        <p:spPr>
          <a:xfrm>
            <a:off x="1293131" y="3703540"/>
            <a:ext cx="4676425" cy="2462213"/>
          </a:xfrm>
          <a:prstGeom prst="rect">
            <a:avLst/>
          </a:prstGeom>
          <a:noFill/>
          <a:ln>
            <a:noFill/>
            <a:prstDash val="solid"/>
          </a:ln>
        </p:spPr>
        <p:txBody>
          <a:bodyPr wrap="square" rtlCol="0">
            <a:spAutoFit/>
          </a:bodyPr>
          <a:lstStyle/>
          <a:p>
            <a:pPr marL="171450" indent="-171450">
              <a:buBlip>
                <a:blip r:embed="rId4"/>
              </a:buBlip>
            </a:pPr>
            <a:r>
              <a:rPr lang="tr-TR" sz="1400" dirty="0">
                <a:latin typeface="Quicksand" pitchFamily="2" charset="-94"/>
              </a:rPr>
              <a:t>Aşırı fosil yakıt kullanımı</a:t>
            </a:r>
          </a:p>
          <a:p>
            <a:pPr marL="171450" indent="-171450">
              <a:buBlip>
                <a:blip r:embed="rId4"/>
              </a:buBlip>
            </a:pPr>
            <a:endParaRPr lang="tr-TR" sz="1400" dirty="0">
              <a:latin typeface="Quicksand" pitchFamily="2" charset="-94"/>
            </a:endParaRPr>
          </a:p>
          <a:p>
            <a:pPr marL="171450" indent="-171450">
              <a:buBlip>
                <a:blip r:embed="rId4"/>
              </a:buBlip>
            </a:pPr>
            <a:r>
              <a:rPr lang="tr-TR" sz="1400" dirty="0">
                <a:latin typeface="Quicksand" pitchFamily="2" charset="-94"/>
              </a:rPr>
              <a:t>Ormanların tahrip edilmesi</a:t>
            </a:r>
          </a:p>
          <a:p>
            <a:pPr marL="171450" indent="-171450">
              <a:buBlip>
                <a:blip r:embed="rId4"/>
              </a:buBlip>
            </a:pPr>
            <a:endParaRPr lang="tr-TR" sz="1400" dirty="0">
              <a:latin typeface="Quicksand" pitchFamily="2" charset="-94"/>
            </a:endParaRPr>
          </a:p>
          <a:p>
            <a:pPr marL="171450" indent="-171450">
              <a:buBlip>
                <a:blip r:embed="rId4"/>
              </a:buBlip>
            </a:pPr>
            <a:r>
              <a:rPr lang="tr-TR" sz="1400" kern="0" dirty="0">
                <a:solidFill>
                  <a:srgbClr val="222222"/>
                </a:solidFill>
                <a:latin typeface="Quicksand" pitchFamily="2" charset="-94"/>
                <a:ea typeface="Tahoma" pitchFamily="34" charset="0"/>
                <a:cs typeface="Fredoka" pitchFamily="2" charset="-79"/>
                <a:sym typeface="Arial"/>
              </a:rPr>
              <a:t>Artan sanayi faaliyetleri</a:t>
            </a:r>
          </a:p>
          <a:p>
            <a:pPr marL="171450" indent="-171450">
              <a:buBlip>
                <a:blip r:embed="rId4"/>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4"/>
              </a:buBlip>
            </a:pPr>
            <a:r>
              <a:rPr lang="tr-TR" sz="1400" kern="0" dirty="0">
                <a:solidFill>
                  <a:srgbClr val="222222"/>
                </a:solidFill>
                <a:latin typeface="Quicksand" pitchFamily="2" charset="-94"/>
                <a:ea typeface="Tahoma" pitchFamily="34" charset="0"/>
                <a:cs typeface="Fredoka" pitchFamily="2" charset="-79"/>
                <a:sym typeface="Arial"/>
              </a:rPr>
              <a:t>Yanlış tarım uygulamaları</a:t>
            </a:r>
          </a:p>
          <a:p>
            <a:pPr marL="171450" indent="-171450">
              <a:buBlip>
                <a:blip r:embed="rId4"/>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4"/>
              </a:buBlip>
            </a:pPr>
            <a:r>
              <a:rPr lang="tr-TR" sz="1400" kern="0" dirty="0">
                <a:solidFill>
                  <a:srgbClr val="222222"/>
                </a:solidFill>
                <a:latin typeface="Quicksand" pitchFamily="2" charset="-94"/>
                <a:ea typeface="Tahoma" pitchFamily="34" charset="0"/>
                <a:cs typeface="Fredoka" pitchFamily="2" charset="-79"/>
                <a:sym typeface="Arial"/>
              </a:rPr>
              <a:t>Çarpık kentleşme ve aşırı nüfus artışı</a:t>
            </a:r>
          </a:p>
          <a:p>
            <a:pPr marL="171450" indent="-171450">
              <a:buBlip>
                <a:blip r:embed="rId4"/>
              </a:buBlip>
            </a:pP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buBlip>
                <a:blip r:embed="rId4"/>
              </a:buBlip>
            </a:pPr>
            <a:r>
              <a:rPr lang="tr-TR" sz="1400" kern="0" dirty="0">
                <a:solidFill>
                  <a:srgbClr val="222222"/>
                </a:solidFill>
                <a:latin typeface="Quicksand" pitchFamily="2" charset="-94"/>
                <a:ea typeface="Tahoma" pitchFamily="34" charset="0"/>
                <a:cs typeface="Fredoka" pitchFamily="2" charset="-79"/>
                <a:sym typeface="Arial"/>
              </a:rPr>
              <a:t>Çevre kirliliğinin artması</a:t>
            </a:r>
          </a:p>
        </p:txBody>
      </p:sp>
      <p:sp>
        <p:nvSpPr>
          <p:cNvPr id="20" name="Dikdörtgen: Köşeleri Yuvarlatılmış 19">
            <a:extLst>
              <a:ext uri="{FF2B5EF4-FFF2-40B4-BE49-F238E27FC236}">
                <a16:creationId xmlns:a16="http://schemas.microsoft.com/office/drawing/2014/main" id="{BFB3596B-ED5E-9650-D67D-5CBAAA13D755}"/>
              </a:ext>
            </a:extLst>
          </p:cNvPr>
          <p:cNvSpPr/>
          <p:nvPr/>
        </p:nvSpPr>
        <p:spPr>
          <a:xfrm>
            <a:off x="6252409" y="3245019"/>
            <a:ext cx="4692161" cy="3223747"/>
          </a:xfrm>
          <a:prstGeom prst="roundRect">
            <a:avLst>
              <a:gd name="adj" fmla="val 3674"/>
            </a:avLst>
          </a:prstGeom>
          <a:solidFill>
            <a:srgbClr val="ECF8FA"/>
          </a:solidFill>
          <a:ln>
            <a:solidFill>
              <a:srgbClr val="2479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2" name="Metin kutusu 21">
            <a:extLst>
              <a:ext uri="{FF2B5EF4-FFF2-40B4-BE49-F238E27FC236}">
                <a16:creationId xmlns:a16="http://schemas.microsoft.com/office/drawing/2014/main" id="{E9CEBA8D-E358-8EAF-849F-EDA21248AE6D}"/>
              </a:ext>
            </a:extLst>
          </p:cNvPr>
          <p:cNvSpPr txBox="1">
            <a:spLocks/>
          </p:cNvSpPr>
          <p:nvPr/>
        </p:nvSpPr>
        <p:spPr>
          <a:xfrm>
            <a:off x="6268146" y="3707498"/>
            <a:ext cx="4666554" cy="2677656"/>
          </a:xfrm>
          <a:prstGeom prst="rect">
            <a:avLst/>
          </a:prstGeom>
          <a:noFill/>
          <a:ln>
            <a:noFill/>
            <a:prstDash val="solid"/>
          </a:ln>
        </p:spPr>
        <p:txBody>
          <a:bodyPr wrap="square" rtlCol="0">
            <a:spAutoFit/>
          </a:bodyPr>
          <a:lstStyle/>
          <a:p>
            <a:pPr marL="171450" indent="-171450">
              <a:buBlip>
                <a:blip r:embed="rId5"/>
              </a:buBlip>
            </a:pPr>
            <a:r>
              <a:rPr lang="tr-TR" sz="1400" dirty="0">
                <a:latin typeface="Quicksand" pitchFamily="2" charset="-94"/>
              </a:rPr>
              <a:t>Buzulların erimesi ve deniz sularının seviyesinin yükselmesi </a:t>
            </a:r>
          </a:p>
          <a:p>
            <a:pPr marL="171450" indent="-171450">
              <a:buBlip>
                <a:blip r:embed="rId5"/>
              </a:buBlip>
            </a:pPr>
            <a:endParaRPr lang="tr-TR" sz="1400" dirty="0">
              <a:latin typeface="Quicksand" pitchFamily="2" charset="-94"/>
            </a:endParaRPr>
          </a:p>
          <a:p>
            <a:pPr marL="171450" indent="-171450">
              <a:buBlip>
                <a:blip r:embed="rId5"/>
              </a:buBlip>
            </a:pPr>
            <a:r>
              <a:rPr lang="tr-TR" sz="1400" kern="0" dirty="0">
                <a:solidFill>
                  <a:srgbClr val="222222"/>
                </a:solidFill>
                <a:latin typeface="Quicksand" pitchFamily="2" charset="-94"/>
                <a:ea typeface="Tahoma" pitchFamily="34" charset="0"/>
                <a:cs typeface="Fredoka" pitchFamily="2" charset="-79"/>
                <a:sym typeface="Arial"/>
              </a:rPr>
              <a:t>Fırtına, sel gibi doğal afetlerin oluşması</a:t>
            </a:r>
          </a:p>
          <a:p>
            <a:pPr marL="171450" indent="-171450">
              <a:buBlip>
                <a:blip r:embed="rId5"/>
              </a:buBlip>
            </a:pPr>
            <a:endParaRPr lang="tr-TR" sz="1400" dirty="0">
              <a:latin typeface="Quicksand" pitchFamily="2" charset="-94"/>
            </a:endParaRPr>
          </a:p>
          <a:p>
            <a:pPr marL="171450" indent="-171450">
              <a:buBlip>
                <a:blip r:embed="rId5"/>
              </a:buBlip>
            </a:pPr>
            <a:r>
              <a:rPr lang="tr-TR" sz="1400" kern="0" dirty="0">
                <a:solidFill>
                  <a:srgbClr val="222222"/>
                </a:solidFill>
                <a:latin typeface="Quicksand" pitchFamily="2" charset="-94"/>
                <a:ea typeface="Tahoma" pitchFamily="34" charset="0"/>
                <a:cs typeface="Fredoka" pitchFamily="2" charset="-79"/>
                <a:sym typeface="Arial"/>
              </a:rPr>
              <a:t>Kuraklık ve buharlaşmanın artması</a:t>
            </a:r>
          </a:p>
          <a:p>
            <a:pPr marL="171450" indent="-171450">
              <a:buBlip>
                <a:blip r:embed="rId5"/>
              </a:buBlip>
            </a:pPr>
            <a:endParaRPr lang="tr-TR" sz="1400" dirty="0">
              <a:latin typeface="Quicksand" pitchFamily="2" charset="-94"/>
            </a:endParaRPr>
          </a:p>
          <a:p>
            <a:pPr marL="171450" indent="-171450">
              <a:buBlip>
                <a:blip r:embed="rId5"/>
              </a:buBlip>
            </a:pPr>
            <a:r>
              <a:rPr lang="tr-TR" sz="1400" kern="0" dirty="0">
                <a:solidFill>
                  <a:srgbClr val="222222"/>
                </a:solidFill>
                <a:latin typeface="Quicksand" pitchFamily="2" charset="-94"/>
                <a:ea typeface="Tahoma" pitchFamily="34" charset="0"/>
                <a:cs typeface="Fredoka" pitchFamily="2" charset="-79"/>
                <a:sym typeface="Arial"/>
              </a:rPr>
              <a:t>Biyoçeşitliliğin azalması</a:t>
            </a:r>
          </a:p>
          <a:p>
            <a:pPr marL="171450" indent="-171450">
              <a:buBlip>
                <a:blip r:embed="rId5"/>
              </a:buBlip>
            </a:pPr>
            <a:endParaRPr lang="tr-TR" sz="1400" dirty="0">
              <a:latin typeface="Quicksand" pitchFamily="2" charset="-94"/>
            </a:endParaRPr>
          </a:p>
          <a:p>
            <a:pPr marL="171450" indent="-171450">
              <a:buBlip>
                <a:blip r:embed="rId5"/>
              </a:buBlip>
            </a:pPr>
            <a:r>
              <a:rPr lang="tr-TR" sz="1400" kern="0" dirty="0">
                <a:solidFill>
                  <a:srgbClr val="222222"/>
                </a:solidFill>
                <a:latin typeface="Quicksand" pitchFamily="2" charset="-94"/>
                <a:ea typeface="Tahoma" pitchFamily="34" charset="0"/>
                <a:cs typeface="Fredoka" pitchFamily="2" charset="-79"/>
                <a:sym typeface="Arial"/>
              </a:rPr>
              <a:t>Toprak veriminin azalması</a:t>
            </a:r>
          </a:p>
          <a:p>
            <a:pPr marL="171450" indent="-171450">
              <a:buBlip>
                <a:blip r:embed="rId5"/>
              </a:buBlip>
            </a:pPr>
            <a:endParaRPr lang="tr-TR" sz="1400" dirty="0">
              <a:latin typeface="Quicksand" pitchFamily="2" charset="-94"/>
            </a:endParaRPr>
          </a:p>
          <a:p>
            <a:pPr marL="171450" indent="-171450">
              <a:buBlip>
                <a:blip r:embed="rId5"/>
              </a:buBlip>
            </a:pPr>
            <a:r>
              <a:rPr lang="tr-TR" sz="1400" kern="0" dirty="0">
                <a:solidFill>
                  <a:srgbClr val="222222"/>
                </a:solidFill>
                <a:latin typeface="Quicksand" pitchFamily="2" charset="-94"/>
                <a:ea typeface="Tahoma" pitchFamily="34" charset="0"/>
                <a:cs typeface="Fredoka" pitchFamily="2" charset="-79"/>
                <a:sym typeface="Arial"/>
              </a:rPr>
              <a:t>Tatlı su kaynaklarının azalması</a:t>
            </a:r>
          </a:p>
        </p:txBody>
      </p:sp>
      <p:sp>
        <p:nvSpPr>
          <p:cNvPr id="24" name="Dikdörtgen: Köşeleri Yuvarlatılmış 23">
            <a:extLst>
              <a:ext uri="{FF2B5EF4-FFF2-40B4-BE49-F238E27FC236}">
                <a16:creationId xmlns:a16="http://schemas.microsoft.com/office/drawing/2014/main" id="{023F63A6-7101-525F-74D1-4CF36107C0F8}"/>
              </a:ext>
            </a:extLst>
          </p:cNvPr>
          <p:cNvSpPr/>
          <p:nvPr/>
        </p:nvSpPr>
        <p:spPr>
          <a:xfrm>
            <a:off x="1277395" y="3228759"/>
            <a:ext cx="4692162" cy="389907"/>
          </a:xfrm>
          <a:prstGeom prst="roundRect">
            <a:avLst>
              <a:gd name="adj" fmla="val 26020"/>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6" name="Metin kutusu 25">
            <a:extLst>
              <a:ext uri="{FF2B5EF4-FFF2-40B4-BE49-F238E27FC236}">
                <a16:creationId xmlns:a16="http://schemas.microsoft.com/office/drawing/2014/main" id="{7283B521-D837-182D-6066-98E8BF0CAD62}"/>
              </a:ext>
            </a:extLst>
          </p:cNvPr>
          <p:cNvSpPr txBox="1">
            <a:spLocks/>
          </p:cNvSpPr>
          <p:nvPr/>
        </p:nvSpPr>
        <p:spPr>
          <a:xfrm>
            <a:off x="1267871" y="3204369"/>
            <a:ext cx="4676661" cy="377796"/>
          </a:xfrm>
          <a:prstGeom prst="rect">
            <a:avLst/>
          </a:prstGeom>
          <a:noFill/>
          <a:ln>
            <a:noFill/>
            <a:prstDash val="solid"/>
          </a:ln>
        </p:spPr>
        <p:txBody>
          <a:bodyPr wrap="square" rtlCol="0">
            <a:spAutoFit/>
          </a:bodyPr>
          <a:lstStyle/>
          <a:p>
            <a:pPr algn="ctr">
              <a:lnSpc>
                <a:spcPct val="150000"/>
              </a:lnSpc>
              <a:spcAft>
                <a:spcPts val="100"/>
              </a:spcAft>
              <a:buClr>
                <a:srgbClr val="000000"/>
              </a:buClr>
              <a:buSzPct val="120000"/>
            </a:pPr>
            <a:r>
              <a:rPr lang="tr-TR" sz="1400" b="1" kern="0" dirty="0">
                <a:solidFill>
                  <a:schemeClr val="bg1"/>
                </a:solidFill>
                <a:latin typeface="Quicksand" pitchFamily="2" charset="-94"/>
                <a:ea typeface="Tahoma" pitchFamily="34" charset="0"/>
                <a:cs typeface="Fredoka" pitchFamily="2" charset="-79"/>
                <a:sym typeface="Arial"/>
              </a:rPr>
              <a:t>KÜRESEL ISINMANIN NEDENLERİ</a:t>
            </a:r>
            <a:endParaRPr lang="tr-TR" sz="1400" kern="0" dirty="0">
              <a:solidFill>
                <a:schemeClr val="bg1"/>
              </a:solidFill>
              <a:latin typeface="Quicksand" pitchFamily="2" charset="-94"/>
              <a:ea typeface="Tahoma" pitchFamily="34" charset="0"/>
              <a:cs typeface="Fredoka" pitchFamily="2" charset="-79"/>
              <a:sym typeface="Arial"/>
            </a:endParaRPr>
          </a:p>
        </p:txBody>
      </p:sp>
      <p:sp>
        <p:nvSpPr>
          <p:cNvPr id="28" name="Dikdörtgen: Köşeleri Yuvarlatılmış 27">
            <a:extLst>
              <a:ext uri="{FF2B5EF4-FFF2-40B4-BE49-F238E27FC236}">
                <a16:creationId xmlns:a16="http://schemas.microsoft.com/office/drawing/2014/main" id="{1E93AB0E-C62C-93A1-DB6F-324E706E1998}"/>
              </a:ext>
            </a:extLst>
          </p:cNvPr>
          <p:cNvSpPr/>
          <p:nvPr/>
        </p:nvSpPr>
        <p:spPr>
          <a:xfrm>
            <a:off x="6252409" y="3232717"/>
            <a:ext cx="4692162" cy="389907"/>
          </a:xfrm>
          <a:prstGeom prst="roundRect">
            <a:avLst>
              <a:gd name="adj" fmla="val 26020"/>
            </a:avLst>
          </a:prstGeom>
          <a:solidFill>
            <a:srgbClr val="2479BA"/>
          </a:solidFill>
          <a:ln>
            <a:solidFill>
              <a:srgbClr val="2479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30" name="Metin kutusu 29">
            <a:extLst>
              <a:ext uri="{FF2B5EF4-FFF2-40B4-BE49-F238E27FC236}">
                <a16:creationId xmlns:a16="http://schemas.microsoft.com/office/drawing/2014/main" id="{C6DEBB3E-D10E-D24A-8C2B-E2BFA41F6ECC}"/>
              </a:ext>
            </a:extLst>
          </p:cNvPr>
          <p:cNvSpPr txBox="1">
            <a:spLocks/>
          </p:cNvSpPr>
          <p:nvPr/>
        </p:nvSpPr>
        <p:spPr>
          <a:xfrm>
            <a:off x="6242885" y="3208327"/>
            <a:ext cx="4676661" cy="377796"/>
          </a:xfrm>
          <a:prstGeom prst="rect">
            <a:avLst/>
          </a:prstGeom>
          <a:noFill/>
          <a:ln>
            <a:noFill/>
            <a:prstDash val="solid"/>
          </a:ln>
        </p:spPr>
        <p:txBody>
          <a:bodyPr wrap="square" rtlCol="0">
            <a:spAutoFit/>
          </a:bodyPr>
          <a:lstStyle/>
          <a:p>
            <a:pPr algn="ctr">
              <a:lnSpc>
                <a:spcPct val="150000"/>
              </a:lnSpc>
              <a:spcAft>
                <a:spcPts val="100"/>
              </a:spcAft>
              <a:buClr>
                <a:srgbClr val="000000"/>
              </a:buClr>
              <a:buSzPct val="120000"/>
            </a:pPr>
            <a:r>
              <a:rPr lang="tr-TR" sz="1400" b="1" kern="0" dirty="0">
                <a:solidFill>
                  <a:schemeClr val="bg1"/>
                </a:solidFill>
                <a:latin typeface="Quicksand" pitchFamily="2" charset="-94"/>
                <a:ea typeface="Tahoma" pitchFamily="34" charset="0"/>
                <a:cs typeface="Fredoka" pitchFamily="2" charset="-79"/>
                <a:sym typeface="Arial"/>
              </a:rPr>
              <a:t>KÜRESEL ISINMANIN SONUÇLARI</a:t>
            </a:r>
            <a:endParaRPr lang="tr-TR" sz="1400" kern="0" dirty="0">
              <a:solidFill>
                <a:schemeClr val="bg1"/>
              </a:solidFill>
              <a:latin typeface="Quicksand" pitchFamily="2" charset="-94"/>
              <a:ea typeface="Tahoma" pitchFamily="34" charset="0"/>
              <a:cs typeface="Fredoka" pitchFamily="2" charset="-79"/>
              <a:sym typeface="Arial"/>
            </a:endParaRPr>
          </a:p>
        </p:txBody>
      </p:sp>
    </p:spTree>
    <p:extLst>
      <p:ext uri="{BB962C8B-B14F-4D97-AF65-F5344CB8AC3E}">
        <p14:creationId xmlns:p14="http://schemas.microsoft.com/office/powerpoint/2010/main" val="1915693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FF08A-4DC1-B348-942B-D8FD76D569AE}"/>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2D7923A6-C757-8EEC-5EE8-FBFA321318A1}"/>
              </a:ext>
            </a:extLst>
          </p:cNvPr>
          <p:cNvSpPr/>
          <p:nvPr/>
        </p:nvSpPr>
        <p:spPr>
          <a:xfrm>
            <a:off x="306484" y="1838325"/>
            <a:ext cx="11580025" cy="4663059"/>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70" name="Metin kutusu 69">
            <a:extLst>
              <a:ext uri="{FF2B5EF4-FFF2-40B4-BE49-F238E27FC236}">
                <a16:creationId xmlns:a16="http://schemas.microsoft.com/office/drawing/2014/main" id="{E405D283-1F6C-FFF5-759B-DF4833F08A0E}"/>
              </a:ext>
            </a:extLst>
          </p:cNvPr>
          <p:cNvSpPr txBox="1">
            <a:spLocks/>
          </p:cNvSpPr>
          <p:nvPr/>
        </p:nvSpPr>
        <p:spPr>
          <a:xfrm>
            <a:off x="300057" y="289350"/>
            <a:ext cx="11579032" cy="276999"/>
          </a:xfrm>
          <a:prstGeom prst="rect">
            <a:avLst/>
          </a:prstGeom>
          <a:noFill/>
          <a:ln>
            <a:noFill/>
            <a:prstDash val="sysDot"/>
          </a:ln>
        </p:spPr>
        <p:txBody>
          <a:bodyPr wrap="square" rtlCol="0">
            <a:spAutoFit/>
          </a:bodyPr>
          <a:lstStyle/>
          <a:p>
            <a:pPr algn="just" defTabSz="914400">
              <a:spcAft>
                <a:spcPts val="100"/>
              </a:spcAft>
              <a:buClr>
                <a:srgbClr val="000000"/>
              </a:buClr>
              <a:buFont typeface="Arial"/>
              <a:buNone/>
            </a:pPr>
            <a:r>
              <a:rPr lang="tr-TR" sz="1200" b="1" kern="0" noProof="0" dirty="0">
                <a:solidFill>
                  <a:schemeClr val="bg1"/>
                </a:solidFill>
                <a:latin typeface="Quicksand SemiBold" pitchFamily="2" charset="-94"/>
                <a:ea typeface="Tahoma" pitchFamily="34" charset="0"/>
                <a:cs typeface="Poppins" pitchFamily="2" charset="-94"/>
                <a:sym typeface="Arial"/>
              </a:rPr>
              <a:t>Dünya’nın Hareketleri</a:t>
            </a:r>
          </a:p>
        </p:txBody>
      </p:sp>
      <p:pic>
        <p:nvPicPr>
          <p:cNvPr id="3" name="Resim 2">
            <a:extLst>
              <a:ext uri="{FF2B5EF4-FFF2-40B4-BE49-F238E27FC236}">
                <a16:creationId xmlns:a16="http://schemas.microsoft.com/office/drawing/2014/main" id="{88D71BD9-2DC6-20B4-6C55-D3EA63B2F4E9}"/>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65239" y="362395"/>
            <a:ext cx="11413850" cy="1032065"/>
          </a:xfrm>
          <a:prstGeom prst="rect">
            <a:avLst/>
          </a:prstGeom>
          <a:effectLst>
            <a:outerShdw blurRad="76200" dist="50800" dir="5400000" sx="102000" sy="102000" algn="ctr" rotWithShape="0">
              <a:srgbClr val="000000">
                <a:alpha val="20000"/>
              </a:srgbClr>
            </a:outerShdw>
          </a:effectLst>
        </p:spPr>
      </p:pic>
      <p:sp>
        <p:nvSpPr>
          <p:cNvPr id="5" name="Serbest Form: Şekil 4">
            <a:extLst>
              <a:ext uri="{FF2B5EF4-FFF2-40B4-BE49-F238E27FC236}">
                <a16:creationId xmlns:a16="http://schemas.microsoft.com/office/drawing/2014/main" id="{75376068-0874-CC31-5AEF-C4FB982A9114}"/>
              </a:ext>
            </a:extLst>
          </p:cNvPr>
          <p:cNvSpPr/>
          <p:nvPr/>
        </p:nvSpPr>
        <p:spPr>
          <a:xfrm>
            <a:off x="11324383" y="268671"/>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rgbClr val="C62828"/>
          </a:solidFill>
          <a:ln w="9525" cap="flat">
            <a:noFill/>
            <a:prstDash val="solid"/>
            <a:miter/>
          </a:ln>
        </p:spPr>
        <p:txBody>
          <a:bodyPr/>
          <a:lstStyle/>
          <a:p>
            <a:endParaRPr lang="tr-TR" noProof="0" dirty="0"/>
          </a:p>
        </p:txBody>
      </p:sp>
      <p:sp>
        <p:nvSpPr>
          <p:cNvPr id="7" name="Serbest Form: Şekil 6">
            <a:extLst>
              <a:ext uri="{FF2B5EF4-FFF2-40B4-BE49-F238E27FC236}">
                <a16:creationId xmlns:a16="http://schemas.microsoft.com/office/drawing/2014/main" id="{3E94E22B-C3B8-78C6-66FA-A51D82388645}"/>
              </a:ext>
            </a:extLst>
          </p:cNvPr>
          <p:cNvSpPr/>
          <p:nvPr/>
        </p:nvSpPr>
        <p:spPr>
          <a:xfrm>
            <a:off x="11413098" y="356770"/>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sp>
        <p:nvSpPr>
          <p:cNvPr id="9" name="Serbest Form: Şekil 8">
            <a:extLst>
              <a:ext uri="{FF2B5EF4-FFF2-40B4-BE49-F238E27FC236}">
                <a16:creationId xmlns:a16="http://schemas.microsoft.com/office/drawing/2014/main" id="{D2CBD42B-F7EA-74FF-1425-0F8BEBF7F266}"/>
              </a:ext>
            </a:extLst>
          </p:cNvPr>
          <p:cNvSpPr/>
          <p:nvPr/>
        </p:nvSpPr>
        <p:spPr>
          <a:xfrm>
            <a:off x="312911" y="355219"/>
            <a:ext cx="185433" cy="1037954"/>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rgbClr val="E53935"/>
          </a:solidFill>
          <a:ln w="9525" cap="flat">
            <a:noFill/>
            <a:prstDash val="solid"/>
            <a:miter/>
          </a:ln>
        </p:spPr>
        <p:txBody>
          <a:bodyPr/>
          <a:lstStyle/>
          <a:p>
            <a:endParaRPr lang="tr-TR" noProof="0" dirty="0"/>
          </a:p>
        </p:txBody>
      </p:sp>
      <p:sp>
        <p:nvSpPr>
          <p:cNvPr id="17" name="Metin kutusu 16">
            <a:extLst>
              <a:ext uri="{FF2B5EF4-FFF2-40B4-BE49-F238E27FC236}">
                <a16:creationId xmlns:a16="http://schemas.microsoft.com/office/drawing/2014/main" id="{DFA86735-F0DF-E6CB-85D0-7B8837B3AA91}"/>
              </a:ext>
            </a:extLst>
          </p:cNvPr>
          <p:cNvSpPr txBox="1">
            <a:spLocks/>
          </p:cNvSpPr>
          <p:nvPr/>
        </p:nvSpPr>
        <p:spPr>
          <a:xfrm>
            <a:off x="560254" y="540094"/>
            <a:ext cx="11318835" cy="787908"/>
          </a:xfrm>
          <a:prstGeom prst="rect">
            <a:avLst/>
          </a:prstGeom>
          <a:noFill/>
          <a:ln>
            <a:noFill/>
            <a:prstDash val="solid"/>
          </a:ln>
        </p:spPr>
        <p:txBody>
          <a:bodyPr wrap="square" rtlCol="0">
            <a:spAutoFit/>
          </a:bodyPr>
          <a:lstStyle/>
          <a:p>
            <a:pPr marL="171450" indent="-171450" defTabSz="914400">
              <a:lnSpc>
                <a:spcPct val="150000"/>
              </a:lnSpc>
              <a:spcAft>
                <a:spcPts val="100"/>
              </a:spcAft>
              <a:buClr>
                <a:srgbClr val="000000"/>
              </a:buClr>
              <a:buSzPct val="120000"/>
              <a:buBlip>
                <a:blip r:embed="rId4"/>
              </a:buBlip>
            </a:pPr>
            <a:r>
              <a:rPr lang="tr-TR" sz="1600" kern="0" noProof="0" dirty="0">
                <a:solidFill>
                  <a:srgbClr val="222222"/>
                </a:solidFill>
                <a:latin typeface="Quicksand" pitchFamily="2" charset="-94"/>
                <a:ea typeface="Tahoma" pitchFamily="34" charset="0"/>
                <a:cs typeface="Fredoka" pitchFamily="2" charset="-79"/>
                <a:sym typeface="Arial"/>
              </a:rPr>
              <a:t> Mevsimlerin oluşumunda </a:t>
            </a:r>
            <a:r>
              <a:rPr lang="tr-TR" sz="1600" b="1" kern="0" noProof="0" dirty="0">
                <a:solidFill>
                  <a:srgbClr val="E84E4A"/>
                </a:solidFill>
                <a:latin typeface="Quicksand" pitchFamily="2" charset="-94"/>
                <a:ea typeface="Tahoma" pitchFamily="34" charset="0"/>
                <a:cs typeface="Fredoka" pitchFamily="2" charset="-79"/>
                <a:sym typeface="Arial"/>
              </a:rPr>
              <a:t>dolanma hareketi ve eksen eğikliği </a:t>
            </a:r>
            <a:r>
              <a:rPr lang="tr-TR" sz="1600" kern="0" noProof="0" dirty="0">
                <a:solidFill>
                  <a:srgbClr val="222222"/>
                </a:solidFill>
                <a:latin typeface="Quicksand" pitchFamily="2" charset="-94"/>
                <a:ea typeface="Tahoma" pitchFamily="34" charset="0"/>
                <a:cs typeface="Fredoka" pitchFamily="2" charset="-79"/>
                <a:sym typeface="Arial"/>
              </a:rPr>
              <a:t>birlikte görev yapar. Birinin bile olmaması farklı mevsimlerin oluşmasını engeller.</a:t>
            </a:r>
          </a:p>
        </p:txBody>
      </p:sp>
      <p:sp>
        <p:nvSpPr>
          <p:cNvPr id="18" name="Metin kutusu 17">
            <a:extLst>
              <a:ext uri="{FF2B5EF4-FFF2-40B4-BE49-F238E27FC236}">
                <a16:creationId xmlns:a16="http://schemas.microsoft.com/office/drawing/2014/main" id="{1177D5FE-0F4C-5E61-33CE-74259B373CCA}"/>
              </a:ext>
            </a:extLst>
          </p:cNvPr>
          <p:cNvSpPr txBox="1">
            <a:spLocks/>
          </p:cNvSpPr>
          <p:nvPr/>
        </p:nvSpPr>
        <p:spPr>
          <a:xfrm>
            <a:off x="324816" y="2286017"/>
            <a:ext cx="7272324" cy="4570995"/>
          </a:xfrm>
          <a:prstGeom prst="rect">
            <a:avLst/>
          </a:prstGeom>
          <a:noFill/>
          <a:ln>
            <a:noFill/>
            <a:prstDash val="sysDot"/>
          </a:ln>
        </p:spPr>
        <p:txBody>
          <a:bodyPr wrap="square" rtlCol="0">
            <a:spAutoFit/>
          </a:bodyPr>
          <a:lstStyle/>
          <a:p>
            <a:pPr marL="171450" indent="-171450" algn="just" defTabSz="914400">
              <a:lnSpc>
                <a:spcPct val="150000"/>
              </a:lnSpc>
              <a:spcAft>
                <a:spcPts val="100"/>
              </a:spcAft>
              <a:buClr>
                <a:srgbClr val="000000"/>
              </a:buClr>
              <a:buSzPct val="120000"/>
              <a:buBlip>
                <a:blip r:embed="rId5"/>
              </a:buBlip>
            </a:pPr>
            <a:r>
              <a:rPr lang="tr-TR" sz="1600" kern="0" dirty="0">
                <a:solidFill>
                  <a:srgbClr val="222222"/>
                </a:solidFill>
                <a:latin typeface="Quicksand" pitchFamily="2" charset="-94"/>
                <a:ea typeface="Tahoma" pitchFamily="34" charset="0"/>
                <a:cs typeface="Fredoka" pitchFamily="2" charset="-79"/>
                <a:sym typeface="Arial"/>
              </a:rPr>
              <a:t> Dünya’mıza gelen Güneş ışını (enerji) miktarı hep </a:t>
            </a:r>
            <a:r>
              <a:rPr lang="tr-TR" sz="1600" b="1" kern="0" dirty="0">
                <a:solidFill>
                  <a:srgbClr val="E84E4A"/>
                </a:solidFill>
                <a:latin typeface="Quicksand" pitchFamily="2" charset="-94"/>
                <a:ea typeface="Tahoma" pitchFamily="34" charset="0"/>
                <a:cs typeface="Fredoka" pitchFamily="2" charset="-79"/>
                <a:sym typeface="Arial"/>
              </a:rPr>
              <a:t>aynıdır</a:t>
            </a:r>
            <a:r>
              <a:rPr lang="tr-TR" sz="1600" kern="0" dirty="0">
                <a:solidFill>
                  <a:srgbClr val="222222"/>
                </a:solidFill>
                <a:latin typeface="Quicksand" pitchFamily="2" charset="-94"/>
                <a:ea typeface="Tahoma" pitchFamily="34" charset="0"/>
                <a:cs typeface="Fredoka" pitchFamily="2" charset="-79"/>
                <a:sym typeface="Arial"/>
              </a:rPr>
              <a:t>; fakat gelme açıları değişir.</a:t>
            </a:r>
            <a:endParaRPr lang="tr-TR" sz="1600" kern="0" noProof="0" dirty="0">
              <a:solidFill>
                <a:srgbClr val="222222"/>
              </a:solidFill>
              <a:latin typeface="Quicksand" pitchFamily="2" charset="-94"/>
              <a:ea typeface="Tahoma" pitchFamily="34" charset="0"/>
              <a:cs typeface="Poppins" pitchFamily="2" charset="-94"/>
              <a:sym typeface="Arial"/>
            </a:endParaRPr>
          </a:p>
          <a:p>
            <a:pPr algn="just" defTabSz="914400">
              <a:lnSpc>
                <a:spcPct val="150000"/>
              </a:lnSpc>
              <a:spcAft>
                <a:spcPts val="100"/>
              </a:spcAft>
              <a:buClr>
                <a:srgbClr val="000000"/>
              </a:buClr>
              <a:buSzPct val="120000"/>
            </a:pPr>
            <a:endParaRPr lang="tr-TR" sz="1600" kern="0" noProof="0" dirty="0">
              <a:solidFill>
                <a:srgbClr val="222222"/>
              </a:solidFill>
              <a:latin typeface="Quicksand" pitchFamily="2" charset="-94"/>
              <a:ea typeface="Tahoma" pitchFamily="34" charset="0"/>
              <a:cs typeface="Poppins" pitchFamily="2" charset="-94"/>
              <a:sym typeface="Arial"/>
            </a:endParaRPr>
          </a:p>
          <a:p>
            <a:pPr marL="171450" indent="-171450" algn="just" defTabSz="914400">
              <a:lnSpc>
                <a:spcPct val="150000"/>
              </a:lnSpc>
              <a:spcAft>
                <a:spcPts val="100"/>
              </a:spcAft>
              <a:buClr>
                <a:srgbClr val="000000"/>
              </a:buClr>
              <a:buSzPct val="120000"/>
              <a:buBlip>
                <a:blip r:embed="rId5"/>
              </a:buBlip>
            </a:pPr>
            <a:r>
              <a:rPr lang="tr-TR" sz="1600" kern="0" noProof="0" dirty="0">
                <a:solidFill>
                  <a:srgbClr val="222222"/>
                </a:solidFill>
                <a:latin typeface="Quicksand" pitchFamily="2" charset="-94"/>
                <a:ea typeface="Tahoma" pitchFamily="34" charset="0"/>
                <a:cs typeface="Poppins" pitchFamily="2" charset="-94"/>
                <a:sym typeface="Arial"/>
              </a:rPr>
              <a:t>Güneş ışınlarının Dünya’mıza gelme açısı bölgelerin </a:t>
            </a:r>
            <a:r>
              <a:rPr lang="tr-TR" sz="1600" b="1" kern="0" noProof="0" dirty="0">
                <a:solidFill>
                  <a:srgbClr val="E84E4A"/>
                </a:solidFill>
                <a:latin typeface="Quicksand" pitchFamily="2" charset="-94"/>
                <a:ea typeface="Tahoma" pitchFamily="34" charset="0"/>
                <a:cs typeface="Poppins" pitchFamily="2" charset="-94"/>
                <a:sym typeface="Arial"/>
              </a:rPr>
              <a:t>sıcaklığını</a:t>
            </a:r>
            <a:r>
              <a:rPr lang="tr-TR" sz="1600" kern="0" noProof="0" dirty="0">
                <a:solidFill>
                  <a:srgbClr val="222222"/>
                </a:solidFill>
                <a:latin typeface="Quicksand" pitchFamily="2" charset="-94"/>
                <a:ea typeface="Tahoma" pitchFamily="34" charset="0"/>
                <a:cs typeface="Poppins" pitchFamily="2" charset="-94"/>
                <a:sym typeface="Arial"/>
              </a:rPr>
              <a:t> ve </a:t>
            </a:r>
            <a:r>
              <a:rPr lang="tr-TR" sz="1600" b="1" kern="0" noProof="0" dirty="0">
                <a:solidFill>
                  <a:srgbClr val="E84E4A"/>
                </a:solidFill>
                <a:latin typeface="Quicksand" pitchFamily="2" charset="-94"/>
                <a:ea typeface="Tahoma" pitchFamily="34" charset="0"/>
                <a:cs typeface="Poppins" pitchFamily="2" charset="-94"/>
                <a:sym typeface="Arial"/>
              </a:rPr>
              <a:t>aydınlanan alanı </a:t>
            </a:r>
            <a:r>
              <a:rPr lang="tr-TR" sz="1600" kern="0" noProof="0" dirty="0">
                <a:solidFill>
                  <a:srgbClr val="222222"/>
                </a:solidFill>
                <a:latin typeface="Quicksand" pitchFamily="2" charset="-94"/>
                <a:ea typeface="Tahoma" pitchFamily="34" charset="0"/>
                <a:cs typeface="Poppins" pitchFamily="2" charset="-94"/>
                <a:sym typeface="Arial"/>
              </a:rPr>
              <a:t>doğrudan etkiler. </a:t>
            </a:r>
          </a:p>
          <a:p>
            <a:pPr algn="just" defTabSz="914400">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marL="171450" indent="-171450" algn="just" defTabSz="914400">
              <a:lnSpc>
                <a:spcPct val="150000"/>
              </a:lnSpc>
              <a:spcAft>
                <a:spcPts val="100"/>
              </a:spcAft>
              <a:buClr>
                <a:srgbClr val="000000"/>
              </a:buClr>
              <a:buSzPct val="120000"/>
              <a:buBlip>
                <a:blip r:embed="rId5"/>
              </a:buBlip>
            </a:pPr>
            <a:r>
              <a:rPr lang="tr-TR" sz="1600" kern="0" dirty="0">
                <a:solidFill>
                  <a:srgbClr val="222222"/>
                </a:solidFill>
                <a:latin typeface="Quicksand" pitchFamily="2" charset="-94"/>
                <a:ea typeface="Tahoma" pitchFamily="34" charset="0"/>
                <a:cs typeface="Poppins" pitchFamily="2" charset="-94"/>
                <a:sym typeface="Arial"/>
              </a:rPr>
              <a:t> Güneş ışınları bir bölgeye büyük açılarla geliyorsa; </a:t>
            </a:r>
            <a:r>
              <a:rPr lang="tr-TR" sz="1600" b="1" kern="0" dirty="0">
                <a:solidFill>
                  <a:srgbClr val="222222"/>
                </a:solidFill>
                <a:latin typeface="Quicksand" pitchFamily="2" charset="-94"/>
                <a:ea typeface="Tahoma" pitchFamily="34" charset="0"/>
                <a:cs typeface="Poppins" pitchFamily="2" charset="-94"/>
                <a:sym typeface="Arial"/>
              </a:rPr>
              <a:t>aydınlanan alan </a:t>
            </a:r>
            <a:r>
              <a:rPr lang="tr-TR" sz="1600" b="1" kern="0" dirty="0">
                <a:solidFill>
                  <a:srgbClr val="E84E4A"/>
                </a:solidFill>
                <a:latin typeface="Quicksand" pitchFamily="2" charset="-94"/>
                <a:ea typeface="Tahoma" pitchFamily="34" charset="0"/>
                <a:cs typeface="Poppins" pitchFamily="2" charset="-94"/>
                <a:sym typeface="Arial"/>
              </a:rPr>
              <a:t>daralır</a:t>
            </a:r>
            <a:r>
              <a:rPr lang="tr-TR" sz="1600" kern="0" dirty="0">
                <a:solidFill>
                  <a:srgbClr val="222222"/>
                </a:solidFill>
                <a:latin typeface="Quicksand" pitchFamily="2" charset="-94"/>
                <a:ea typeface="Tahoma" pitchFamily="34" charset="0"/>
                <a:cs typeface="Poppins" pitchFamily="2" charset="-94"/>
                <a:sym typeface="Arial"/>
              </a:rPr>
              <a:t>, </a:t>
            </a:r>
            <a:r>
              <a:rPr lang="tr-TR" sz="1600" b="1" kern="0" dirty="0">
                <a:solidFill>
                  <a:srgbClr val="222222"/>
                </a:solidFill>
                <a:latin typeface="Quicksand" pitchFamily="2" charset="-94"/>
                <a:ea typeface="Tahoma" pitchFamily="34" charset="0"/>
                <a:cs typeface="Poppins" pitchFamily="2" charset="-94"/>
                <a:sym typeface="Arial"/>
              </a:rPr>
              <a:t>birim yüzeye düşen enerji miktarı </a:t>
            </a:r>
            <a:r>
              <a:rPr lang="tr-TR" sz="1600" b="1" kern="0" dirty="0">
                <a:solidFill>
                  <a:srgbClr val="E84E4A"/>
                </a:solidFill>
                <a:latin typeface="Quicksand" pitchFamily="2" charset="-94"/>
                <a:ea typeface="Tahoma" pitchFamily="34" charset="0"/>
                <a:cs typeface="Poppins" pitchFamily="2" charset="-94"/>
                <a:sym typeface="Arial"/>
              </a:rPr>
              <a:t>artar</a:t>
            </a:r>
            <a:r>
              <a:rPr lang="tr-TR" sz="1600" kern="0" dirty="0">
                <a:solidFill>
                  <a:srgbClr val="222222"/>
                </a:solidFill>
                <a:latin typeface="Quicksand" pitchFamily="2" charset="-94"/>
                <a:ea typeface="Tahoma" pitchFamily="34" charset="0"/>
                <a:cs typeface="Poppins" pitchFamily="2" charset="-94"/>
                <a:sym typeface="Arial"/>
              </a:rPr>
              <a:t>.</a:t>
            </a:r>
          </a:p>
          <a:p>
            <a:pPr algn="just" defTabSz="914400">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Poppins" pitchFamily="2" charset="-94"/>
              <a:sym typeface="Arial"/>
            </a:endParaRPr>
          </a:p>
          <a:p>
            <a:pPr marL="171450" indent="-171450" algn="just" defTabSz="914400">
              <a:lnSpc>
                <a:spcPct val="150000"/>
              </a:lnSpc>
              <a:spcAft>
                <a:spcPts val="100"/>
              </a:spcAft>
              <a:buClr>
                <a:srgbClr val="000000"/>
              </a:buClr>
              <a:buSzPct val="120000"/>
              <a:buBlip>
                <a:blip r:embed="rId5"/>
              </a:buBlip>
            </a:pPr>
            <a:r>
              <a:rPr lang="tr-TR" sz="1600" kern="0" dirty="0">
                <a:solidFill>
                  <a:srgbClr val="222222"/>
                </a:solidFill>
                <a:latin typeface="Quicksand" pitchFamily="2" charset="-94"/>
                <a:ea typeface="Tahoma" pitchFamily="34" charset="0"/>
                <a:cs typeface="Poppins" pitchFamily="2" charset="-94"/>
                <a:sym typeface="Arial"/>
              </a:rPr>
              <a:t> Birim yüzeye düşen enerji miktarının artması </a:t>
            </a:r>
            <a:r>
              <a:rPr lang="tr-TR" sz="1600" b="1" kern="0" dirty="0">
                <a:solidFill>
                  <a:srgbClr val="E84E4A"/>
                </a:solidFill>
                <a:latin typeface="Quicksand" pitchFamily="2" charset="-94"/>
                <a:ea typeface="Tahoma" pitchFamily="34" charset="0"/>
                <a:cs typeface="Poppins" pitchFamily="2" charset="-94"/>
                <a:sym typeface="Arial"/>
              </a:rPr>
              <a:t>sıcaklığın</a:t>
            </a:r>
            <a:r>
              <a:rPr lang="tr-TR" sz="1600" kern="0" dirty="0">
                <a:solidFill>
                  <a:srgbClr val="222222"/>
                </a:solidFill>
                <a:latin typeface="Quicksand" pitchFamily="2" charset="-94"/>
                <a:ea typeface="Tahoma" pitchFamily="34" charset="0"/>
                <a:cs typeface="Poppins" pitchFamily="2" charset="-94"/>
                <a:sym typeface="Arial"/>
              </a:rPr>
              <a:t> artmasına sebep olur.</a:t>
            </a:r>
          </a:p>
          <a:p>
            <a:pPr marL="171450" indent="-171450" algn="just" defTabSz="914400">
              <a:lnSpc>
                <a:spcPct val="150000"/>
              </a:lnSpc>
              <a:spcAft>
                <a:spcPts val="100"/>
              </a:spcAft>
              <a:buClr>
                <a:srgbClr val="000000"/>
              </a:buClr>
              <a:buSzPct val="120000"/>
              <a:buBlip>
                <a:blip r:embed="rId5"/>
              </a:buBlip>
            </a:pPr>
            <a:endParaRPr lang="tr-TR" sz="1600" kern="0" noProof="0" dirty="0">
              <a:solidFill>
                <a:srgbClr val="222222"/>
              </a:solidFill>
              <a:latin typeface="Quicksand" pitchFamily="2" charset="-94"/>
              <a:ea typeface="Tahoma" pitchFamily="34" charset="0"/>
              <a:cs typeface="Poppins" pitchFamily="2" charset="-94"/>
              <a:sym typeface="Arial"/>
            </a:endParaRPr>
          </a:p>
        </p:txBody>
      </p:sp>
      <p:sp>
        <p:nvSpPr>
          <p:cNvPr id="19" name="Dikdörtgen: Köşeleri Yuvarlatılmış 18">
            <a:extLst>
              <a:ext uri="{FF2B5EF4-FFF2-40B4-BE49-F238E27FC236}">
                <a16:creationId xmlns:a16="http://schemas.microsoft.com/office/drawing/2014/main" id="{FE965300-DF7D-48F5-DADD-ED48DBE7D62B}"/>
              </a:ext>
            </a:extLst>
          </p:cNvPr>
          <p:cNvSpPr/>
          <p:nvPr/>
        </p:nvSpPr>
        <p:spPr>
          <a:xfrm>
            <a:off x="319338" y="1832609"/>
            <a:ext cx="11566178"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20" name="Metin kutusu 19">
            <a:extLst>
              <a:ext uri="{FF2B5EF4-FFF2-40B4-BE49-F238E27FC236}">
                <a16:creationId xmlns:a16="http://schemas.microsoft.com/office/drawing/2014/main" id="{487EBAAE-CE19-5BCC-6E51-6E105F6F1222}"/>
              </a:ext>
            </a:extLst>
          </p:cNvPr>
          <p:cNvSpPr txBox="1">
            <a:spLocks/>
          </p:cNvSpPr>
          <p:nvPr/>
        </p:nvSpPr>
        <p:spPr>
          <a:xfrm>
            <a:off x="312911" y="1884609"/>
            <a:ext cx="11518888" cy="307777"/>
          </a:xfrm>
          <a:prstGeom prst="rect">
            <a:avLst/>
          </a:prstGeom>
          <a:noFill/>
          <a:ln>
            <a:noFill/>
            <a:prstDash val="sysDot"/>
          </a:ln>
        </p:spPr>
        <p:txBody>
          <a:bodyPr wrap="square" rtlCol="0">
            <a:spAutoFit/>
          </a:bodyPr>
          <a:lstStyle/>
          <a:p>
            <a:pPr algn="just" defTabSz="914400">
              <a:spcAft>
                <a:spcPts val="100"/>
              </a:spcAft>
              <a:buClr>
                <a:srgbClr val="000000"/>
              </a:buClr>
              <a:buFont typeface="Arial"/>
              <a:buNone/>
            </a:pPr>
            <a:r>
              <a:rPr lang="tr-TR" sz="1400" b="1" kern="0" noProof="0" dirty="0">
                <a:solidFill>
                  <a:schemeClr val="bg1"/>
                </a:solidFill>
                <a:latin typeface="Quicksand SemiBold" pitchFamily="2" charset="-94"/>
                <a:ea typeface="Tahoma" pitchFamily="34" charset="0"/>
                <a:cs typeface="Poppins" pitchFamily="2" charset="-94"/>
                <a:sym typeface="Arial"/>
              </a:rPr>
              <a:t>Güneş Işınlarının </a:t>
            </a:r>
            <a:r>
              <a:rPr lang="tr-TR" sz="1400" b="1" kern="0" dirty="0">
                <a:solidFill>
                  <a:schemeClr val="bg1"/>
                </a:solidFill>
                <a:latin typeface="Quicksand SemiBold" pitchFamily="2" charset="-94"/>
                <a:ea typeface="Tahoma" pitchFamily="34" charset="0"/>
                <a:cs typeface="Poppins" pitchFamily="2" charset="-94"/>
                <a:sym typeface="Arial"/>
              </a:rPr>
              <a:t>Gelme</a:t>
            </a:r>
            <a:r>
              <a:rPr lang="tr-TR" sz="1400" b="1" kern="0" noProof="0" dirty="0">
                <a:solidFill>
                  <a:schemeClr val="bg1"/>
                </a:solidFill>
                <a:latin typeface="Quicksand SemiBold" pitchFamily="2" charset="-94"/>
                <a:ea typeface="Tahoma" pitchFamily="34" charset="0"/>
                <a:cs typeface="Poppins" pitchFamily="2" charset="-94"/>
                <a:sym typeface="Arial"/>
              </a:rPr>
              <a:t> Açısı</a:t>
            </a:r>
          </a:p>
        </p:txBody>
      </p:sp>
      <p:pic>
        <p:nvPicPr>
          <p:cNvPr id="21" name="Resim 20">
            <a:extLst>
              <a:ext uri="{FF2B5EF4-FFF2-40B4-BE49-F238E27FC236}">
                <a16:creationId xmlns:a16="http://schemas.microsoft.com/office/drawing/2014/main" id="{D699FF1E-6C76-6CF6-33C9-A9C0FFD04049}"/>
              </a:ext>
            </a:extLst>
          </p:cNvPr>
          <p:cNvPicPr>
            <a:picLocks noChangeAspect="1"/>
          </p:cNvPicPr>
          <p:nvPr/>
        </p:nvPicPr>
        <p:blipFill>
          <a:blip r:embed="rId6">
            <a:clrChange>
              <a:clrFrom>
                <a:srgbClr val="FEFEFE"/>
              </a:clrFrom>
              <a:clrTo>
                <a:srgbClr val="FEFEFE">
                  <a:alpha val="0"/>
                </a:srgbClr>
              </a:clrTo>
            </a:clrChange>
            <a:extLst>
              <a:ext uri="{28A0092B-C50C-407E-A947-70E740481C1C}">
                <a14:useLocalDpi xmlns:a14="http://schemas.microsoft.com/office/drawing/2010/main" val="0"/>
              </a:ext>
            </a:extLst>
          </a:blip>
          <a:srcRect/>
          <a:stretch/>
        </p:blipFill>
        <p:spPr>
          <a:xfrm>
            <a:off x="8253859" y="2232955"/>
            <a:ext cx="3577367" cy="1951291"/>
          </a:xfrm>
          <a:prstGeom prst="rect">
            <a:avLst/>
          </a:prstGeom>
        </p:spPr>
      </p:pic>
      <p:sp>
        <p:nvSpPr>
          <p:cNvPr id="23" name="Metin kutusu 22">
            <a:extLst>
              <a:ext uri="{FF2B5EF4-FFF2-40B4-BE49-F238E27FC236}">
                <a16:creationId xmlns:a16="http://schemas.microsoft.com/office/drawing/2014/main" id="{7ECE5C21-1EB4-B53B-C201-D926E243AF92}"/>
              </a:ext>
            </a:extLst>
          </p:cNvPr>
          <p:cNvSpPr txBox="1">
            <a:spLocks/>
          </p:cNvSpPr>
          <p:nvPr/>
        </p:nvSpPr>
        <p:spPr>
          <a:xfrm>
            <a:off x="7913371" y="5803014"/>
            <a:ext cx="3669030" cy="713785"/>
          </a:xfrm>
          <a:prstGeom prst="rect">
            <a:avLst/>
          </a:prstGeom>
          <a:noFill/>
          <a:ln>
            <a:noFill/>
            <a:prstDash val="solid"/>
          </a:ln>
        </p:spPr>
        <p:txBody>
          <a:bodyPr wrap="square" rtlCol="0">
            <a:spAutoFit/>
          </a:bodyPr>
          <a:lstStyle/>
          <a:p>
            <a:pPr algn="ctr" defTabSz="914400">
              <a:lnSpc>
                <a:spcPct val="150000"/>
              </a:lnSpc>
              <a:spcAft>
                <a:spcPts val="100"/>
              </a:spcAft>
              <a:buClr>
                <a:srgbClr val="000000"/>
              </a:buClr>
              <a:buSzPct val="130000"/>
            </a:pPr>
            <a:r>
              <a:rPr lang="tr-TR" sz="1400" b="1" kern="0" noProof="0" dirty="0">
                <a:solidFill>
                  <a:srgbClr val="E84E4A"/>
                </a:solidFill>
                <a:latin typeface="Quicksand" pitchFamily="2" charset="-94"/>
                <a:ea typeface="Tahoma" pitchFamily="34" charset="0"/>
                <a:cs typeface="Fredoka" pitchFamily="2" charset="-79"/>
                <a:sym typeface="Arial"/>
              </a:rPr>
              <a:t>Aydınlanan Alan: </a:t>
            </a:r>
            <a:r>
              <a:rPr lang="tr-TR" sz="1400" kern="0" noProof="0" dirty="0">
                <a:solidFill>
                  <a:srgbClr val="222222"/>
                </a:solidFill>
                <a:latin typeface="Quicksand" pitchFamily="2" charset="-94"/>
                <a:ea typeface="Tahoma" pitchFamily="34" charset="0"/>
                <a:cs typeface="Fredoka" pitchFamily="2" charset="-79"/>
                <a:sym typeface="Arial"/>
              </a:rPr>
              <a:t>B Bölgesi &gt; A Bölgesi</a:t>
            </a:r>
          </a:p>
          <a:p>
            <a:pPr algn="ctr" defTabSz="914400">
              <a:lnSpc>
                <a:spcPct val="150000"/>
              </a:lnSpc>
              <a:spcAft>
                <a:spcPts val="100"/>
              </a:spcAft>
              <a:buClr>
                <a:srgbClr val="000000"/>
              </a:buClr>
              <a:buSzPct val="130000"/>
            </a:pPr>
            <a:r>
              <a:rPr lang="tr-TR" sz="1400" b="1" kern="0" dirty="0">
                <a:solidFill>
                  <a:srgbClr val="E84E4A"/>
                </a:solidFill>
                <a:latin typeface="Quicksand" pitchFamily="2" charset="-94"/>
                <a:ea typeface="Tahoma" pitchFamily="34" charset="0"/>
                <a:cs typeface="Fredoka" pitchFamily="2" charset="-79"/>
                <a:sym typeface="Arial"/>
              </a:rPr>
              <a:t>Sıcaklık:</a:t>
            </a:r>
            <a:r>
              <a:rPr lang="tr-TR" sz="1400" b="1" kern="0" dirty="0">
                <a:solidFill>
                  <a:srgbClr val="222222"/>
                </a:solidFill>
                <a:latin typeface="Quicksand" pitchFamily="2" charset="-94"/>
                <a:ea typeface="Tahoma" pitchFamily="34" charset="0"/>
                <a:cs typeface="Fredoka" pitchFamily="2" charset="-79"/>
                <a:sym typeface="Arial"/>
              </a:rPr>
              <a:t> </a:t>
            </a:r>
            <a:r>
              <a:rPr lang="tr-TR" sz="1400" kern="0" dirty="0">
                <a:solidFill>
                  <a:srgbClr val="222222"/>
                </a:solidFill>
                <a:latin typeface="Quicksand" pitchFamily="2" charset="-94"/>
                <a:ea typeface="Tahoma" pitchFamily="34" charset="0"/>
                <a:cs typeface="Fredoka" pitchFamily="2" charset="-79"/>
                <a:sym typeface="Arial"/>
              </a:rPr>
              <a:t>A Bölgesi &gt; B Bölgesi</a:t>
            </a:r>
            <a:endParaRPr lang="tr-TR" sz="1400" kern="0" noProof="0" dirty="0">
              <a:solidFill>
                <a:srgbClr val="222222"/>
              </a:solidFill>
              <a:latin typeface="Quicksand" pitchFamily="2" charset="-94"/>
              <a:ea typeface="Tahoma" pitchFamily="34" charset="0"/>
              <a:cs typeface="Fredoka" pitchFamily="2" charset="-79"/>
              <a:sym typeface="Arial"/>
            </a:endParaRPr>
          </a:p>
        </p:txBody>
      </p:sp>
      <p:grpSp>
        <p:nvGrpSpPr>
          <p:cNvPr id="24" name="Grup 23">
            <a:extLst>
              <a:ext uri="{FF2B5EF4-FFF2-40B4-BE49-F238E27FC236}">
                <a16:creationId xmlns:a16="http://schemas.microsoft.com/office/drawing/2014/main" id="{0184A2C9-8383-A155-9013-3A2EDE4208EF}"/>
              </a:ext>
            </a:extLst>
          </p:cNvPr>
          <p:cNvGrpSpPr/>
          <p:nvPr/>
        </p:nvGrpSpPr>
        <p:grpSpPr>
          <a:xfrm>
            <a:off x="8383435" y="4155721"/>
            <a:ext cx="3132985" cy="1592545"/>
            <a:chOff x="3972586" y="4722571"/>
            <a:chExt cx="3132985" cy="1592545"/>
          </a:xfrm>
        </p:grpSpPr>
        <p:pic>
          <p:nvPicPr>
            <p:cNvPr id="25" name="Resim 24">
              <a:extLst>
                <a:ext uri="{FF2B5EF4-FFF2-40B4-BE49-F238E27FC236}">
                  <a16:creationId xmlns:a16="http://schemas.microsoft.com/office/drawing/2014/main" id="{29B1FC28-C5A8-DACC-5580-9408A47112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2586" y="4722571"/>
              <a:ext cx="3132985" cy="1592545"/>
            </a:xfrm>
            <a:prstGeom prst="rect">
              <a:avLst/>
            </a:prstGeom>
          </p:spPr>
        </p:pic>
        <p:sp>
          <p:nvSpPr>
            <p:cNvPr id="26" name="Dikdörtgen 25">
              <a:extLst>
                <a:ext uri="{FF2B5EF4-FFF2-40B4-BE49-F238E27FC236}">
                  <a16:creationId xmlns:a16="http://schemas.microsoft.com/office/drawing/2014/main" id="{BD1B47E7-6280-030F-1435-620A53F43B0B}"/>
                </a:ext>
              </a:extLst>
            </p:cNvPr>
            <p:cNvSpPr/>
            <p:nvPr/>
          </p:nvSpPr>
          <p:spPr>
            <a:xfrm>
              <a:off x="4684579" y="4722571"/>
              <a:ext cx="2351248" cy="23042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cxnSp>
        <p:nvCxnSpPr>
          <p:cNvPr id="27" name="Düz Bağlayıcı 26">
            <a:extLst>
              <a:ext uri="{FF2B5EF4-FFF2-40B4-BE49-F238E27FC236}">
                <a16:creationId xmlns:a16="http://schemas.microsoft.com/office/drawing/2014/main" id="{2737BC69-E0ED-C33B-77CB-61E71EC22470}"/>
              </a:ext>
            </a:extLst>
          </p:cNvPr>
          <p:cNvCxnSpPr>
            <a:cxnSpLocks/>
          </p:cNvCxnSpPr>
          <p:nvPr/>
        </p:nvCxnSpPr>
        <p:spPr>
          <a:xfrm flipH="1" flipV="1">
            <a:off x="9784648" y="2449456"/>
            <a:ext cx="330560" cy="243636"/>
          </a:xfrm>
          <a:prstGeom prst="line">
            <a:avLst/>
          </a:prstGeom>
          <a:ln/>
        </p:spPr>
        <p:style>
          <a:lnRef idx="1">
            <a:schemeClr val="dk1"/>
          </a:lnRef>
          <a:fillRef idx="0">
            <a:schemeClr val="dk1"/>
          </a:fillRef>
          <a:effectRef idx="0">
            <a:schemeClr val="dk1"/>
          </a:effectRef>
          <a:fontRef idx="minor">
            <a:schemeClr val="tx1"/>
          </a:fontRef>
        </p:style>
      </p:cxnSp>
      <p:sp>
        <p:nvSpPr>
          <p:cNvPr id="41" name="Dikdörtgen: Köşeleri Yuvarlatılmış 40">
            <a:extLst>
              <a:ext uri="{FF2B5EF4-FFF2-40B4-BE49-F238E27FC236}">
                <a16:creationId xmlns:a16="http://schemas.microsoft.com/office/drawing/2014/main" id="{112878E2-7744-A634-9F5C-6F0EDFE9F1B7}"/>
              </a:ext>
            </a:extLst>
          </p:cNvPr>
          <p:cNvSpPr/>
          <p:nvPr/>
        </p:nvSpPr>
        <p:spPr>
          <a:xfrm>
            <a:off x="611361" y="239533"/>
            <a:ext cx="1467645" cy="300083"/>
          </a:xfrm>
          <a:prstGeom prst="roundRect">
            <a:avLst/>
          </a:prstGeom>
          <a:solidFill>
            <a:srgbClr val="E53935"/>
          </a:solidFill>
          <a:ln w="9525" cap="flat">
            <a:noFill/>
            <a:prstDash val="solid"/>
            <a:miter/>
          </a:ln>
        </p:spPr>
        <p:txBody>
          <a:bodyPr/>
          <a:lstStyle/>
          <a:p>
            <a:endParaRPr lang="tr-TR" noProof="0" dirty="0"/>
          </a:p>
        </p:txBody>
      </p:sp>
      <p:sp>
        <p:nvSpPr>
          <p:cNvPr id="43" name="Serbest Form: Şekil 42">
            <a:extLst>
              <a:ext uri="{FF2B5EF4-FFF2-40B4-BE49-F238E27FC236}">
                <a16:creationId xmlns:a16="http://schemas.microsoft.com/office/drawing/2014/main" id="{8936FDCF-4DBE-20F4-AF41-EEAA6EB4DC4F}"/>
              </a:ext>
            </a:extLst>
          </p:cNvPr>
          <p:cNvSpPr/>
          <p:nvPr/>
        </p:nvSpPr>
        <p:spPr>
          <a:xfrm>
            <a:off x="716136" y="347165"/>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45" name="Metin kutusu 44">
            <a:extLst>
              <a:ext uri="{FF2B5EF4-FFF2-40B4-BE49-F238E27FC236}">
                <a16:creationId xmlns:a16="http://schemas.microsoft.com/office/drawing/2014/main" id="{73A60BB6-8328-AC93-7ED3-2C31D1245AA9}"/>
              </a:ext>
            </a:extLst>
          </p:cNvPr>
          <p:cNvSpPr txBox="1"/>
          <p:nvPr/>
        </p:nvSpPr>
        <p:spPr>
          <a:xfrm>
            <a:off x="772238" y="241213"/>
            <a:ext cx="1343638" cy="276999"/>
          </a:xfrm>
          <a:prstGeom prst="rect">
            <a:avLst/>
          </a:prstGeom>
          <a:noFill/>
        </p:spPr>
        <p:txBody>
          <a:bodyPr wrap="non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BUNU UNUTMA!</a:t>
            </a:r>
          </a:p>
        </p:txBody>
      </p:sp>
    </p:spTree>
    <p:extLst>
      <p:ext uri="{BB962C8B-B14F-4D97-AF65-F5344CB8AC3E}">
        <p14:creationId xmlns:p14="http://schemas.microsoft.com/office/powerpoint/2010/main" val="22739177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FAE43-BE12-D5D0-6988-DC11425AEE58}"/>
            </a:ext>
          </a:extLst>
        </p:cNvPr>
        <p:cNvGrpSpPr/>
        <p:nvPr/>
      </p:nvGrpSpPr>
      <p:grpSpPr>
        <a:xfrm>
          <a:off x="0" y="0"/>
          <a:ext cx="0" cy="0"/>
          <a:chOff x="0" y="0"/>
          <a:chExt cx="0" cy="0"/>
        </a:xfrm>
      </p:grpSpPr>
      <p:pic>
        <p:nvPicPr>
          <p:cNvPr id="17" name="Resim 16">
            <a:extLst>
              <a:ext uri="{FF2B5EF4-FFF2-40B4-BE49-F238E27FC236}">
                <a16:creationId xmlns:a16="http://schemas.microsoft.com/office/drawing/2014/main" id="{13993442-DE7E-9B52-65B7-FFE58170F43D}"/>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77257" y="356128"/>
            <a:ext cx="11409251" cy="5139416"/>
          </a:xfrm>
          <a:prstGeom prst="rect">
            <a:avLst/>
          </a:prstGeom>
          <a:effectLst>
            <a:outerShdw blurRad="76200" dist="50800" dir="5400000" sx="102000" sy="102000" algn="ctr" rotWithShape="0">
              <a:srgbClr val="000000">
                <a:alpha val="20000"/>
              </a:srgbClr>
            </a:outerShdw>
          </a:effectLst>
        </p:spPr>
      </p:pic>
      <p:sp>
        <p:nvSpPr>
          <p:cNvPr id="18" name="Serbest Form: Şekil 17">
            <a:extLst>
              <a:ext uri="{FF2B5EF4-FFF2-40B4-BE49-F238E27FC236}">
                <a16:creationId xmlns:a16="http://schemas.microsoft.com/office/drawing/2014/main" id="{C65030FF-A59A-BC72-5A6D-B77159D1C6D8}"/>
              </a:ext>
            </a:extLst>
          </p:cNvPr>
          <p:cNvSpPr/>
          <p:nvPr/>
        </p:nvSpPr>
        <p:spPr>
          <a:xfrm>
            <a:off x="323234" y="370647"/>
            <a:ext cx="3314700" cy="2266950"/>
          </a:xfrm>
          <a:custGeom>
            <a:avLst/>
            <a:gdLst>
              <a:gd name="csX0" fmla="*/ 3181350 w 3314700"/>
              <a:gd name="csY0" fmla="*/ 0 h 2266950"/>
              <a:gd name="csX1" fmla="*/ 3314700 w 3314700"/>
              <a:gd name="csY1" fmla="*/ 0 h 2266950"/>
              <a:gd name="csX2" fmla="*/ 3314700 w 3314700"/>
              <a:gd name="csY2" fmla="*/ 2266950 h 2266950"/>
              <a:gd name="csX3" fmla="*/ 3181350 w 3314700"/>
              <a:gd name="csY3" fmla="*/ 2266950 h 2266950"/>
              <a:gd name="csX4" fmla="*/ 133350 w 3314700"/>
              <a:gd name="csY4" fmla="*/ 2266950 h 2266950"/>
              <a:gd name="csX5" fmla="*/ 0 w 3314700"/>
              <a:gd name="csY5" fmla="*/ 2266950 h 2266950"/>
              <a:gd name="csX6" fmla="*/ 0 w 3314700"/>
              <a:gd name="csY6" fmla="*/ 0 h 2266950"/>
              <a:gd name="csX7" fmla="*/ 133350 w 3314700"/>
              <a:gd name="csY7" fmla="*/ 0 h 2266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14700" h="2266950">
                <a:moveTo>
                  <a:pt x="3181350" y="0"/>
                </a:moveTo>
                <a:cubicBezTo>
                  <a:pt x="3254997" y="0"/>
                  <a:pt x="3314700" y="0"/>
                  <a:pt x="3314700" y="0"/>
                </a:cubicBezTo>
                <a:lnTo>
                  <a:pt x="3314700" y="2266950"/>
                </a:lnTo>
                <a:cubicBezTo>
                  <a:pt x="3314700" y="2266950"/>
                  <a:pt x="3254997" y="2266950"/>
                  <a:pt x="3181350" y="2266950"/>
                </a:cubicBezTo>
                <a:lnTo>
                  <a:pt x="133350" y="2266950"/>
                </a:lnTo>
                <a:cubicBezTo>
                  <a:pt x="59703" y="2266950"/>
                  <a:pt x="0" y="2266950"/>
                  <a:pt x="0" y="2266950"/>
                </a:cubicBezTo>
                <a:lnTo>
                  <a:pt x="0" y="0"/>
                </a:lnTo>
                <a:cubicBezTo>
                  <a:pt x="0" y="0"/>
                  <a:pt x="59703" y="0"/>
                  <a:pt x="133350" y="0"/>
                </a:cubicBezTo>
                <a:close/>
              </a:path>
            </a:pathLst>
          </a:custGeom>
          <a:noFill/>
          <a:ln w="9525" cap="flat">
            <a:noFill/>
            <a:prstDash val="solid"/>
            <a:miter/>
          </a:ln>
        </p:spPr>
        <p:txBody>
          <a:bodyPr/>
          <a:lstStyle/>
          <a:p>
            <a:endParaRPr lang="tr-TR" noProof="0" dirty="0"/>
          </a:p>
        </p:txBody>
      </p:sp>
      <p:sp>
        <p:nvSpPr>
          <p:cNvPr id="19" name="Serbest Form: Şekil 18">
            <a:extLst>
              <a:ext uri="{FF2B5EF4-FFF2-40B4-BE49-F238E27FC236}">
                <a16:creationId xmlns:a16="http://schemas.microsoft.com/office/drawing/2014/main" id="{842C834B-B11E-F06F-505B-28ED550F63CD}"/>
              </a:ext>
            </a:extLst>
          </p:cNvPr>
          <p:cNvSpPr/>
          <p:nvPr/>
        </p:nvSpPr>
        <p:spPr>
          <a:xfrm>
            <a:off x="313709" y="361121"/>
            <a:ext cx="190500" cy="5128214"/>
          </a:xfrm>
          <a:custGeom>
            <a:avLst/>
            <a:gdLst>
              <a:gd name="csX0" fmla="*/ 0 w 190500"/>
              <a:gd name="csY0" fmla="*/ 142875 h 2286000"/>
              <a:gd name="csX1" fmla="*/ 142875 w 190500"/>
              <a:gd name="csY1" fmla="*/ 0 h 2286000"/>
              <a:gd name="csX2" fmla="*/ 190500 w 190500"/>
              <a:gd name="csY2" fmla="*/ 0 h 2286000"/>
              <a:gd name="csX3" fmla="*/ 190500 w 190500"/>
              <a:gd name="csY3" fmla="*/ 2286000 h 2286000"/>
              <a:gd name="csX4" fmla="*/ 142875 w 190500"/>
              <a:gd name="csY4" fmla="*/ 2286000 h 2286000"/>
              <a:gd name="csX5" fmla="*/ 0 w 190500"/>
              <a:gd name="csY5" fmla="*/ 2143125 h 2286000"/>
              <a:gd name="csX6" fmla="*/ 0 w 190500"/>
              <a:gd name="csY6" fmla="*/ 142875 h 2286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0500" h="2286000">
                <a:moveTo>
                  <a:pt x="0" y="142875"/>
                </a:moveTo>
                <a:cubicBezTo>
                  <a:pt x="0" y="63967"/>
                  <a:pt x="63967" y="0"/>
                  <a:pt x="142875" y="0"/>
                </a:cubicBezTo>
                <a:lnTo>
                  <a:pt x="190500" y="0"/>
                </a:lnTo>
                <a:lnTo>
                  <a:pt x="190500" y="2286000"/>
                </a:lnTo>
                <a:lnTo>
                  <a:pt x="142875" y="2286000"/>
                </a:lnTo>
                <a:cubicBezTo>
                  <a:pt x="63967" y="2286000"/>
                  <a:pt x="0" y="2222030"/>
                  <a:pt x="0" y="2143125"/>
                </a:cubicBezTo>
                <a:lnTo>
                  <a:pt x="0" y="142875"/>
                </a:ln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0" name="Metin kutusu 19">
            <a:extLst>
              <a:ext uri="{FF2B5EF4-FFF2-40B4-BE49-F238E27FC236}">
                <a16:creationId xmlns:a16="http://schemas.microsoft.com/office/drawing/2014/main" id="{27FE5BA7-D427-F158-CB5F-7E54E493D038}"/>
              </a:ext>
            </a:extLst>
          </p:cNvPr>
          <p:cNvSpPr txBox="1">
            <a:spLocks/>
          </p:cNvSpPr>
          <p:nvPr/>
        </p:nvSpPr>
        <p:spPr>
          <a:xfrm>
            <a:off x="566117" y="600930"/>
            <a:ext cx="10930572" cy="4609467"/>
          </a:xfrm>
          <a:prstGeom prst="rect">
            <a:avLst/>
          </a:prstGeom>
          <a:noFill/>
          <a:ln>
            <a:noFill/>
            <a:prstDash val="solid"/>
          </a:ln>
        </p:spPr>
        <p:txBody>
          <a:bodyPr wrap="square" rtlCol="0">
            <a:spAutoFit/>
          </a:bodyPr>
          <a:lstStyle/>
          <a:p>
            <a:pPr>
              <a:lnSpc>
                <a:spcPct val="150000"/>
              </a:lnSpc>
              <a:spcAft>
                <a:spcPts val="100"/>
              </a:spcAft>
              <a:buClr>
                <a:srgbClr val="000000"/>
              </a:buClr>
              <a:buSzPct val="120000"/>
            </a:pPr>
            <a:r>
              <a:rPr lang="tr-TR" sz="1600" b="1" kern="0" dirty="0">
                <a:solidFill>
                  <a:srgbClr val="E84E4A"/>
                </a:solidFill>
                <a:latin typeface="Quicksand" pitchFamily="2" charset="-94"/>
                <a:ea typeface="Tahoma" pitchFamily="34" charset="0"/>
                <a:cs typeface="Fredoka" pitchFamily="2" charset="-79"/>
                <a:sym typeface="Arial"/>
              </a:rPr>
              <a:t>Küresel ısınmayı engellemek için neler yapılabilir?</a:t>
            </a:r>
          </a:p>
          <a:p>
            <a:pPr marL="171450" indent="-17145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Fosil yakıtlar yerine yenilenebilir enerji kaynakları kullanılmalı. (Rüzgâr, Güneş, Jeotermal enerji vb.)</a:t>
            </a:r>
          </a:p>
          <a:p>
            <a:pPr marL="171450" indent="-17145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Çevre dostu yakıt kullanan araçlar tercih edilmeli.</a:t>
            </a:r>
          </a:p>
          <a:p>
            <a:pPr marL="171450" indent="-17145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Toplu taşıma yaygınlaştırılmalı.</a:t>
            </a:r>
          </a:p>
          <a:p>
            <a:pPr marL="171450" indent="-17145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Ağaçlandırma çalışmaları yapılarak ormanlar artırılmalı.</a:t>
            </a:r>
          </a:p>
          <a:p>
            <a:pPr marL="171450" indent="-17145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Fabrika bacalarına filtre takılmalı.</a:t>
            </a:r>
          </a:p>
          <a:p>
            <a:pPr marL="171450" indent="-17145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Geri dönüşüme önem verilmeli.</a:t>
            </a:r>
          </a:p>
          <a:p>
            <a:pPr marL="171450" indent="-17145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İnsanlar bu konuyla alakalı bilinçlendirilmeli.</a:t>
            </a:r>
          </a:p>
          <a:p>
            <a:pPr>
              <a:lnSpc>
                <a:spcPct val="150000"/>
              </a:lnSpc>
              <a:spcAft>
                <a:spcPts val="100"/>
              </a:spcAft>
              <a:buClr>
                <a:srgbClr val="000000"/>
              </a:buClr>
              <a:buSzPct val="130000"/>
            </a:pPr>
            <a:endParaRPr lang="tr-TR" sz="1600" b="1"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30000"/>
            </a:pPr>
            <a:r>
              <a:rPr lang="tr-TR" sz="1600" b="1" kern="0" dirty="0">
                <a:solidFill>
                  <a:srgbClr val="E84E4A"/>
                </a:solidFill>
                <a:latin typeface="Quicksand" pitchFamily="2" charset="-94"/>
                <a:ea typeface="Tahoma" pitchFamily="34" charset="0"/>
                <a:cs typeface="Fredoka" pitchFamily="2" charset="-79"/>
                <a:sym typeface="Arial"/>
              </a:rPr>
              <a:t>Küresel ısınmada sebep-sonuç ilişkisine dikkat edilmelidir;</a:t>
            </a:r>
          </a:p>
          <a:p>
            <a:pPr>
              <a:lnSpc>
                <a:spcPct val="150000"/>
              </a:lnSpc>
              <a:spcAft>
                <a:spcPts val="100"/>
              </a:spcAft>
              <a:buClr>
                <a:srgbClr val="000000"/>
              </a:buClr>
              <a:buSzPct val="130000"/>
            </a:pPr>
            <a:r>
              <a:rPr lang="tr-TR" sz="1600" kern="0" dirty="0">
                <a:solidFill>
                  <a:srgbClr val="222222"/>
                </a:solidFill>
                <a:latin typeface="Quicksand" pitchFamily="2" charset="-94"/>
                <a:ea typeface="Tahoma" pitchFamily="34" charset="0"/>
                <a:cs typeface="Fredoka" pitchFamily="2" charset="-79"/>
                <a:sym typeface="Arial"/>
              </a:rPr>
              <a:t>Fosil yakıt kullanımının artması </a:t>
            </a:r>
            <a:r>
              <a:rPr lang="tr-TR" sz="1600" kern="0" dirty="0">
                <a:solidFill>
                  <a:srgbClr val="222222"/>
                </a:solidFill>
                <a:latin typeface="Quicksand" pitchFamily="2" charset="-94"/>
                <a:ea typeface="Tahoma" pitchFamily="34" charset="0"/>
                <a:cs typeface="Fredoka" pitchFamily="2" charset="-79"/>
                <a:sym typeface="Wingdings" panose="05000000000000000000" pitchFamily="2" charset="2"/>
              </a:rPr>
              <a:t></a:t>
            </a:r>
            <a:r>
              <a:rPr lang="tr-TR" sz="1600" kern="0" dirty="0">
                <a:solidFill>
                  <a:srgbClr val="222222"/>
                </a:solidFill>
                <a:latin typeface="Quicksand" pitchFamily="2" charset="-94"/>
                <a:ea typeface="Tahoma" pitchFamily="34" charset="0"/>
                <a:cs typeface="Fredoka" pitchFamily="2" charset="-79"/>
                <a:sym typeface="Arial"/>
              </a:rPr>
              <a:t> Sera Etkisi </a:t>
            </a:r>
            <a:r>
              <a:rPr lang="tr-TR" sz="1600" kern="0" dirty="0">
                <a:solidFill>
                  <a:srgbClr val="222222"/>
                </a:solidFill>
                <a:latin typeface="Quicksand" pitchFamily="2" charset="-94"/>
                <a:ea typeface="Tahoma" pitchFamily="34" charset="0"/>
                <a:cs typeface="Fredoka" pitchFamily="2" charset="-79"/>
                <a:sym typeface="Wingdings" panose="05000000000000000000" pitchFamily="2" charset="2"/>
              </a:rPr>
              <a:t></a:t>
            </a:r>
            <a:r>
              <a:rPr lang="tr-TR" sz="1600" kern="0" dirty="0">
                <a:solidFill>
                  <a:srgbClr val="222222"/>
                </a:solidFill>
                <a:latin typeface="Quicksand" pitchFamily="2" charset="-94"/>
                <a:ea typeface="Tahoma" pitchFamily="34" charset="0"/>
                <a:cs typeface="Fredoka" pitchFamily="2" charset="-79"/>
                <a:sym typeface="Arial"/>
              </a:rPr>
              <a:t> Küresel Isınma </a:t>
            </a:r>
            <a:r>
              <a:rPr lang="tr-TR" sz="1600" kern="0" dirty="0">
                <a:solidFill>
                  <a:srgbClr val="222222"/>
                </a:solidFill>
                <a:latin typeface="Quicksand" pitchFamily="2" charset="-94"/>
                <a:ea typeface="Tahoma" pitchFamily="34" charset="0"/>
                <a:cs typeface="Fredoka" pitchFamily="2" charset="-79"/>
                <a:sym typeface="Wingdings" panose="05000000000000000000" pitchFamily="2" charset="2"/>
              </a:rPr>
              <a:t></a:t>
            </a:r>
            <a:r>
              <a:rPr lang="tr-TR" sz="1600" kern="0" dirty="0">
                <a:solidFill>
                  <a:srgbClr val="222222"/>
                </a:solidFill>
                <a:latin typeface="Quicksand" pitchFamily="2" charset="-94"/>
                <a:ea typeface="Tahoma" pitchFamily="34" charset="0"/>
                <a:cs typeface="Fredoka" pitchFamily="2" charset="-79"/>
                <a:sym typeface="Arial"/>
              </a:rPr>
              <a:t> Küresel İklim Değişikliği </a:t>
            </a:r>
            <a:r>
              <a:rPr lang="tr-TR" sz="1600" kern="0" dirty="0">
                <a:solidFill>
                  <a:srgbClr val="222222"/>
                </a:solidFill>
                <a:latin typeface="Quicksand" pitchFamily="2" charset="-94"/>
                <a:ea typeface="Tahoma" pitchFamily="34" charset="0"/>
                <a:cs typeface="Fredoka" pitchFamily="2" charset="-79"/>
                <a:sym typeface="Wingdings" panose="05000000000000000000" pitchFamily="2" charset="2"/>
              </a:rPr>
              <a:t> </a:t>
            </a:r>
            <a:r>
              <a:rPr lang="tr-TR" sz="1600" kern="0" dirty="0">
                <a:solidFill>
                  <a:srgbClr val="222222"/>
                </a:solidFill>
                <a:latin typeface="Quicksand" pitchFamily="2" charset="-94"/>
                <a:ea typeface="Tahoma" pitchFamily="34" charset="0"/>
                <a:cs typeface="Fredoka" pitchFamily="2" charset="-79"/>
                <a:sym typeface="Arial"/>
              </a:rPr>
              <a:t>Buzulların erimesi </a:t>
            </a:r>
            <a:r>
              <a:rPr lang="tr-TR" sz="1600" kern="0" dirty="0">
                <a:solidFill>
                  <a:srgbClr val="222222"/>
                </a:solidFill>
                <a:latin typeface="Quicksand" pitchFamily="2" charset="-94"/>
                <a:ea typeface="Tahoma" pitchFamily="34" charset="0"/>
                <a:cs typeface="Fredoka" pitchFamily="2" charset="-79"/>
                <a:sym typeface="Wingdings" panose="05000000000000000000" pitchFamily="2" charset="2"/>
              </a:rPr>
              <a:t></a:t>
            </a:r>
            <a:r>
              <a:rPr lang="tr-TR" sz="1600" kern="0" dirty="0">
                <a:solidFill>
                  <a:srgbClr val="222222"/>
                </a:solidFill>
                <a:latin typeface="Quicksand" pitchFamily="2" charset="-94"/>
                <a:ea typeface="Tahoma" pitchFamily="34" charset="0"/>
                <a:cs typeface="Fredoka" pitchFamily="2" charset="-79"/>
                <a:sym typeface="Arial"/>
              </a:rPr>
              <a:t> Deniz seviyesinin artması</a:t>
            </a:r>
          </a:p>
        </p:txBody>
      </p:sp>
      <p:grpSp>
        <p:nvGrpSpPr>
          <p:cNvPr id="22" name="Grup 21">
            <a:extLst>
              <a:ext uri="{FF2B5EF4-FFF2-40B4-BE49-F238E27FC236}">
                <a16:creationId xmlns:a16="http://schemas.microsoft.com/office/drawing/2014/main" id="{08962784-A77D-589C-24BD-65B9C51F9820}"/>
              </a:ext>
            </a:extLst>
          </p:cNvPr>
          <p:cNvGrpSpPr/>
          <p:nvPr/>
        </p:nvGrpSpPr>
        <p:grpSpPr>
          <a:xfrm>
            <a:off x="628631" y="141054"/>
            <a:ext cx="1537285" cy="399906"/>
            <a:chOff x="704831" y="6896705"/>
            <a:chExt cx="1537285" cy="399906"/>
          </a:xfrm>
        </p:grpSpPr>
        <p:sp>
          <p:nvSpPr>
            <p:cNvPr id="23" name="Dikdörtgen: Köşeleri Yuvarlatılmış 22">
              <a:extLst>
                <a:ext uri="{FF2B5EF4-FFF2-40B4-BE49-F238E27FC236}">
                  <a16:creationId xmlns:a16="http://schemas.microsoft.com/office/drawing/2014/main" id="{D40F8DA9-EE73-265C-6E42-037B05AB5FAD}"/>
                </a:ext>
              </a:extLst>
            </p:cNvPr>
            <p:cNvSpPr/>
            <p:nvPr/>
          </p:nvSpPr>
          <p:spPr>
            <a:xfrm>
              <a:off x="704831" y="6996528"/>
              <a:ext cx="1499185" cy="300083"/>
            </a:xfrm>
            <a:prstGeom prst="roundRect">
              <a:avLst/>
            </a:prstGeom>
            <a:solidFill>
              <a:schemeClr val="tx2">
                <a:lumMod val="50000"/>
                <a:lumOff val="50000"/>
              </a:schemeClr>
            </a:solidFill>
            <a:ln w="9525" cap="flat">
              <a:noFill/>
              <a:prstDash val="solid"/>
              <a:miter/>
            </a:ln>
          </p:spPr>
          <p:txBody>
            <a:bodyPr/>
            <a:lstStyle/>
            <a:p>
              <a:endParaRPr lang="tr-TR" noProof="0" dirty="0"/>
            </a:p>
          </p:txBody>
        </p:sp>
        <p:sp>
          <p:nvSpPr>
            <p:cNvPr id="24" name="Serbest Form: Şekil 23">
              <a:extLst>
                <a:ext uri="{FF2B5EF4-FFF2-40B4-BE49-F238E27FC236}">
                  <a16:creationId xmlns:a16="http://schemas.microsoft.com/office/drawing/2014/main" id="{30F6FE9F-7C08-5FD0-5F7D-993AAB5CDD0B}"/>
                </a:ext>
              </a:extLst>
            </p:cNvPr>
            <p:cNvSpPr/>
            <p:nvPr/>
          </p:nvSpPr>
          <p:spPr>
            <a:xfrm>
              <a:off x="809606" y="7111780"/>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25" name="Metin kutusu 24">
              <a:extLst>
                <a:ext uri="{FF2B5EF4-FFF2-40B4-BE49-F238E27FC236}">
                  <a16:creationId xmlns:a16="http://schemas.microsoft.com/office/drawing/2014/main" id="{7207871F-EC66-7288-5DE4-161A40FC6B87}"/>
                </a:ext>
              </a:extLst>
            </p:cNvPr>
            <p:cNvSpPr txBox="1"/>
            <p:nvPr/>
          </p:nvSpPr>
          <p:spPr>
            <a:xfrm>
              <a:off x="870592" y="7013448"/>
              <a:ext cx="1371524"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BILMEN LAZIM…</a:t>
              </a:r>
            </a:p>
          </p:txBody>
        </p:sp>
        <p:sp>
          <p:nvSpPr>
            <p:cNvPr id="26" name="Metin kutusu 25">
              <a:extLst>
                <a:ext uri="{FF2B5EF4-FFF2-40B4-BE49-F238E27FC236}">
                  <a16:creationId xmlns:a16="http://schemas.microsoft.com/office/drawing/2014/main" id="{D1B4EDFA-C88B-A007-8EA2-CC3EE016920D}"/>
                </a:ext>
              </a:extLst>
            </p:cNvPr>
            <p:cNvSpPr txBox="1"/>
            <p:nvPr/>
          </p:nvSpPr>
          <p:spPr>
            <a:xfrm>
              <a:off x="969651" y="6896705"/>
              <a:ext cx="172858"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a:t>
              </a:r>
            </a:p>
          </p:txBody>
        </p:sp>
      </p:grpSp>
      <p:sp>
        <p:nvSpPr>
          <p:cNvPr id="27" name="Serbest Form: Şekil 26">
            <a:extLst>
              <a:ext uri="{FF2B5EF4-FFF2-40B4-BE49-F238E27FC236}">
                <a16:creationId xmlns:a16="http://schemas.microsoft.com/office/drawing/2014/main" id="{388639EE-86E6-B428-D266-CA10004C19E4}"/>
              </a:ext>
            </a:extLst>
          </p:cNvPr>
          <p:cNvSpPr/>
          <p:nvPr/>
        </p:nvSpPr>
        <p:spPr>
          <a:xfrm>
            <a:off x="11319257" y="26240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8" name="Serbest Form: Şekil 27">
            <a:extLst>
              <a:ext uri="{FF2B5EF4-FFF2-40B4-BE49-F238E27FC236}">
                <a16:creationId xmlns:a16="http://schemas.microsoft.com/office/drawing/2014/main" id="{8DA142A8-E6CF-8145-9C35-E843EAD6C757}"/>
              </a:ext>
            </a:extLst>
          </p:cNvPr>
          <p:cNvSpPr/>
          <p:nvPr/>
        </p:nvSpPr>
        <p:spPr>
          <a:xfrm>
            <a:off x="11407972" y="35050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spTree>
    <p:extLst>
      <p:ext uri="{BB962C8B-B14F-4D97-AF65-F5344CB8AC3E}">
        <p14:creationId xmlns:p14="http://schemas.microsoft.com/office/powerpoint/2010/main" val="25039598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54626-80BE-344D-82B1-E99D24E02378}"/>
            </a:ext>
          </a:extLst>
        </p:cNvPr>
        <p:cNvGrpSpPr/>
        <p:nvPr/>
      </p:nvGrpSpPr>
      <p:grpSpPr>
        <a:xfrm>
          <a:off x="0" y="0"/>
          <a:ext cx="0" cy="0"/>
          <a:chOff x="0" y="0"/>
          <a:chExt cx="0" cy="0"/>
        </a:xfrm>
      </p:grpSpPr>
      <p:pic>
        <p:nvPicPr>
          <p:cNvPr id="24" name="Resim 23">
            <a:extLst>
              <a:ext uri="{FF2B5EF4-FFF2-40B4-BE49-F238E27FC236}">
                <a16:creationId xmlns:a16="http://schemas.microsoft.com/office/drawing/2014/main" id="{74961597-56CD-8C3F-441D-E3FDCEEBF16A}"/>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75913" y="349408"/>
            <a:ext cx="11404170" cy="6014816"/>
          </a:xfrm>
          <a:prstGeom prst="rect">
            <a:avLst/>
          </a:prstGeom>
          <a:effectLst>
            <a:outerShdw blurRad="76200" dist="50800" dir="5400000" sx="102000" sy="102000" algn="ctr" rotWithShape="0">
              <a:srgbClr val="000000">
                <a:alpha val="20000"/>
              </a:srgbClr>
            </a:outerShdw>
          </a:effectLst>
        </p:spPr>
      </p:pic>
      <p:sp>
        <p:nvSpPr>
          <p:cNvPr id="25" name="Serbest Form: Şekil 24">
            <a:extLst>
              <a:ext uri="{FF2B5EF4-FFF2-40B4-BE49-F238E27FC236}">
                <a16:creationId xmlns:a16="http://schemas.microsoft.com/office/drawing/2014/main" id="{53E51F4E-3CA3-C978-A8D6-25BE3D149348}"/>
              </a:ext>
            </a:extLst>
          </p:cNvPr>
          <p:cNvSpPr/>
          <p:nvPr/>
        </p:nvSpPr>
        <p:spPr>
          <a:xfrm>
            <a:off x="311917" y="349409"/>
            <a:ext cx="185433" cy="6014816"/>
          </a:xfrm>
          <a:custGeom>
            <a:avLst/>
            <a:gdLst>
              <a:gd name="csX0" fmla="*/ 0 w 285750"/>
              <a:gd name="csY0" fmla="*/ 142875 h 2190750"/>
              <a:gd name="csX1" fmla="*/ 142875 w 285750"/>
              <a:gd name="csY1" fmla="*/ 0 h 2190750"/>
              <a:gd name="csX2" fmla="*/ 285750 w 285750"/>
              <a:gd name="csY2" fmla="*/ 0 h 2190750"/>
              <a:gd name="csX3" fmla="*/ 285750 w 285750"/>
              <a:gd name="csY3" fmla="*/ 2190750 h 2190750"/>
              <a:gd name="csX4" fmla="*/ 142875 w 285750"/>
              <a:gd name="csY4" fmla="*/ 2190750 h 2190750"/>
              <a:gd name="csX5" fmla="*/ 0 w 285750"/>
              <a:gd name="csY5" fmla="*/ 2047875 h 2190750"/>
              <a:gd name="csX6" fmla="*/ 0 w 285750"/>
              <a:gd name="csY6" fmla="*/ 142875 h 2190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85750" h="2190750">
                <a:moveTo>
                  <a:pt x="0" y="142875"/>
                </a:moveTo>
                <a:cubicBezTo>
                  <a:pt x="0" y="63967"/>
                  <a:pt x="63967" y="0"/>
                  <a:pt x="142875" y="0"/>
                </a:cubicBezTo>
                <a:lnTo>
                  <a:pt x="285750" y="0"/>
                </a:lnTo>
                <a:lnTo>
                  <a:pt x="285750" y="2190750"/>
                </a:lnTo>
                <a:lnTo>
                  <a:pt x="142875" y="2190750"/>
                </a:lnTo>
                <a:cubicBezTo>
                  <a:pt x="63967" y="2190750"/>
                  <a:pt x="0" y="2126780"/>
                  <a:pt x="0" y="2047875"/>
                </a:cubicBezTo>
                <a:lnTo>
                  <a:pt x="0" y="142875"/>
                </a:lnTo>
                <a:close/>
              </a:path>
            </a:pathLst>
          </a:custGeom>
          <a:solidFill>
            <a:schemeClr val="accent1">
              <a:lumMod val="60000"/>
              <a:lumOff val="40000"/>
            </a:schemeClr>
          </a:solidFill>
          <a:ln w="9525" cap="flat">
            <a:noFill/>
            <a:prstDash val="solid"/>
            <a:miter/>
          </a:ln>
        </p:spPr>
        <p:txBody>
          <a:bodyPr/>
          <a:lstStyle/>
          <a:p>
            <a:endParaRPr lang="tr-TR" noProof="0" dirty="0"/>
          </a:p>
        </p:txBody>
      </p:sp>
      <p:sp>
        <p:nvSpPr>
          <p:cNvPr id="26" name="Dikdörtgen: Köşeleri Yuvarlatılmış 25">
            <a:extLst>
              <a:ext uri="{FF2B5EF4-FFF2-40B4-BE49-F238E27FC236}">
                <a16:creationId xmlns:a16="http://schemas.microsoft.com/office/drawing/2014/main" id="{0EB66E1C-C3B3-2A3F-7FAF-136BBB69D839}"/>
              </a:ext>
            </a:extLst>
          </p:cNvPr>
          <p:cNvSpPr/>
          <p:nvPr/>
        </p:nvSpPr>
        <p:spPr>
          <a:xfrm>
            <a:off x="610367" y="230664"/>
            <a:ext cx="1467645" cy="300083"/>
          </a:xfrm>
          <a:prstGeom prst="roundRect">
            <a:avLst/>
          </a:prstGeom>
          <a:solidFill>
            <a:schemeClr val="accent1">
              <a:lumMod val="60000"/>
              <a:lumOff val="40000"/>
            </a:schemeClr>
          </a:solidFill>
          <a:ln w="9525" cap="flat">
            <a:noFill/>
            <a:prstDash val="solid"/>
            <a:miter/>
          </a:ln>
        </p:spPr>
        <p:txBody>
          <a:bodyPr/>
          <a:lstStyle/>
          <a:p>
            <a:endParaRPr lang="tr-TR" noProof="0" dirty="0"/>
          </a:p>
        </p:txBody>
      </p:sp>
      <p:sp>
        <p:nvSpPr>
          <p:cNvPr id="27" name="Serbest Form: Şekil 26">
            <a:extLst>
              <a:ext uri="{FF2B5EF4-FFF2-40B4-BE49-F238E27FC236}">
                <a16:creationId xmlns:a16="http://schemas.microsoft.com/office/drawing/2014/main" id="{2E13B295-0E4F-03B7-0052-94B9357A46F7}"/>
              </a:ext>
            </a:extLst>
          </p:cNvPr>
          <p:cNvSpPr/>
          <p:nvPr/>
        </p:nvSpPr>
        <p:spPr>
          <a:xfrm>
            <a:off x="715142" y="338296"/>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28" name="Metin kutusu 27">
            <a:extLst>
              <a:ext uri="{FF2B5EF4-FFF2-40B4-BE49-F238E27FC236}">
                <a16:creationId xmlns:a16="http://schemas.microsoft.com/office/drawing/2014/main" id="{98BB5C67-B0B4-EF12-DD2F-F2B1B9A621AB}"/>
              </a:ext>
            </a:extLst>
          </p:cNvPr>
          <p:cNvSpPr txBox="1"/>
          <p:nvPr/>
        </p:nvSpPr>
        <p:spPr>
          <a:xfrm>
            <a:off x="771244" y="232344"/>
            <a:ext cx="1306768" cy="276999"/>
          </a:xfrm>
          <a:prstGeom prst="rect">
            <a:avLst/>
          </a:prstGeom>
          <a:noFill/>
        </p:spPr>
        <p:txBody>
          <a:bodyPr wrap="square" rtlCol="0">
            <a:spAutoFit/>
          </a:bodyPr>
          <a:lstStyle/>
          <a:p>
            <a:pPr algn="l"/>
            <a:r>
              <a:rPr lang="tr-TR" sz="1200" b="1" spc="0" baseline="0" noProof="0" dirty="0">
                <a:ln/>
                <a:solidFill>
                  <a:srgbClr val="FFFFFF"/>
                </a:solidFill>
                <a:latin typeface="Fredoka" pitchFamily="2" charset="-79"/>
                <a:cs typeface="Fredoka" pitchFamily="2" charset="-79"/>
                <a:sym typeface="Fredoka"/>
                <a:rtl val="0"/>
              </a:rPr>
              <a:t>NE ÖGRENDiK ?</a:t>
            </a:r>
          </a:p>
        </p:txBody>
      </p:sp>
      <mc:AlternateContent xmlns:mc="http://schemas.openxmlformats.org/markup-compatibility/2006">
        <mc:Choice xmlns:a14="http://schemas.microsoft.com/office/drawing/2010/main" Requires="a14">
          <p:sp>
            <p:nvSpPr>
              <p:cNvPr id="29" name="Metin kutusu 28">
                <a:extLst>
                  <a:ext uri="{FF2B5EF4-FFF2-40B4-BE49-F238E27FC236}">
                    <a16:creationId xmlns:a16="http://schemas.microsoft.com/office/drawing/2014/main" id="{9A055A2E-6FD8-864A-9B07-3405335FE09D}"/>
                  </a:ext>
                </a:extLst>
              </p:cNvPr>
              <p:cNvSpPr txBox="1">
                <a:spLocks/>
              </p:cNvSpPr>
              <p:nvPr/>
            </p:nvSpPr>
            <p:spPr>
              <a:xfrm>
                <a:off x="559261" y="574950"/>
                <a:ext cx="11320822" cy="5663858"/>
              </a:xfrm>
              <a:prstGeom prst="rect">
                <a:avLst/>
              </a:prstGeom>
              <a:noFill/>
              <a:ln>
                <a:noFill/>
                <a:prstDash val="solid"/>
              </a:ln>
            </p:spPr>
            <p:txBody>
              <a:bodyPr wrap="square" rtlCol="0">
                <a:spAutoFit/>
              </a:bodyPr>
              <a:lstStyle/>
              <a:p>
                <a:pPr marL="171450" indent="-171450">
                  <a:lnSpc>
                    <a:spcPct val="150000"/>
                  </a:lnSpc>
                  <a:spcAft>
                    <a:spcPts val="100"/>
                  </a:spcAft>
                  <a:buClr>
                    <a:srgbClr val="000000"/>
                  </a:buClr>
                  <a:buSzPct val="110000"/>
                  <a:buBlip>
                    <a:blip r:embed="rId4"/>
                  </a:buBlip>
                </a:pPr>
                <a:r>
                  <a:rPr lang="tr-TR" sz="1400" kern="0" dirty="0">
                    <a:solidFill>
                      <a:srgbClr val="222222"/>
                    </a:solidFill>
                    <a:latin typeface="Quicksand" pitchFamily="2" charset="-94"/>
                    <a:ea typeface="Tahoma" pitchFamily="34" charset="0"/>
                    <a:cs typeface="Fredoka" pitchFamily="2" charset="-79"/>
                    <a:sym typeface="Arial"/>
                  </a:rPr>
                  <a:t>İklim; uzun süreli hava olaylarının ortalama verilerine dayanır.</a:t>
                </a:r>
              </a:p>
              <a:p>
                <a:pPr marL="171450" indent="-171450">
                  <a:lnSpc>
                    <a:spcPct val="150000"/>
                  </a:lnSpc>
                  <a:spcAft>
                    <a:spcPts val="100"/>
                  </a:spcAft>
                  <a:buClr>
                    <a:srgbClr val="000000"/>
                  </a:buClr>
                  <a:buSzPct val="110000"/>
                  <a:buBlip>
                    <a:blip r:embed="rId4"/>
                  </a:buBlip>
                </a:pPr>
                <a:r>
                  <a:rPr lang="tr-TR" sz="1400" kern="0" dirty="0">
                    <a:solidFill>
                      <a:srgbClr val="222222"/>
                    </a:solidFill>
                    <a:latin typeface="Quicksand" pitchFamily="2" charset="-94"/>
                    <a:ea typeface="Tahoma" pitchFamily="34" charset="0"/>
                    <a:cs typeface="Fredoka" pitchFamily="2" charset="-79"/>
                    <a:sym typeface="Arial"/>
                  </a:rPr>
                  <a:t>İklim; uzun sürelidir, geniş alanları etkiler, kesinlik bildirir, değişkenliği azdır, klimatologlar tarafından incelenir ve klimatolojinin araştırma konusudur.</a:t>
                </a:r>
              </a:p>
              <a:p>
                <a:pPr marL="171450" indent="-171450">
                  <a:lnSpc>
                    <a:spcPct val="150000"/>
                  </a:lnSpc>
                  <a:spcAft>
                    <a:spcPts val="100"/>
                  </a:spcAft>
                  <a:buClr>
                    <a:srgbClr val="000000"/>
                  </a:buClr>
                  <a:buSzPct val="110000"/>
                  <a:buBlip>
                    <a:blip r:embed="rId4"/>
                  </a:buBlip>
                </a:pPr>
                <a:r>
                  <a:rPr lang="tr-TR" sz="1400" kern="0" dirty="0">
                    <a:solidFill>
                      <a:srgbClr val="222222"/>
                    </a:solidFill>
                    <a:latin typeface="Quicksand" pitchFamily="2" charset="-94"/>
                    <a:ea typeface="Tahoma" pitchFamily="34" charset="0"/>
                    <a:cs typeface="Fredoka" pitchFamily="2" charset="-79"/>
                    <a:sym typeface="Arial"/>
                  </a:rPr>
                  <a:t>Hava olayları; kısa sürelidir, dar alanları etkiler, kesin değildir, değişkenliği çoktur, meteorologlar tarafından incelenir ve meteorolojinin araştırma konusudur.</a:t>
                </a:r>
              </a:p>
              <a:p>
                <a:pPr marL="171450" indent="-171450">
                  <a:lnSpc>
                    <a:spcPct val="150000"/>
                  </a:lnSpc>
                  <a:spcAft>
                    <a:spcPts val="100"/>
                  </a:spcAft>
                  <a:buClr>
                    <a:srgbClr val="000000"/>
                  </a:buClr>
                  <a:buSzPct val="110000"/>
                  <a:buBlip>
                    <a:blip r:embed="rId4"/>
                  </a:buBlip>
                </a:pPr>
                <a:r>
                  <a:rPr lang="tr-TR" sz="1400" kern="0" dirty="0">
                    <a:solidFill>
                      <a:srgbClr val="222222"/>
                    </a:solidFill>
                    <a:latin typeface="Quicksand" pitchFamily="2" charset="-94"/>
                    <a:ea typeface="Tahoma" pitchFamily="34" charset="0"/>
                    <a:cs typeface="Fredoka" pitchFamily="2" charset="-79"/>
                    <a:sym typeface="Arial"/>
                  </a:rPr>
                  <a:t>Yüksek basınç alanlarında; hava molekülleri daha yoğundur, alçalıcı hava hareketi görülür, yeryüzüne daha yakındırlar. Sıcaklık az, bulutluluk az, nem ve yağış görülme ihtimali azdır. Hava güneşli ve açıktır.</a:t>
                </a:r>
              </a:p>
              <a:p>
                <a:pPr marL="171450" indent="-171450">
                  <a:lnSpc>
                    <a:spcPct val="150000"/>
                  </a:lnSpc>
                  <a:spcAft>
                    <a:spcPts val="100"/>
                  </a:spcAft>
                  <a:buClr>
                    <a:srgbClr val="000000"/>
                  </a:buClr>
                  <a:buSzPct val="110000"/>
                  <a:buBlip>
                    <a:blip r:embed="rId4"/>
                  </a:buBlip>
                </a:pPr>
                <a:r>
                  <a:rPr lang="tr-TR" sz="1400" kern="0" dirty="0">
                    <a:solidFill>
                      <a:srgbClr val="222222"/>
                    </a:solidFill>
                    <a:latin typeface="Quicksand" pitchFamily="2" charset="-94"/>
                    <a:ea typeface="Tahoma" pitchFamily="34" charset="0"/>
                    <a:cs typeface="Fredoka" pitchFamily="2" charset="-79"/>
                    <a:sym typeface="Arial"/>
                  </a:rPr>
                  <a:t>Alçak basınç alanlarında; hava molekülleri daha dağınık ve hafiftir, yükselici hava hareketi görülür, atmosfere daha yakındırlar. Sıcaklık fazla, bulutluluk fazla, nem ve yağış görülme ihtimali fazladır. Hava kapalı ve bulutludur.</a:t>
                </a:r>
              </a:p>
              <a:p>
                <a:pPr marL="171450" indent="-171450">
                  <a:lnSpc>
                    <a:spcPct val="150000"/>
                  </a:lnSpc>
                  <a:spcAft>
                    <a:spcPts val="100"/>
                  </a:spcAft>
                  <a:buClr>
                    <a:srgbClr val="000000"/>
                  </a:buClr>
                  <a:buSzPct val="110000"/>
                  <a:buBlip>
                    <a:blip r:embed="rId4"/>
                  </a:buBlip>
                </a:pPr>
                <a:r>
                  <a:rPr lang="tr-TR" sz="1400" kern="0" dirty="0">
                    <a:solidFill>
                      <a:srgbClr val="222222"/>
                    </a:solidFill>
                    <a:latin typeface="Quicksand" pitchFamily="2" charset="-94"/>
                    <a:ea typeface="Tahoma" pitchFamily="34" charset="0"/>
                    <a:cs typeface="Fredoka" pitchFamily="2" charset="-79"/>
                    <a:sym typeface="Arial"/>
                  </a:rPr>
                  <a:t>Rüzgârlar; Yüksek basınçtan </a:t>
                </a:r>
                <a:r>
                  <a:rPr lang="tr-TR" sz="1400" kern="0" dirty="0">
                    <a:solidFill>
                      <a:srgbClr val="222222"/>
                    </a:solidFill>
                    <a:latin typeface="Quicksand" pitchFamily="2" charset="-94"/>
                    <a:ea typeface="Tahoma" pitchFamily="34" charset="0"/>
                    <a:cs typeface="Fredoka" pitchFamily="2" charset="-79"/>
                    <a:sym typeface="Wingdings" panose="05000000000000000000" pitchFamily="2" charset="2"/>
                  </a:rPr>
                  <a:t> Alçak basınca doğru oluşur. (Soğuktan  Sıcağa)</a:t>
                </a:r>
              </a:p>
              <a:p>
                <a:pPr marL="171450" indent="-171450">
                  <a:lnSpc>
                    <a:spcPct val="150000"/>
                  </a:lnSpc>
                  <a:spcAft>
                    <a:spcPts val="100"/>
                  </a:spcAft>
                  <a:buClr>
                    <a:srgbClr val="000000"/>
                  </a:buClr>
                  <a:buSzPct val="110000"/>
                  <a:buBlip>
                    <a:blip r:embed="rId4"/>
                  </a:buBlip>
                </a:pPr>
                <a:r>
                  <a:rPr lang="tr-TR" sz="1400" kern="0" dirty="0">
                    <a:solidFill>
                      <a:srgbClr val="222222"/>
                    </a:solidFill>
                    <a:latin typeface="Quicksand" pitchFamily="2" charset="-94"/>
                    <a:ea typeface="Tahoma" pitchFamily="34" charset="0"/>
                    <a:cs typeface="Fredoka" pitchFamily="2" charset="-79"/>
                    <a:sym typeface="Wingdings" panose="05000000000000000000" pitchFamily="2" charset="2"/>
                  </a:rPr>
                  <a:t>Bölgeler arasında sıcaklık farkı yoksa rüzgâr oluşumu da görülmez.</a:t>
                </a:r>
                <a:endParaRPr lang="tr-TR" sz="1400" kern="0" dirty="0">
                  <a:solidFill>
                    <a:srgbClr val="222222"/>
                  </a:solidFill>
                  <a:latin typeface="Quicksand" pitchFamily="2" charset="-94"/>
                  <a:ea typeface="Tahoma" pitchFamily="34" charset="0"/>
                  <a:cs typeface="Fredoka" pitchFamily="2" charset="-79"/>
                  <a:sym typeface="Arial"/>
                </a:endParaRPr>
              </a:p>
              <a:p>
                <a:pPr marL="171450" indent="-171450">
                  <a:lnSpc>
                    <a:spcPct val="150000"/>
                  </a:lnSpc>
                  <a:spcAft>
                    <a:spcPts val="100"/>
                  </a:spcAft>
                  <a:buClr>
                    <a:srgbClr val="000000"/>
                  </a:buClr>
                  <a:buSzPct val="110000"/>
                  <a:buBlip>
                    <a:blip r:embed="rId4"/>
                  </a:buBlip>
                </a:pPr>
                <a:r>
                  <a:rPr lang="tr-TR" sz="1400" kern="0" dirty="0">
                    <a:solidFill>
                      <a:srgbClr val="222222"/>
                    </a:solidFill>
                    <a:latin typeface="Quicksand" pitchFamily="2" charset="-94"/>
                    <a:ea typeface="Tahoma" pitchFamily="34" charset="0"/>
                    <a:cs typeface="Fredoka" pitchFamily="2" charset="-79"/>
                    <a:sym typeface="Arial"/>
                  </a:rPr>
                  <a:t>Yağmur, kar ve dolu atmosfere yakın yerlerde gerçekleşen hava olaylarıdır. Sis, kırağı ve çiy ise yeryüzüne yakın yerlerde gerçekleşen hava olaylarıdır.</a:t>
                </a:r>
              </a:p>
              <a:p>
                <a:pPr marL="171450" indent="-171450">
                  <a:lnSpc>
                    <a:spcPct val="150000"/>
                  </a:lnSpc>
                  <a:spcAft>
                    <a:spcPts val="100"/>
                  </a:spcAft>
                  <a:buClr>
                    <a:srgbClr val="000000"/>
                  </a:buClr>
                  <a:buSzPct val="110000"/>
                  <a:buBlip>
                    <a:blip r:embed="rId4"/>
                  </a:buBlip>
                </a:pPr>
                <a:r>
                  <a:rPr lang="tr-TR" sz="1400" kern="0" dirty="0">
                    <a:solidFill>
                      <a:srgbClr val="222222"/>
                    </a:solidFill>
                    <a:latin typeface="Quicksand" pitchFamily="2" charset="-94"/>
                    <a:ea typeface="Tahoma" pitchFamily="34" charset="0"/>
                    <a:cs typeface="Fredoka" pitchFamily="2" charset="-79"/>
                    <a:sym typeface="Arial"/>
                  </a:rPr>
                  <a:t>Atmosferde biriken </a:t>
                </a:r>
                <a:r>
                  <a:rPr lang="tr-TR" sz="1400" kern="0" dirty="0">
                    <a:solidFill>
                      <a:srgbClr val="222222"/>
                    </a:solidFill>
                    <a:latin typeface="Quicksand" pitchFamily="2" charset="-94"/>
                    <a:ea typeface="Tahoma" pitchFamily="34" charset="0"/>
                    <a:cs typeface="Varela Round" pitchFamily="2" charset="-79"/>
                    <a:sym typeface="Arial"/>
                  </a:rPr>
                  <a:t>Karbondioksit (</a:t>
                </a:r>
                <a14:m>
                  <m:oMath xmlns:m="http://schemas.openxmlformats.org/officeDocument/2006/math">
                    <m:sSub>
                      <m:sSubPr>
                        <m:ctrlPr>
                          <a:rPr lang="tr-TR" sz="1400" i="1" kern="0" dirty="0">
                            <a:solidFill>
                              <a:srgbClr val="222222"/>
                            </a:solidFill>
                            <a:latin typeface="Cambria Math" panose="02040503050406030204" pitchFamily="18" charset="0"/>
                            <a:sym typeface="Arial"/>
                          </a:rPr>
                        </m:ctrlPr>
                      </m:sSubPr>
                      <m:e>
                        <m:r>
                          <a:rPr lang="tr-TR" sz="1400" i="1" kern="0" dirty="0">
                            <a:solidFill>
                              <a:srgbClr val="222222"/>
                            </a:solidFill>
                            <a:latin typeface="Cambria Math" panose="02040503050406030204" pitchFamily="18" charset="0"/>
                            <a:sym typeface="Arial"/>
                          </a:rPr>
                          <m:t>𝐶𝑂</m:t>
                        </m:r>
                      </m:e>
                      <m:sub>
                        <m:r>
                          <a:rPr lang="tr-TR" sz="1400" kern="0" dirty="0">
                            <a:solidFill>
                              <a:srgbClr val="222222"/>
                            </a:solidFill>
                            <a:latin typeface="Cambria Math" panose="02040503050406030204" pitchFamily="18" charset="0"/>
                            <a:sym typeface="Arial"/>
                          </a:rPr>
                          <m:t>2</m:t>
                        </m:r>
                      </m:sub>
                    </m:sSub>
                  </m:oMath>
                </a14:m>
                <a:r>
                  <a:rPr lang="tr-TR" sz="1400" kern="0" dirty="0">
                    <a:solidFill>
                      <a:srgbClr val="222222"/>
                    </a:solidFill>
                    <a:latin typeface="Quicksand" pitchFamily="2" charset="-94"/>
                    <a:ea typeface="Tahoma" pitchFamily="34" charset="0"/>
                    <a:cs typeface="Varela Round" pitchFamily="2" charset="-79"/>
                    <a:sym typeface="Arial"/>
                  </a:rPr>
                  <a:t>), metan (</a:t>
                </a:r>
                <a14:m>
                  <m:oMath xmlns:m="http://schemas.openxmlformats.org/officeDocument/2006/math">
                    <m:sSub>
                      <m:sSubPr>
                        <m:ctrlPr>
                          <a:rPr lang="tr-TR" sz="1400" i="1" kern="0" dirty="0">
                            <a:solidFill>
                              <a:srgbClr val="222222"/>
                            </a:solidFill>
                            <a:latin typeface="Cambria Math" panose="02040503050406030204" pitchFamily="18" charset="0"/>
                            <a:sym typeface="Arial"/>
                          </a:rPr>
                        </m:ctrlPr>
                      </m:sSubPr>
                      <m:e>
                        <m:r>
                          <a:rPr lang="tr-TR" sz="1400" i="1" kern="0" dirty="0">
                            <a:solidFill>
                              <a:srgbClr val="222222"/>
                            </a:solidFill>
                            <a:latin typeface="Cambria Math" panose="02040503050406030204" pitchFamily="18" charset="0"/>
                            <a:sym typeface="Arial"/>
                          </a:rPr>
                          <m:t>𝐶𝐻</m:t>
                        </m:r>
                      </m:e>
                      <m:sub>
                        <m:r>
                          <a:rPr lang="tr-TR" sz="1400" kern="0" dirty="0">
                            <a:solidFill>
                              <a:srgbClr val="222222"/>
                            </a:solidFill>
                            <a:latin typeface="Cambria Math" panose="02040503050406030204" pitchFamily="18" charset="0"/>
                            <a:sym typeface="Arial"/>
                          </a:rPr>
                          <m:t>4</m:t>
                        </m:r>
                      </m:sub>
                    </m:sSub>
                  </m:oMath>
                </a14:m>
                <a:r>
                  <a:rPr lang="tr-TR" sz="1400" kern="0" dirty="0">
                    <a:solidFill>
                      <a:srgbClr val="222222"/>
                    </a:solidFill>
                    <a:latin typeface="Quicksand" pitchFamily="2" charset="-94"/>
                    <a:ea typeface="Tahoma" pitchFamily="34" charset="0"/>
                    <a:cs typeface="Varela Round" pitchFamily="2" charset="-79"/>
                    <a:sym typeface="Arial"/>
                  </a:rPr>
                  <a:t>), n</a:t>
                </a:r>
                <a:r>
                  <a:rPr lang="tr-TR" sz="1400" kern="0" dirty="0" err="1">
                    <a:solidFill>
                      <a:srgbClr val="222222"/>
                    </a:solidFill>
                    <a:latin typeface="Quicksand" pitchFamily="2" charset="-94"/>
                    <a:ea typeface="Tahoma" pitchFamily="34" charset="0"/>
                    <a:cs typeface="Varela Round" pitchFamily="2" charset="-79"/>
                    <a:sym typeface="Arial"/>
                  </a:rPr>
                  <a:t>itröz</a:t>
                </a:r>
                <a:r>
                  <a:rPr lang="tr-TR" sz="1400" kern="0" dirty="0">
                    <a:solidFill>
                      <a:srgbClr val="222222"/>
                    </a:solidFill>
                    <a:latin typeface="Quicksand" pitchFamily="2" charset="-94"/>
                    <a:ea typeface="Tahoma" pitchFamily="34" charset="0"/>
                    <a:cs typeface="Varela Round" pitchFamily="2" charset="-79"/>
                    <a:sym typeface="Arial"/>
                  </a:rPr>
                  <a:t> oksit (</a:t>
                </a:r>
                <a14:m>
                  <m:oMath xmlns:m="http://schemas.openxmlformats.org/officeDocument/2006/math">
                    <m:sSubSup>
                      <m:sSubSupPr>
                        <m:ctrlPr>
                          <a:rPr lang="tr-TR" sz="1400" i="1" kern="0" dirty="0">
                            <a:solidFill>
                              <a:srgbClr val="222222"/>
                            </a:solidFill>
                            <a:latin typeface="Cambria Math" panose="02040503050406030204" pitchFamily="18" charset="0"/>
                            <a:sym typeface="Arial"/>
                          </a:rPr>
                        </m:ctrlPr>
                      </m:sSubSupPr>
                      <m:e>
                        <m:r>
                          <a:rPr lang="tr-TR" sz="1400" i="1" kern="0" dirty="0">
                            <a:solidFill>
                              <a:srgbClr val="222222"/>
                            </a:solidFill>
                            <a:latin typeface="Cambria Math" panose="02040503050406030204" pitchFamily="18" charset="0"/>
                            <a:sym typeface="Arial"/>
                          </a:rPr>
                          <m:t>𝑁</m:t>
                        </m:r>
                      </m:e>
                      <m:sub>
                        <m:r>
                          <a:rPr lang="tr-TR" sz="1400" kern="0" dirty="0">
                            <a:solidFill>
                              <a:srgbClr val="222222"/>
                            </a:solidFill>
                            <a:latin typeface="Cambria Math" panose="02040503050406030204" pitchFamily="18" charset="0"/>
                            <a:sym typeface="Arial"/>
                          </a:rPr>
                          <m:t>2</m:t>
                        </m:r>
                      </m:sub>
                      <m:sup>
                        <m:r>
                          <a:rPr lang="tr-TR" sz="1400" i="1" kern="0" dirty="0">
                            <a:solidFill>
                              <a:srgbClr val="222222"/>
                            </a:solidFill>
                            <a:latin typeface="Cambria Math" panose="02040503050406030204" pitchFamily="18" charset="0"/>
                            <a:sym typeface="Arial"/>
                          </a:rPr>
                          <m:t> </m:t>
                        </m:r>
                      </m:sup>
                    </m:sSubSup>
                    <m:r>
                      <a:rPr lang="tr-TR" sz="1400" i="1" kern="0" dirty="0">
                        <a:solidFill>
                          <a:srgbClr val="222222"/>
                        </a:solidFill>
                        <a:latin typeface="Cambria Math" panose="02040503050406030204" pitchFamily="18" charset="0"/>
                        <a:sym typeface="Arial"/>
                      </a:rPr>
                      <m:t>𝑂</m:t>
                    </m:r>
                  </m:oMath>
                </a14:m>
                <a:r>
                  <a:rPr lang="tr-TR" sz="1400" kern="0" dirty="0">
                    <a:solidFill>
                      <a:srgbClr val="222222"/>
                    </a:solidFill>
                    <a:latin typeface="Quicksand" pitchFamily="2" charset="-94"/>
                    <a:ea typeface="Tahoma" pitchFamily="34" charset="0"/>
                    <a:cs typeface="Varela Round" pitchFamily="2" charset="-79"/>
                    <a:sym typeface="Arial"/>
                  </a:rPr>
                  <a:t>), su buharı (</a:t>
                </a:r>
                <a14:m>
                  <m:oMath xmlns:m="http://schemas.openxmlformats.org/officeDocument/2006/math">
                    <m:sSubSup>
                      <m:sSubSupPr>
                        <m:ctrlPr>
                          <a:rPr lang="tr-TR" sz="1400" i="1" kern="0" dirty="0">
                            <a:solidFill>
                              <a:srgbClr val="222222"/>
                            </a:solidFill>
                            <a:latin typeface="Cambria Math" panose="02040503050406030204" pitchFamily="18" charset="0"/>
                            <a:sym typeface="Arial"/>
                          </a:rPr>
                        </m:ctrlPr>
                      </m:sSubSupPr>
                      <m:e>
                        <m:r>
                          <a:rPr lang="tr-TR" sz="1400" i="1" kern="0" dirty="0">
                            <a:solidFill>
                              <a:srgbClr val="222222"/>
                            </a:solidFill>
                            <a:latin typeface="Cambria Math" panose="02040503050406030204" pitchFamily="18" charset="0"/>
                            <a:sym typeface="Arial"/>
                          </a:rPr>
                          <m:t>𝐻</m:t>
                        </m:r>
                      </m:e>
                      <m:sub>
                        <m:r>
                          <a:rPr lang="tr-TR" sz="1400" i="1" kern="0" dirty="0">
                            <a:solidFill>
                              <a:srgbClr val="222222"/>
                            </a:solidFill>
                            <a:latin typeface="Cambria Math" panose="02040503050406030204" pitchFamily="18" charset="0"/>
                            <a:sym typeface="Arial"/>
                          </a:rPr>
                          <m:t>2</m:t>
                        </m:r>
                      </m:sub>
                      <m:sup>
                        <m:r>
                          <a:rPr lang="tr-TR" sz="1400" i="1" kern="0" dirty="0">
                            <a:solidFill>
                              <a:srgbClr val="222222"/>
                            </a:solidFill>
                            <a:latin typeface="Cambria Math" panose="02040503050406030204" pitchFamily="18" charset="0"/>
                            <a:sym typeface="Arial"/>
                          </a:rPr>
                          <m:t> </m:t>
                        </m:r>
                      </m:sup>
                    </m:sSubSup>
                    <m:r>
                      <a:rPr lang="tr-TR" sz="1400" i="1" kern="0" dirty="0">
                        <a:solidFill>
                          <a:srgbClr val="222222"/>
                        </a:solidFill>
                        <a:latin typeface="Cambria Math" panose="02040503050406030204" pitchFamily="18" charset="0"/>
                        <a:sym typeface="Arial"/>
                      </a:rPr>
                      <m:t>𝑂</m:t>
                    </m:r>
                  </m:oMath>
                </a14:m>
                <a:r>
                  <a:rPr lang="tr-TR" sz="1400" kern="0" dirty="0">
                    <a:solidFill>
                      <a:srgbClr val="222222"/>
                    </a:solidFill>
                    <a:latin typeface="Quicksand" pitchFamily="2" charset="-94"/>
                    <a:ea typeface="Tahoma" pitchFamily="34" charset="0"/>
                    <a:cs typeface="Varela Round" pitchFamily="2" charset="-79"/>
                    <a:sym typeface="Arial"/>
                  </a:rPr>
                  <a:t>), ozon gazı (</a:t>
                </a:r>
                <a14:m>
                  <m:oMath xmlns:m="http://schemas.openxmlformats.org/officeDocument/2006/math">
                    <m:sSub>
                      <m:sSubPr>
                        <m:ctrlPr>
                          <a:rPr lang="tr-TR" sz="1400" i="1" kern="0" dirty="0">
                            <a:solidFill>
                              <a:srgbClr val="222222"/>
                            </a:solidFill>
                            <a:latin typeface="Cambria Math" panose="02040503050406030204" pitchFamily="18" charset="0"/>
                            <a:sym typeface="Arial"/>
                          </a:rPr>
                        </m:ctrlPr>
                      </m:sSubPr>
                      <m:e>
                        <m:r>
                          <a:rPr lang="tr-TR" sz="1400" i="1" kern="0" dirty="0">
                            <a:solidFill>
                              <a:srgbClr val="222222"/>
                            </a:solidFill>
                            <a:latin typeface="Cambria Math" panose="02040503050406030204" pitchFamily="18" charset="0"/>
                            <a:sym typeface="Arial"/>
                          </a:rPr>
                          <m:t>𝑂</m:t>
                        </m:r>
                      </m:e>
                      <m:sub>
                        <m:r>
                          <a:rPr lang="tr-TR" sz="1400" kern="0" dirty="0">
                            <a:solidFill>
                              <a:srgbClr val="222222"/>
                            </a:solidFill>
                            <a:latin typeface="Cambria Math" panose="02040503050406030204" pitchFamily="18" charset="0"/>
                            <a:sym typeface="Arial"/>
                          </a:rPr>
                          <m:t>3</m:t>
                        </m:r>
                      </m:sub>
                    </m:sSub>
                  </m:oMath>
                </a14:m>
                <a:r>
                  <a:rPr lang="tr-TR" sz="1400" kern="0" dirty="0">
                    <a:solidFill>
                      <a:srgbClr val="222222"/>
                    </a:solidFill>
                    <a:latin typeface="Quicksand" pitchFamily="2" charset="-94"/>
                    <a:ea typeface="Tahoma" pitchFamily="34" charset="0"/>
                    <a:cs typeface="Varela Round" pitchFamily="2" charset="-79"/>
                    <a:sym typeface="Arial"/>
                  </a:rPr>
                  <a:t>) ve flor içerikli gazlar sera etkisine sebep olur.</a:t>
                </a:r>
              </a:p>
              <a:p>
                <a:pPr marL="171450" indent="-171450">
                  <a:lnSpc>
                    <a:spcPct val="150000"/>
                  </a:lnSpc>
                  <a:spcAft>
                    <a:spcPts val="100"/>
                  </a:spcAft>
                  <a:buClr>
                    <a:srgbClr val="000000"/>
                  </a:buClr>
                  <a:buSzPct val="110000"/>
                  <a:buBlip>
                    <a:blip r:embed="rId4"/>
                  </a:buBlip>
                </a:pPr>
                <a:r>
                  <a:rPr lang="tr-TR" sz="1400" kern="0" dirty="0">
                    <a:solidFill>
                      <a:srgbClr val="222222"/>
                    </a:solidFill>
                    <a:latin typeface="Quicksand" pitchFamily="2" charset="-94"/>
                    <a:ea typeface="Tahoma" pitchFamily="34" charset="0"/>
                    <a:cs typeface="Varela Round" pitchFamily="2" charset="-79"/>
                    <a:sym typeface="Arial"/>
                  </a:rPr>
                  <a:t>Doğal sera etkisi Dünya'nın yaşanabilir sıcaklıkta kalmasını sağlar. Atmosferde sera gazlarının aşırı artması ise sera etkisini artırarak küresel ısınmaya neden olur.</a:t>
                </a:r>
                <a:endParaRPr lang="tr-TR" sz="1400" kern="0" dirty="0">
                  <a:solidFill>
                    <a:srgbClr val="222222"/>
                  </a:solidFill>
                  <a:latin typeface="Quicksand" pitchFamily="2" charset="-94"/>
                  <a:ea typeface="Tahoma" pitchFamily="34" charset="0"/>
                  <a:cs typeface="Fredoka" pitchFamily="2" charset="-79"/>
                  <a:sym typeface="Arial"/>
                </a:endParaRPr>
              </a:p>
            </p:txBody>
          </p:sp>
        </mc:Choice>
        <mc:Fallback>
          <p:sp>
            <p:nvSpPr>
              <p:cNvPr id="29" name="Metin kutusu 28">
                <a:extLst>
                  <a:ext uri="{FF2B5EF4-FFF2-40B4-BE49-F238E27FC236}">
                    <a16:creationId xmlns:a16="http://schemas.microsoft.com/office/drawing/2014/main" id="{9A055A2E-6FD8-864A-9B07-3405335FE09D}"/>
                  </a:ext>
                </a:extLst>
              </p:cNvPr>
              <p:cNvSpPr txBox="1">
                <a:spLocks noRot="1" noChangeAspect="1" noMove="1" noResize="1" noEditPoints="1" noAdjustHandles="1" noChangeArrowheads="1" noChangeShapeType="1" noTextEdit="1"/>
              </p:cNvSpPr>
              <p:nvPr/>
            </p:nvSpPr>
            <p:spPr>
              <a:xfrm>
                <a:off x="559261" y="574950"/>
                <a:ext cx="11320822" cy="5663858"/>
              </a:xfrm>
              <a:prstGeom prst="rect">
                <a:avLst/>
              </a:prstGeom>
              <a:blipFill>
                <a:blip r:embed="rId5"/>
                <a:stretch>
                  <a:fillRect r="-377" b="-215"/>
                </a:stretch>
              </a:blipFill>
              <a:ln>
                <a:noFill/>
                <a:prstDash val="solid"/>
              </a:ln>
            </p:spPr>
            <p:txBody>
              <a:bodyPr/>
              <a:lstStyle/>
              <a:p>
                <a:r>
                  <a:rPr lang="tr-TR">
                    <a:noFill/>
                  </a:rPr>
                  <a:t> </a:t>
                </a:r>
              </a:p>
            </p:txBody>
          </p:sp>
        </mc:Fallback>
      </mc:AlternateContent>
      <mc:AlternateContent xmlns:mc="http://schemas.openxmlformats.org/markup-compatibility/2006">
        <mc:Choice xmlns:p14="http://schemas.microsoft.com/office/powerpoint/2010/main" Requires="p14">
          <p:contentPart p14:bwMode="auto" r:id="rId6">
            <p14:nvContentPartPr>
              <p14:cNvPr id="30" name="Mürekkep 29">
                <a:extLst>
                  <a:ext uri="{FF2B5EF4-FFF2-40B4-BE49-F238E27FC236}">
                    <a16:creationId xmlns:a16="http://schemas.microsoft.com/office/drawing/2014/main" id="{172C9DD7-E0EF-4D8F-D659-6088A08CC1D6}"/>
                  </a:ext>
                </a:extLst>
              </p14:cNvPr>
              <p14:cNvContentPartPr/>
              <p14:nvPr/>
            </p14:nvContentPartPr>
            <p14:xfrm rot="21349125">
              <a:off x="1233803" y="298230"/>
              <a:ext cx="46080" cy="10800"/>
            </p14:xfrm>
          </p:contentPart>
        </mc:Choice>
        <mc:Fallback>
          <p:pic>
            <p:nvPicPr>
              <p:cNvPr id="30" name="Mürekkep 29">
                <a:extLst>
                  <a:ext uri="{FF2B5EF4-FFF2-40B4-BE49-F238E27FC236}">
                    <a16:creationId xmlns:a16="http://schemas.microsoft.com/office/drawing/2014/main" id="{172C9DD7-E0EF-4D8F-D659-6088A08CC1D6}"/>
                  </a:ext>
                </a:extLst>
              </p:cNvPr>
              <p:cNvPicPr/>
              <p:nvPr/>
            </p:nvPicPr>
            <p:blipFill>
              <a:blip r:embed="rId7"/>
              <a:stretch>
                <a:fillRect/>
              </a:stretch>
            </p:blipFill>
            <p:spPr>
              <a:xfrm rot="21349125">
                <a:off x="1224803" y="289230"/>
                <a:ext cx="63720" cy="28440"/>
              </a:xfrm>
              <a:prstGeom prst="rect">
                <a:avLst/>
              </a:prstGeom>
            </p:spPr>
          </p:pic>
        </mc:Fallback>
      </mc:AlternateContent>
      <p:sp>
        <p:nvSpPr>
          <p:cNvPr id="31" name="Serbest Form: Şekil 30">
            <a:extLst>
              <a:ext uri="{FF2B5EF4-FFF2-40B4-BE49-F238E27FC236}">
                <a16:creationId xmlns:a16="http://schemas.microsoft.com/office/drawing/2014/main" id="{7688C851-982F-3D64-5115-E20D07850070}"/>
              </a:ext>
            </a:extLst>
          </p:cNvPr>
          <p:cNvSpPr/>
          <p:nvPr/>
        </p:nvSpPr>
        <p:spPr>
          <a:xfrm>
            <a:off x="11332534" y="25473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accent1">
              <a:lumMod val="60000"/>
              <a:lumOff val="40000"/>
            </a:schemeClr>
          </a:solidFill>
          <a:ln w="9525" cap="flat">
            <a:noFill/>
            <a:prstDash val="solid"/>
            <a:miter/>
          </a:ln>
        </p:spPr>
        <p:txBody>
          <a:bodyPr/>
          <a:lstStyle/>
          <a:p>
            <a:endParaRPr lang="tr-TR" noProof="0" dirty="0"/>
          </a:p>
        </p:txBody>
      </p:sp>
      <p:sp>
        <p:nvSpPr>
          <p:cNvPr id="32" name="Serbest Form: Şekil 31">
            <a:extLst>
              <a:ext uri="{FF2B5EF4-FFF2-40B4-BE49-F238E27FC236}">
                <a16:creationId xmlns:a16="http://schemas.microsoft.com/office/drawing/2014/main" id="{FF0374D3-0DF2-D145-97A1-A6EEED28848C}"/>
              </a:ext>
            </a:extLst>
          </p:cNvPr>
          <p:cNvSpPr/>
          <p:nvPr/>
        </p:nvSpPr>
        <p:spPr>
          <a:xfrm>
            <a:off x="11421249" y="33521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spTree>
    <p:extLst>
      <p:ext uri="{BB962C8B-B14F-4D97-AF65-F5344CB8AC3E}">
        <p14:creationId xmlns:p14="http://schemas.microsoft.com/office/powerpoint/2010/main" val="3562859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A4446-37DF-8ACB-49FC-8412D9D51139}"/>
            </a:ext>
          </a:extLst>
        </p:cNvPr>
        <p:cNvGrpSpPr/>
        <p:nvPr/>
      </p:nvGrpSpPr>
      <p:grpSpPr>
        <a:xfrm>
          <a:off x="0" y="0"/>
          <a:ext cx="0" cy="0"/>
          <a:chOff x="0" y="0"/>
          <a:chExt cx="0" cy="0"/>
        </a:xfrm>
      </p:grpSpPr>
      <p:sp>
        <p:nvSpPr>
          <p:cNvPr id="66" name="Serbest Form: Şekil 65">
            <a:extLst>
              <a:ext uri="{FF2B5EF4-FFF2-40B4-BE49-F238E27FC236}">
                <a16:creationId xmlns:a16="http://schemas.microsoft.com/office/drawing/2014/main" id="{B561D026-EE7B-6CC7-AD9C-067D2A428580}"/>
              </a:ext>
            </a:extLst>
          </p:cNvPr>
          <p:cNvSpPr/>
          <p:nvPr/>
        </p:nvSpPr>
        <p:spPr>
          <a:xfrm>
            <a:off x="306484" y="236473"/>
            <a:ext cx="11580025" cy="6264912"/>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68" name="Dikdörtgen: Köşeleri Yuvarlatılmış 67">
            <a:extLst>
              <a:ext uri="{FF2B5EF4-FFF2-40B4-BE49-F238E27FC236}">
                <a16:creationId xmlns:a16="http://schemas.microsoft.com/office/drawing/2014/main" id="{F9C1140E-115B-AB0D-C4FD-6B3904AC9921}"/>
              </a:ext>
            </a:extLst>
          </p:cNvPr>
          <p:cNvSpPr/>
          <p:nvPr/>
        </p:nvSpPr>
        <p:spPr>
          <a:xfrm>
            <a:off x="306485" y="237350"/>
            <a:ext cx="11579032"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70" name="Metin kutusu 69">
            <a:extLst>
              <a:ext uri="{FF2B5EF4-FFF2-40B4-BE49-F238E27FC236}">
                <a16:creationId xmlns:a16="http://schemas.microsoft.com/office/drawing/2014/main" id="{62A5D546-336E-FBBB-9FAC-337A4E9701F8}"/>
              </a:ext>
            </a:extLst>
          </p:cNvPr>
          <p:cNvSpPr txBox="1">
            <a:spLocks/>
          </p:cNvSpPr>
          <p:nvPr/>
        </p:nvSpPr>
        <p:spPr>
          <a:xfrm>
            <a:off x="300057" y="289350"/>
            <a:ext cx="11579032"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noProof="0" dirty="0">
                <a:solidFill>
                  <a:schemeClr val="bg1"/>
                </a:solidFill>
                <a:latin typeface="Quicksand SemiBold" pitchFamily="2" charset="-94"/>
                <a:ea typeface="Tahoma" pitchFamily="34" charset="0"/>
                <a:cs typeface="Poppins" pitchFamily="2" charset="-94"/>
                <a:sym typeface="Arial"/>
              </a:rPr>
              <a:t>Mevsimler ve Özel Tarihler</a:t>
            </a:r>
          </a:p>
        </p:txBody>
      </p:sp>
      <p:sp>
        <p:nvSpPr>
          <p:cNvPr id="72" name="Metin kutusu 71">
            <a:extLst>
              <a:ext uri="{FF2B5EF4-FFF2-40B4-BE49-F238E27FC236}">
                <a16:creationId xmlns:a16="http://schemas.microsoft.com/office/drawing/2014/main" id="{13FCAF49-74E0-3F9C-2D42-FE0A980B3CA4}"/>
              </a:ext>
            </a:extLst>
          </p:cNvPr>
          <p:cNvSpPr txBox="1">
            <a:spLocks/>
          </p:cNvSpPr>
          <p:nvPr/>
        </p:nvSpPr>
        <p:spPr>
          <a:xfrm>
            <a:off x="311962" y="690758"/>
            <a:ext cx="11580024" cy="6002156"/>
          </a:xfrm>
          <a:prstGeom prst="rect">
            <a:avLst/>
          </a:prstGeom>
          <a:noFill/>
          <a:ln>
            <a:noFill/>
            <a:prstDash val="sysDot"/>
          </a:ln>
        </p:spPr>
        <p:txBody>
          <a:bodyPr wrap="square" rtlCol="0">
            <a:spAutoFit/>
          </a:bodyPr>
          <a:lstStyle/>
          <a:p>
            <a:pPr algn="just">
              <a:lnSpc>
                <a:spcPct val="150000"/>
              </a:lnSpc>
              <a:spcAft>
                <a:spcPts val="100"/>
              </a:spcAft>
              <a:buClr>
                <a:srgbClr val="000000"/>
              </a:buClr>
            </a:pPr>
            <a:r>
              <a:rPr lang="tr-TR" sz="1600" kern="0" noProof="0" dirty="0">
                <a:solidFill>
                  <a:srgbClr val="222222"/>
                </a:solidFill>
                <a:latin typeface="Quicksand" pitchFamily="2" charset="-94"/>
                <a:ea typeface="Tahoma" pitchFamily="34" charset="0"/>
                <a:cs typeface="Poppins" pitchFamily="2" charset="-94"/>
                <a:sym typeface="Arial"/>
              </a:rPr>
              <a:t>Dünya’nın dolanma hareketi ve eksen eğikliğinin sonucunda mevsim geçiş tarihleri oluşur. </a:t>
            </a:r>
            <a:r>
              <a:rPr lang="tr-TR" sz="1600" kern="0" dirty="0">
                <a:solidFill>
                  <a:srgbClr val="222222"/>
                </a:solidFill>
                <a:latin typeface="Quicksand" pitchFamily="2" charset="-94"/>
                <a:ea typeface="Tahoma" pitchFamily="34" charset="0"/>
                <a:cs typeface="Poppins" pitchFamily="2" charset="-94"/>
                <a:sym typeface="Arial"/>
              </a:rPr>
              <a:t>Bunlar</a:t>
            </a:r>
          </a:p>
          <a:p>
            <a:pPr marL="171450" indent="-171450" algn="just">
              <a:lnSpc>
                <a:spcPct val="150000"/>
              </a:lnSpc>
              <a:spcAft>
                <a:spcPts val="100"/>
              </a:spcAft>
              <a:buClr>
                <a:srgbClr val="000000"/>
              </a:buClr>
              <a:buSzPct val="120000"/>
              <a:buBlip>
                <a:blip r:embed="rId2"/>
              </a:buBlip>
            </a:pPr>
            <a:r>
              <a:rPr lang="tr-TR" sz="1600" b="1" kern="0" dirty="0">
                <a:solidFill>
                  <a:srgbClr val="222222"/>
                </a:solidFill>
                <a:latin typeface="Quicksand" pitchFamily="2" charset="-94"/>
                <a:ea typeface="Tahoma" pitchFamily="34" charset="0"/>
                <a:cs typeface="Poppins" pitchFamily="2" charset="-94"/>
                <a:sym typeface="Arial"/>
              </a:rPr>
              <a:t> 21 Aralık (Gündönümü - </a:t>
            </a:r>
            <a:r>
              <a:rPr lang="tr-TR" sz="1600" b="1" kern="0" dirty="0" err="1">
                <a:solidFill>
                  <a:srgbClr val="222222"/>
                </a:solidFill>
                <a:latin typeface="Quicksand" pitchFamily="2" charset="-94"/>
                <a:ea typeface="Tahoma" pitchFamily="34" charset="0"/>
                <a:cs typeface="Poppins" pitchFamily="2" charset="-94"/>
                <a:sym typeface="Arial"/>
              </a:rPr>
              <a:t>Solstis</a:t>
            </a:r>
            <a:r>
              <a:rPr lang="tr-TR" sz="1600" b="1" kern="0" dirty="0">
                <a:solidFill>
                  <a:srgbClr val="222222"/>
                </a:solidFill>
                <a:latin typeface="Quicksand" pitchFamily="2" charset="-94"/>
                <a:ea typeface="Tahoma" pitchFamily="34" charset="0"/>
                <a:cs typeface="Poppins" pitchFamily="2" charset="-94"/>
                <a:sym typeface="Arial"/>
              </a:rPr>
              <a:t>)		21 Mart (Ekinoks)</a:t>
            </a:r>
          </a:p>
          <a:p>
            <a:pPr marL="171450" indent="-171450" algn="just">
              <a:lnSpc>
                <a:spcPct val="150000"/>
              </a:lnSpc>
              <a:spcAft>
                <a:spcPts val="100"/>
              </a:spcAft>
              <a:buClr>
                <a:srgbClr val="000000"/>
              </a:buClr>
              <a:buSzPct val="120000"/>
              <a:buBlip>
                <a:blip r:embed="rId2"/>
              </a:buBlip>
            </a:pPr>
            <a:r>
              <a:rPr lang="tr-TR" sz="1600" b="1" kern="0" dirty="0">
                <a:solidFill>
                  <a:srgbClr val="222222"/>
                </a:solidFill>
                <a:latin typeface="Quicksand" pitchFamily="2" charset="-94"/>
                <a:ea typeface="Tahoma" pitchFamily="34" charset="0"/>
                <a:cs typeface="Poppins" pitchFamily="2" charset="-94"/>
                <a:sym typeface="Arial"/>
              </a:rPr>
              <a:t> 21 Haziran (Gündönümü - </a:t>
            </a:r>
            <a:r>
              <a:rPr lang="tr-TR" sz="1600" b="1" kern="0" dirty="0" err="1">
                <a:solidFill>
                  <a:srgbClr val="222222"/>
                </a:solidFill>
                <a:latin typeface="Quicksand" pitchFamily="2" charset="-94"/>
                <a:ea typeface="Tahoma" pitchFamily="34" charset="0"/>
                <a:cs typeface="Poppins" pitchFamily="2" charset="-94"/>
                <a:sym typeface="Arial"/>
              </a:rPr>
              <a:t>Solstis</a:t>
            </a:r>
            <a:r>
              <a:rPr lang="tr-TR" sz="1600" b="1" kern="0" dirty="0">
                <a:solidFill>
                  <a:srgbClr val="222222"/>
                </a:solidFill>
                <a:latin typeface="Quicksand" pitchFamily="2" charset="-94"/>
                <a:ea typeface="Tahoma" pitchFamily="34" charset="0"/>
                <a:cs typeface="Poppins" pitchFamily="2" charset="-94"/>
                <a:sym typeface="Arial"/>
              </a:rPr>
              <a:t>)		23 Eylül (Ekinoks) </a:t>
            </a:r>
            <a:r>
              <a:rPr lang="tr-TR" sz="1600" kern="0" dirty="0">
                <a:solidFill>
                  <a:srgbClr val="222222"/>
                </a:solidFill>
                <a:latin typeface="Quicksand" pitchFamily="2" charset="-94"/>
                <a:ea typeface="Tahoma" pitchFamily="34" charset="0"/>
                <a:cs typeface="Poppins" pitchFamily="2" charset="-94"/>
                <a:sym typeface="Arial"/>
              </a:rPr>
              <a:t>tarihleridir.</a:t>
            </a:r>
          </a:p>
          <a:p>
            <a:pPr marL="171450" indent="-171450" algn="just">
              <a:lnSpc>
                <a:spcPct val="150000"/>
              </a:lnSpc>
              <a:spcAft>
                <a:spcPts val="100"/>
              </a:spcAft>
              <a:buClr>
                <a:srgbClr val="000000"/>
              </a:buClr>
              <a:buSzPct val="120000"/>
              <a:buBlip>
                <a:blip r:embed="rId2"/>
              </a:buBlip>
            </a:pPr>
            <a:endParaRPr lang="tr-TR" sz="1600" kern="0" dirty="0">
              <a:solidFill>
                <a:srgbClr val="222222"/>
              </a:solidFill>
              <a:latin typeface="Quicksand" pitchFamily="2" charset="-94"/>
              <a:ea typeface="Tahoma" pitchFamily="34" charset="0"/>
              <a:cs typeface="Poppins" pitchFamily="2" charset="-94"/>
              <a:sym typeface="Arial"/>
            </a:endParaRPr>
          </a:p>
          <a:p>
            <a:pPr marL="171450" indent="-171450" algn="just">
              <a:lnSpc>
                <a:spcPct val="150000"/>
              </a:lnSpc>
              <a:spcAft>
                <a:spcPts val="100"/>
              </a:spcAft>
              <a:buClr>
                <a:srgbClr val="000000"/>
              </a:buClr>
              <a:buSzPct val="120000"/>
              <a:buBlip>
                <a:blip r:embed="rId2"/>
              </a:buBlip>
            </a:pPr>
            <a:endParaRPr lang="tr-TR" sz="1600" kern="0" dirty="0">
              <a:solidFill>
                <a:srgbClr val="222222"/>
              </a:solidFill>
              <a:latin typeface="Quicksand" pitchFamily="2" charset="-94"/>
              <a:ea typeface="Tahoma" pitchFamily="34" charset="0"/>
              <a:cs typeface="Poppins" pitchFamily="2" charset="-94"/>
              <a:sym typeface="Arial"/>
            </a:endParaRPr>
          </a:p>
          <a:p>
            <a:pPr marL="171450" indent="-171450" algn="just">
              <a:lnSpc>
                <a:spcPct val="150000"/>
              </a:lnSpc>
              <a:spcAft>
                <a:spcPts val="100"/>
              </a:spcAft>
              <a:buClr>
                <a:srgbClr val="000000"/>
              </a:buClr>
              <a:buSzPct val="120000"/>
              <a:buBlip>
                <a:blip r:embed="rId2"/>
              </a:buBlip>
            </a:pPr>
            <a:endParaRPr lang="tr-TR" sz="1600" kern="0" dirty="0">
              <a:solidFill>
                <a:srgbClr val="222222"/>
              </a:solidFill>
              <a:latin typeface="Quicksand" pitchFamily="2" charset="-94"/>
              <a:ea typeface="Tahoma" pitchFamily="34" charset="0"/>
              <a:cs typeface="Poppins" pitchFamily="2" charset="-94"/>
              <a:sym typeface="Arial"/>
            </a:endParaRPr>
          </a:p>
          <a:p>
            <a:pPr marL="171450" indent="-171450" algn="just">
              <a:lnSpc>
                <a:spcPct val="150000"/>
              </a:lnSpc>
              <a:spcAft>
                <a:spcPts val="100"/>
              </a:spcAft>
              <a:buClr>
                <a:srgbClr val="000000"/>
              </a:buClr>
              <a:buSzPct val="120000"/>
              <a:buBlip>
                <a:blip r:embed="rId2"/>
              </a:buBlip>
            </a:pPr>
            <a:endParaRPr lang="tr-TR" sz="1600" kern="0" dirty="0">
              <a:solidFill>
                <a:srgbClr val="222222"/>
              </a:solidFill>
              <a:latin typeface="Quicksand" pitchFamily="2" charset="-94"/>
              <a:ea typeface="Tahoma" pitchFamily="34" charset="0"/>
              <a:cs typeface="Poppins" pitchFamily="2" charset="-94"/>
              <a:sym typeface="Arial"/>
            </a:endParaRPr>
          </a:p>
          <a:p>
            <a:pPr marL="171450" indent="-171450" algn="just">
              <a:lnSpc>
                <a:spcPct val="150000"/>
              </a:lnSpc>
              <a:spcAft>
                <a:spcPts val="100"/>
              </a:spcAft>
              <a:buClr>
                <a:srgbClr val="000000"/>
              </a:buClr>
              <a:buSzPct val="120000"/>
              <a:buBlip>
                <a:blip r:embed="rId2"/>
              </a:buBlip>
            </a:pPr>
            <a:endParaRPr lang="tr-TR" sz="1600" kern="0" dirty="0">
              <a:solidFill>
                <a:srgbClr val="222222"/>
              </a:solidFill>
              <a:latin typeface="Quicksand" pitchFamily="2" charset="-94"/>
              <a:ea typeface="Tahoma" pitchFamily="34" charset="0"/>
              <a:cs typeface="Poppins" pitchFamily="2" charset="-94"/>
              <a:sym typeface="Arial"/>
            </a:endParaRPr>
          </a:p>
          <a:p>
            <a:pPr marL="171450" indent="-171450" algn="just">
              <a:spcAft>
                <a:spcPts val="100"/>
              </a:spcAft>
              <a:buClr>
                <a:srgbClr val="000000"/>
              </a:buClr>
              <a:buSzPct val="120000"/>
              <a:buBlip>
                <a:blip r:embed="rId2"/>
              </a:buBlip>
            </a:pPr>
            <a:endParaRPr lang="tr-TR" sz="1600" kern="0" dirty="0">
              <a:solidFill>
                <a:srgbClr val="222222"/>
              </a:solidFill>
              <a:latin typeface="Quicksand" pitchFamily="2" charset="-94"/>
              <a:ea typeface="Tahoma" pitchFamily="34" charset="0"/>
              <a:cs typeface="Poppins" pitchFamily="2" charset="-94"/>
              <a:sym typeface="Arial"/>
            </a:endParaRPr>
          </a:p>
          <a:p>
            <a:pPr marL="171450" indent="-171450" algn="just">
              <a:lnSpc>
                <a:spcPct val="150000"/>
              </a:lnSpc>
              <a:spcAft>
                <a:spcPts val="100"/>
              </a:spcAft>
              <a:buClr>
                <a:srgbClr val="000000"/>
              </a:buClr>
              <a:buSzPct val="120000"/>
              <a:buBlip>
                <a:blip r:embed="rId2"/>
              </a:buBlip>
            </a:pPr>
            <a:endParaRPr lang="tr-TR" sz="1600" kern="0" dirty="0">
              <a:solidFill>
                <a:srgbClr val="222222"/>
              </a:solidFill>
              <a:latin typeface="Quicksand" pitchFamily="2" charset="-94"/>
              <a:ea typeface="Tahoma" pitchFamily="34" charset="0"/>
              <a:cs typeface="Poppins" pitchFamily="2" charset="-94"/>
              <a:sym typeface="Arial"/>
            </a:endParaRPr>
          </a:p>
          <a:p>
            <a:pPr marL="171450" indent="-171450" algn="just">
              <a:lnSpc>
                <a:spcPct val="150000"/>
              </a:lnSpc>
              <a:spcAft>
                <a:spcPts val="100"/>
              </a:spcAft>
              <a:buClr>
                <a:srgbClr val="000000"/>
              </a:buClr>
              <a:buSzPct val="120000"/>
              <a:buBlip>
                <a:blip r:embed="rId2"/>
              </a:buBlip>
            </a:pPr>
            <a:endParaRPr lang="tr-TR" sz="1600" kern="0" dirty="0">
              <a:solidFill>
                <a:srgbClr val="222222"/>
              </a:solidFill>
              <a:latin typeface="Quicksand" pitchFamily="2" charset="-94"/>
              <a:ea typeface="Tahoma" pitchFamily="34" charset="0"/>
              <a:cs typeface="Poppins" pitchFamily="2" charset="-94"/>
              <a:sym typeface="Arial"/>
            </a:endParaRPr>
          </a:p>
          <a:p>
            <a:pPr marL="171450" indent="-171450" algn="just">
              <a:spcAft>
                <a:spcPts val="100"/>
              </a:spcAft>
              <a:buClr>
                <a:srgbClr val="000000"/>
              </a:buClr>
              <a:buSzPct val="120000"/>
              <a:buBlip>
                <a:blip r:embed="rId2"/>
              </a:buBlip>
            </a:pPr>
            <a:endParaRPr lang="tr-TR" sz="1600" kern="0" dirty="0">
              <a:solidFill>
                <a:srgbClr val="222222"/>
              </a:solidFill>
              <a:latin typeface="Quicksand" pitchFamily="2" charset="-94"/>
              <a:ea typeface="Tahoma" pitchFamily="34" charset="0"/>
              <a:cs typeface="Poppins" pitchFamily="2" charset="-94"/>
              <a:sym typeface="Arial"/>
            </a:endParaRP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Farklı yarım küreler aynı anda farklı mevsimleri yaşar. Örneğin 21 Aralık tarihinde Kuzey Yarım Kürede kış mevsimi başlarken Güney Yarım Kürede yaz mevsimi başlar.</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Farklı bölgelerde aynı tarihlerde farklı mevsimlerin yaşanmasının sebebi Güneş ışınlarının Kuzey ve Güney yarım kürelere </a:t>
            </a:r>
            <a:r>
              <a:rPr lang="tr-TR" sz="1600" b="1" kern="0" dirty="0">
                <a:solidFill>
                  <a:srgbClr val="E84E4A"/>
                </a:solidFill>
                <a:latin typeface="Quicksand" pitchFamily="2" charset="-94"/>
                <a:ea typeface="Tahoma" pitchFamily="34" charset="0"/>
                <a:cs typeface="Poppins" pitchFamily="2" charset="-94"/>
                <a:sym typeface="Arial"/>
              </a:rPr>
              <a:t>farklı açılarla </a:t>
            </a:r>
            <a:r>
              <a:rPr lang="tr-TR" sz="1600" kern="0" dirty="0">
                <a:solidFill>
                  <a:srgbClr val="222222"/>
                </a:solidFill>
                <a:latin typeface="Quicksand" pitchFamily="2" charset="-94"/>
                <a:ea typeface="Tahoma" pitchFamily="34" charset="0"/>
                <a:cs typeface="Poppins" pitchFamily="2" charset="-94"/>
                <a:sym typeface="Arial"/>
              </a:rPr>
              <a:t>gelmesidir.</a:t>
            </a:r>
          </a:p>
        </p:txBody>
      </p:sp>
      <p:pic>
        <p:nvPicPr>
          <p:cNvPr id="3" name="Resim 2">
            <a:extLst>
              <a:ext uri="{FF2B5EF4-FFF2-40B4-BE49-F238E27FC236}">
                <a16:creationId xmlns:a16="http://schemas.microsoft.com/office/drawing/2014/main" id="{A45C7098-E103-6966-FE7F-29F61DD66D63}"/>
              </a:ext>
            </a:extLst>
          </p:cNvPr>
          <p:cNvPicPr>
            <a:picLocks noChangeAspect="1"/>
          </p:cNvPicPr>
          <p:nvPr/>
        </p:nvPicPr>
        <p:blipFill>
          <a:blip r:embed="rId3"/>
          <a:stretch>
            <a:fillRect/>
          </a:stretch>
        </p:blipFill>
        <p:spPr>
          <a:xfrm>
            <a:off x="4724842" y="1188604"/>
            <a:ext cx="210893" cy="199694"/>
          </a:xfrm>
          <a:prstGeom prst="rect">
            <a:avLst/>
          </a:prstGeom>
        </p:spPr>
      </p:pic>
      <p:pic>
        <p:nvPicPr>
          <p:cNvPr id="5" name="Resim 4">
            <a:extLst>
              <a:ext uri="{FF2B5EF4-FFF2-40B4-BE49-F238E27FC236}">
                <a16:creationId xmlns:a16="http://schemas.microsoft.com/office/drawing/2014/main" id="{39CBF205-1A28-07A0-008A-30ACDC4CD7E9}"/>
              </a:ext>
            </a:extLst>
          </p:cNvPr>
          <p:cNvPicPr>
            <a:picLocks noChangeAspect="1"/>
          </p:cNvPicPr>
          <p:nvPr/>
        </p:nvPicPr>
        <p:blipFill>
          <a:blip r:embed="rId3"/>
          <a:stretch>
            <a:fillRect/>
          </a:stretch>
        </p:blipFill>
        <p:spPr>
          <a:xfrm>
            <a:off x="4722474" y="1579187"/>
            <a:ext cx="210893" cy="199694"/>
          </a:xfrm>
          <a:prstGeom prst="rect">
            <a:avLst/>
          </a:prstGeom>
        </p:spPr>
      </p:pic>
      <p:pic>
        <p:nvPicPr>
          <p:cNvPr id="7" name="Resim 6">
            <a:extLst>
              <a:ext uri="{FF2B5EF4-FFF2-40B4-BE49-F238E27FC236}">
                <a16:creationId xmlns:a16="http://schemas.microsoft.com/office/drawing/2014/main" id="{5630E29B-F287-3E1E-BCBD-FB91571F907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3531196" y="2113233"/>
            <a:ext cx="5301057" cy="2872046"/>
          </a:xfrm>
          <a:prstGeom prst="rect">
            <a:avLst/>
          </a:prstGeom>
        </p:spPr>
      </p:pic>
    </p:spTree>
    <p:extLst>
      <p:ext uri="{BB962C8B-B14F-4D97-AF65-F5344CB8AC3E}">
        <p14:creationId xmlns:p14="http://schemas.microsoft.com/office/powerpoint/2010/main" val="2410585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46358-A298-51AD-914B-F46CFC6FF2D9}"/>
            </a:ext>
          </a:extLst>
        </p:cNvPr>
        <p:cNvGrpSpPr/>
        <p:nvPr/>
      </p:nvGrpSpPr>
      <p:grpSpPr>
        <a:xfrm>
          <a:off x="0" y="0"/>
          <a:ext cx="0" cy="0"/>
          <a:chOff x="0" y="0"/>
          <a:chExt cx="0" cy="0"/>
        </a:xfrm>
      </p:grpSpPr>
      <p:pic>
        <p:nvPicPr>
          <p:cNvPr id="17" name="Resim 16">
            <a:extLst>
              <a:ext uri="{FF2B5EF4-FFF2-40B4-BE49-F238E27FC236}">
                <a16:creationId xmlns:a16="http://schemas.microsoft.com/office/drawing/2014/main" id="{C3FA0ED6-A438-2726-6781-43570E3FD0E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77257" y="356128"/>
            <a:ext cx="11409251" cy="2577571"/>
          </a:xfrm>
          <a:prstGeom prst="rect">
            <a:avLst/>
          </a:prstGeom>
          <a:effectLst>
            <a:outerShdw blurRad="76200" dist="50800" dir="5400000" sx="102000" sy="102000" algn="ctr" rotWithShape="0">
              <a:srgbClr val="000000">
                <a:alpha val="20000"/>
              </a:srgbClr>
            </a:outerShdw>
          </a:effectLst>
        </p:spPr>
      </p:pic>
      <p:sp>
        <p:nvSpPr>
          <p:cNvPr id="18" name="Serbest Form: Şekil 17">
            <a:extLst>
              <a:ext uri="{FF2B5EF4-FFF2-40B4-BE49-F238E27FC236}">
                <a16:creationId xmlns:a16="http://schemas.microsoft.com/office/drawing/2014/main" id="{B9BEECF5-EB63-4244-36EC-468AD5FC00AF}"/>
              </a:ext>
            </a:extLst>
          </p:cNvPr>
          <p:cNvSpPr/>
          <p:nvPr/>
        </p:nvSpPr>
        <p:spPr>
          <a:xfrm>
            <a:off x="323234" y="370647"/>
            <a:ext cx="3314700" cy="2266950"/>
          </a:xfrm>
          <a:custGeom>
            <a:avLst/>
            <a:gdLst>
              <a:gd name="csX0" fmla="*/ 3181350 w 3314700"/>
              <a:gd name="csY0" fmla="*/ 0 h 2266950"/>
              <a:gd name="csX1" fmla="*/ 3314700 w 3314700"/>
              <a:gd name="csY1" fmla="*/ 0 h 2266950"/>
              <a:gd name="csX2" fmla="*/ 3314700 w 3314700"/>
              <a:gd name="csY2" fmla="*/ 2266950 h 2266950"/>
              <a:gd name="csX3" fmla="*/ 3181350 w 3314700"/>
              <a:gd name="csY3" fmla="*/ 2266950 h 2266950"/>
              <a:gd name="csX4" fmla="*/ 133350 w 3314700"/>
              <a:gd name="csY4" fmla="*/ 2266950 h 2266950"/>
              <a:gd name="csX5" fmla="*/ 0 w 3314700"/>
              <a:gd name="csY5" fmla="*/ 2266950 h 2266950"/>
              <a:gd name="csX6" fmla="*/ 0 w 3314700"/>
              <a:gd name="csY6" fmla="*/ 0 h 2266950"/>
              <a:gd name="csX7" fmla="*/ 133350 w 3314700"/>
              <a:gd name="csY7" fmla="*/ 0 h 2266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14700" h="2266950">
                <a:moveTo>
                  <a:pt x="3181350" y="0"/>
                </a:moveTo>
                <a:cubicBezTo>
                  <a:pt x="3254997" y="0"/>
                  <a:pt x="3314700" y="0"/>
                  <a:pt x="3314700" y="0"/>
                </a:cubicBezTo>
                <a:lnTo>
                  <a:pt x="3314700" y="2266950"/>
                </a:lnTo>
                <a:cubicBezTo>
                  <a:pt x="3314700" y="2266950"/>
                  <a:pt x="3254997" y="2266950"/>
                  <a:pt x="3181350" y="2266950"/>
                </a:cubicBezTo>
                <a:lnTo>
                  <a:pt x="133350" y="2266950"/>
                </a:lnTo>
                <a:cubicBezTo>
                  <a:pt x="59703" y="2266950"/>
                  <a:pt x="0" y="2266950"/>
                  <a:pt x="0" y="2266950"/>
                </a:cubicBezTo>
                <a:lnTo>
                  <a:pt x="0" y="0"/>
                </a:lnTo>
                <a:cubicBezTo>
                  <a:pt x="0" y="0"/>
                  <a:pt x="59703" y="0"/>
                  <a:pt x="133350" y="0"/>
                </a:cubicBezTo>
                <a:close/>
              </a:path>
            </a:pathLst>
          </a:custGeom>
          <a:noFill/>
          <a:ln w="9525" cap="flat">
            <a:noFill/>
            <a:prstDash val="solid"/>
            <a:miter/>
          </a:ln>
        </p:spPr>
        <p:txBody>
          <a:bodyPr/>
          <a:lstStyle/>
          <a:p>
            <a:endParaRPr lang="tr-TR" noProof="0" dirty="0"/>
          </a:p>
        </p:txBody>
      </p:sp>
      <p:sp>
        <p:nvSpPr>
          <p:cNvPr id="19" name="Serbest Form: Şekil 18">
            <a:extLst>
              <a:ext uri="{FF2B5EF4-FFF2-40B4-BE49-F238E27FC236}">
                <a16:creationId xmlns:a16="http://schemas.microsoft.com/office/drawing/2014/main" id="{DE9A8DCE-9338-52B1-5416-C6AB5CDEC374}"/>
              </a:ext>
            </a:extLst>
          </p:cNvPr>
          <p:cNvSpPr/>
          <p:nvPr/>
        </p:nvSpPr>
        <p:spPr>
          <a:xfrm>
            <a:off x="313709" y="361121"/>
            <a:ext cx="190500" cy="2571953"/>
          </a:xfrm>
          <a:custGeom>
            <a:avLst/>
            <a:gdLst>
              <a:gd name="csX0" fmla="*/ 0 w 190500"/>
              <a:gd name="csY0" fmla="*/ 142875 h 2286000"/>
              <a:gd name="csX1" fmla="*/ 142875 w 190500"/>
              <a:gd name="csY1" fmla="*/ 0 h 2286000"/>
              <a:gd name="csX2" fmla="*/ 190500 w 190500"/>
              <a:gd name="csY2" fmla="*/ 0 h 2286000"/>
              <a:gd name="csX3" fmla="*/ 190500 w 190500"/>
              <a:gd name="csY3" fmla="*/ 2286000 h 2286000"/>
              <a:gd name="csX4" fmla="*/ 142875 w 190500"/>
              <a:gd name="csY4" fmla="*/ 2286000 h 2286000"/>
              <a:gd name="csX5" fmla="*/ 0 w 190500"/>
              <a:gd name="csY5" fmla="*/ 2143125 h 2286000"/>
              <a:gd name="csX6" fmla="*/ 0 w 190500"/>
              <a:gd name="csY6" fmla="*/ 142875 h 2286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0500" h="2286000">
                <a:moveTo>
                  <a:pt x="0" y="142875"/>
                </a:moveTo>
                <a:cubicBezTo>
                  <a:pt x="0" y="63967"/>
                  <a:pt x="63967" y="0"/>
                  <a:pt x="142875" y="0"/>
                </a:cubicBezTo>
                <a:lnTo>
                  <a:pt x="190500" y="0"/>
                </a:lnTo>
                <a:lnTo>
                  <a:pt x="190500" y="2286000"/>
                </a:lnTo>
                <a:lnTo>
                  <a:pt x="142875" y="2286000"/>
                </a:lnTo>
                <a:cubicBezTo>
                  <a:pt x="63967" y="2286000"/>
                  <a:pt x="0" y="2222030"/>
                  <a:pt x="0" y="2143125"/>
                </a:cubicBezTo>
                <a:lnTo>
                  <a:pt x="0" y="142875"/>
                </a:ln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0" name="Metin kutusu 19">
            <a:extLst>
              <a:ext uri="{FF2B5EF4-FFF2-40B4-BE49-F238E27FC236}">
                <a16:creationId xmlns:a16="http://schemas.microsoft.com/office/drawing/2014/main" id="{72E4DA9E-1204-2503-ED97-9FB8430E6CA8}"/>
              </a:ext>
            </a:extLst>
          </p:cNvPr>
          <p:cNvSpPr txBox="1">
            <a:spLocks/>
          </p:cNvSpPr>
          <p:nvPr/>
        </p:nvSpPr>
        <p:spPr>
          <a:xfrm>
            <a:off x="566117" y="600930"/>
            <a:ext cx="7091983" cy="1921552"/>
          </a:xfrm>
          <a:prstGeom prst="rect">
            <a:avLst/>
          </a:prstGeom>
          <a:noFill/>
          <a:ln>
            <a:noFill/>
            <a:prstDash val="solid"/>
          </a:ln>
        </p:spPr>
        <p:txBody>
          <a:bodyPr wrap="square" rtlCol="0">
            <a:spAutoFit/>
          </a:bodyPr>
          <a:lstStyle/>
          <a:p>
            <a:pPr marL="171450" indent="-171450" defTabSz="914400">
              <a:lnSpc>
                <a:spcPct val="150000"/>
              </a:lnSpc>
              <a:spcAft>
                <a:spcPts val="100"/>
              </a:spcAft>
              <a:buClr>
                <a:srgbClr val="000000"/>
              </a:buClr>
              <a:buSzPct val="120000"/>
              <a:buBlip>
                <a:blip r:embed="rId4"/>
              </a:buBlip>
            </a:pPr>
            <a:r>
              <a:rPr lang="tr-TR" sz="1600" kern="0" dirty="0">
                <a:solidFill>
                  <a:srgbClr val="222222"/>
                </a:solidFill>
                <a:latin typeface="Quicksand" pitchFamily="2" charset="-94"/>
                <a:ea typeface="Tahoma" pitchFamily="34" charset="0"/>
                <a:cs typeface="Fredoka" pitchFamily="2" charset="-79"/>
                <a:sym typeface="Arial"/>
              </a:rPr>
              <a:t> Ekvatora uzaklığı </a:t>
            </a:r>
            <a:r>
              <a:rPr lang="tr-TR" sz="1600" kern="0" dirty="0">
                <a:solidFill>
                  <a:srgbClr val="222222"/>
                </a:solidFill>
                <a:latin typeface="Quicksand" pitchFamily="2" charset="-94"/>
                <a:ea typeface="Tahoma" pitchFamily="34" charset="0"/>
                <a:cs typeface="Varela Round" pitchFamily="2" charset="-79"/>
                <a:sym typeface="Arial"/>
              </a:rPr>
              <a:t>23° 27’ olan ve Güneş ışınlarının dik açıyla gelebileceği en uç noktalar olan </a:t>
            </a:r>
            <a:r>
              <a:rPr lang="tr-TR" sz="1600" kern="0" noProof="0" dirty="0">
                <a:solidFill>
                  <a:srgbClr val="222222"/>
                </a:solidFill>
                <a:latin typeface="Quicksand" pitchFamily="2" charset="-94"/>
                <a:ea typeface="Tahoma" pitchFamily="34" charset="0"/>
                <a:cs typeface="Fredoka" pitchFamily="2" charset="-79"/>
                <a:sym typeface="Arial"/>
              </a:rPr>
              <a:t>hayali enlemlere </a:t>
            </a:r>
            <a:r>
              <a:rPr lang="tr-TR" sz="1600" b="1" kern="0" noProof="0" dirty="0">
                <a:solidFill>
                  <a:srgbClr val="E84E4A"/>
                </a:solidFill>
                <a:latin typeface="Quicksand" pitchFamily="2" charset="-94"/>
                <a:ea typeface="Tahoma" pitchFamily="34" charset="0"/>
                <a:cs typeface="Fredoka" pitchFamily="2" charset="-79"/>
                <a:sym typeface="Arial"/>
              </a:rPr>
              <a:t>dönence</a:t>
            </a:r>
            <a:r>
              <a:rPr lang="tr-TR" sz="1600" kern="0" noProof="0" dirty="0">
                <a:solidFill>
                  <a:srgbClr val="222222"/>
                </a:solidFill>
                <a:latin typeface="Quicksand" pitchFamily="2" charset="-94"/>
                <a:ea typeface="Tahoma" pitchFamily="34" charset="0"/>
                <a:cs typeface="Fredoka" pitchFamily="2" charset="-79"/>
                <a:sym typeface="Arial"/>
              </a:rPr>
              <a:t> denir.</a:t>
            </a:r>
          </a:p>
          <a:p>
            <a:pPr marL="171450" indent="-171450" defTabSz="914400">
              <a:lnSpc>
                <a:spcPct val="150000"/>
              </a:lnSpc>
              <a:spcAft>
                <a:spcPts val="100"/>
              </a:spcAft>
              <a:buClr>
                <a:srgbClr val="000000"/>
              </a:buClr>
              <a:buSzPct val="120000"/>
              <a:buBlip>
                <a:blip r:embed="rId4"/>
              </a:buBlip>
            </a:pPr>
            <a:endParaRPr lang="tr-TR" sz="1600" kern="0" noProof="0" dirty="0">
              <a:solidFill>
                <a:srgbClr val="222222"/>
              </a:solidFill>
              <a:latin typeface="Quicksand" pitchFamily="2" charset="-94"/>
              <a:ea typeface="Tahoma" pitchFamily="34" charset="0"/>
              <a:cs typeface="Fredoka" pitchFamily="2" charset="-79"/>
              <a:sym typeface="Arial"/>
            </a:endParaRPr>
          </a:p>
          <a:p>
            <a:pPr marL="171450" indent="-171450" defTabSz="914400">
              <a:lnSpc>
                <a:spcPct val="150000"/>
              </a:lnSpc>
              <a:spcAft>
                <a:spcPts val="100"/>
              </a:spcAft>
              <a:buClr>
                <a:srgbClr val="000000"/>
              </a:buClr>
              <a:buSzPct val="120000"/>
              <a:buBlip>
                <a:blip r:embed="rId4"/>
              </a:buBlip>
            </a:pPr>
            <a:r>
              <a:rPr lang="tr-TR" sz="1600" kern="0" noProof="0" dirty="0">
                <a:solidFill>
                  <a:srgbClr val="222222"/>
                </a:solidFill>
                <a:latin typeface="Quicksand" pitchFamily="2" charset="-94"/>
                <a:ea typeface="Tahoma" pitchFamily="34" charset="0"/>
                <a:cs typeface="Fredoka" pitchFamily="2" charset="-79"/>
                <a:sym typeface="Arial"/>
              </a:rPr>
              <a:t> </a:t>
            </a:r>
            <a:r>
              <a:rPr lang="tr-TR" sz="1600" kern="0" noProof="0" dirty="0" err="1">
                <a:solidFill>
                  <a:srgbClr val="222222"/>
                </a:solidFill>
                <a:latin typeface="Quicksand" pitchFamily="2" charset="-94"/>
                <a:ea typeface="Tahoma" pitchFamily="34" charset="0"/>
                <a:cs typeface="Fredoka" pitchFamily="2" charset="-79"/>
                <a:sym typeface="Arial"/>
              </a:rPr>
              <a:t>KYK’deki</a:t>
            </a:r>
            <a:r>
              <a:rPr lang="tr-TR" sz="1600" kern="0" noProof="0" dirty="0">
                <a:solidFill>
                  <a:srgbClr val="222222"/>
                </a:solidFill>
                <a:latin typeface="Quicksand" pitchFamily="2" charset="-94"/>
                <a:ea typeface="Tahoma" pitchFamily="34" charset="0"/>
                <a:cs typeface="Fredoka" pitchFamily="2" charset="-79"/>
                <a:sym typeface="Arial"/>
              </a:rPr>
              <a:t> dönenceye </a:t>
            </a:r>
            <a:r>
              <a:rPr lang="tr-TR" sz="1600" b="1" kern="0" noProof="0" dirty="0">
                <a:solidFill>
                  <a:srgbClr val="E84E4A"/>
                </a:solidFill>
                <a:latin typeface="Quicksand" pitchFamily="2" charset="-94"/>
                <a:ea typeface="Tahoma" pitchFamily="34" charset="0"/>
                <a:cs typeface="Fredoka" pitchFamily="2" charset="-79"/>
                <a:sym typeface="Arial"/>
              </a:rPr>
              <a:t>Yengeç Dönencesi</a:t>
            </a:r>
            <a:r>
              <a:rPr lang="tr-TR" sz="1600" kern="0" noProof="0" dirty="0">
                <a:solidFill>
                  <a:srgbClr val="222222"/>
                </a:solidFill>
                <a:latin typeface="Quicksand" pitchFamily="2" charset="-94"/>
                <a:ea typeface="Tahoma" pitchFamily="34" charset="0"/>
                <a:cs typeface="Fredoka" pitchFamily="2" charset="-79"/>
                <a:sym typeface="Arial"/>
              </a:rPr>
              <a:t>, </a:t>
            </a:r>
            <a:r>
              <a:rPr lang="tr-TR" sz="1600" kern="0" noProof="0" dirty="0" err="1">
                <a:solidFill>
                  <a:srgbClr val="222222"/>
                </a:solidFill>
                <a:latin typeface="Quicksand" pitchFamily="2" charset="-94"/>
                <a:ea typeface="Tahoma" pitchFamily="34" charset="0"/>
                <a:cs typeface="Fredoka" pitchFamily="2" charset="-79"/>
                <a:sym typeface="Arial"/>
              </a:rPr>
              <a:t>GYK’deki</a:t>
            </a:r>
            <a:r>
              <a:rPr lang="tr-TR" sz="1600" kern="0" noProof="0" dirty="0">
                <a:solidFill>
                  <a:srgbClr val="222222"/>
                </a:solidFill>
                <a:latin typeface="Quicksand" pitchFamily="2" charset="-94"/>
                <a:ea typeface="Tahoma" pitchFamily="34" charset="0"/>
                <a:cs typeface="Fredoka" pitchFamily="2" charset="-79"/>
                <a:sym typeface="Arial"/>
              </a:rPr>
              <a:t> dönenceye </a:t>
            </a:r>
            <a:r>
              <a:rPr lang="tr-TR" sz="1600" b="1" kern="0" noProof="0" dirty="0">
                <a:solidFill>
                  <a:srgbClr val="E84E4A"/>
                </a:solidFill>
                <a:latin typeface="Quicksand" pitchFamily="2" charset="-94"/>
                <a:ea typeface="Tahoma" pitchFamily="34" charset="0"/>
                <a:cs typeface="Fredoka" pitchFamily="2" charset="-79"/>
                <a:sym typeface="Arial"/>
              </a:rPr>
              <a:t>Oğlak Dönencesi </a:t>
            </a:r>
            <a:r>
              <a:rPr lang="tr-TR" sz="1600" kern="0" noProof="0" dirty="0">
                <a:solidFill>
                  <a:srgbClr val="222222"/>
                </a:solidFill>
                <a:latin typeface="Quicksand" pitchFamily="2" charset="-94"/>
                <a:ea typeface="Tahoma" pitchFamily="34" charset="0"/>
                <a:cs typeface="Fredoka" pitchFamily="2" charset="-79"/>
                <a:sym typeface="Arial"/>
              </a:rPr>
              <a:t>denir.</a:t>
            </a:r>
          </a:p>
        </p:txBody>
      </p:sp>
      <p:pic>
        <p:nvPicPr>
          <p:cNvPr id="21" name="Resim 20">
            <a:extLst>
              <a:ext uri="{FF2B5EF4-FFF2-40B4-BE49-F238E27FC236}">
                <a16:creationId xmlns:a16="http://schemas.microsoft.com/office/drawing/2014/main" id="{67FFE3EE-8633-5AF6-A503-AE30B6E5150C}"/>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47442" y="589076"/>
            <a:ext cx="3371815" cy="2111673"/>
          </a:xfrm>
          <a:prstGeom prst="rect">
            <a:avLst/>
          </a:prstGeom>
        </p:spPr>
      </p:pic>
      <p:grpSp>
        <p:nvGrpSpPr>
          <p:cNvPr id="22" name="Grup 21">
            <a:extLst>
              <a:ext uri="{FF2B5EF4-FFF2-40B4-BE49-F238E27FC236}">
                <a16:creationId xmlns:a16="http://schemas.microsoft.com/office/drawing/2014/main" id="{87E450F5-04F6-CEF6-8E0E-F393FF74F8F2}"/>
              </a:ext>
            </a:extLst>
          </p:cNvPr>
          <p:cNvGrpSpPr/>
          <p:nvPr/>
        </p:nvGrpSpPr>
        <p:grpSpPr>
          <a:xfrm>
            <a:off x="628631" y="141054"/>
            <a:ext cx="1537285" cy="399906"/>
            <a:chOff x="704831" y="6896705"/>
            <a:chExt cx="1537285" cy="399906"/>
          </a:xfrm>
        </p:grpSpPr>
        <p:sp>
          <p:nvSpPr>
            <p:cNvPr id="23" name="Dikdörtgen: Köşeleri Yuvarlatılmış 22">
              <a:extLst>
                <a:ext uri="{FF2B5EF4-FFF2-40B4-BE49-F238E27FC236}">
                  <a16:creationId xmlns:a16="http://schemas.microsoft.com/office/drawing/2014/main" id="{DB19147E-290F-F3E6-29E4-31D1CEE5C40D}"/>
                </a:ext>
              </a:extLst>
            </p:cNvPr>
            <p:cNvSpPr/>
            <p:nvPr/>
          </p:nvSpPr>
          <p:spPr>
            <a:xfrm>
              <a:off x="704831" y="6996528"/>
              <a:ext cx="1499185" cy="300083"/>
            </a:xfrm>
            <a:prstGeom prst="roundRect">
              <a:avLst/>
            </a:prstGeom>
            <a:solidFill>
              <a:schemeClr val="tx2">
                <a:lumMod val="50000"/>
                <a:lumOff val="50000"/>
              </a:schemeClr>
            </a:solidFill>
            <a:ln w="9525" cap="flat">
              <a:noFill/>
              <a:prstDash val="solid"/>
              <a:miter/>
            </a:ln>
          </p:spPr>
          <p:txBody>
            <a:bodyPr/>
            <a:lstStyle/>
            <a:p>
              <a:endParaRPr lang="tr-TR" noProof="0" dirty="0"/>
            </a:p>
          </p:txBody>
        </p:sp>
        <p:sp>
          <p:nvSpPr>
            <p:cNvPr id="24" name="Serbest Form: Şekil 23">
              <a:extLst>
                <a:ext uri="{FF2B5EF4-FFF2-40B4-BE49-F238E27FC236}">
                  <a16:creationId xmlns:a16="http://schemas.microsoft.com/office/drawing/2014/main" id="{D41E60A0-39F5-0977-3634-F90D7FAF338F}"/>
                </a:ext>
              </a:extLst>
            </p:cNvPr>
            <p:cNvSpPr/>
            <p:nvPr/>
          </p:nvSpPr>
          <p:spPr>
            <a:xfrm>
              <a:off x="809606" y="7111780"/>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25" name="Metin kutusu 24">
              <a:extLst>
                <a:ext uri="{FF2B5EF4-FFF2-40B4-BE49-F238E27FC236}">
                  <a16:creationId xmlns:a16="http://schemas.microsoft.com/office/drawing/2014/main" id="{F54C2964-FBC9-6028-ED14-1B9B297BEDFE}"/>
                </a:ext>
              </a:extLst>
            </p:cNvPr>
            <p:cNvSpPr txBox="1"/>
            <p:nvPr/>
          </p:nvSpPr>
          <p:spPr>
            <a:xfrm>
              <a:off x="870592" y="7013448"/>
              <a:ext cx="1371524"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BILMEN LAZIM…</a:t>
              </a:r>
            </a:p>
          </p:txBody>
        </p:sp>
        <p:sp>
          <p:nvSpPr>
            <p:cNvPr id="26" name="Metin kutusu 25">
              <a:extLst>
                <a:ext uri="{FF2B5EF4-FFF2-40B4-BE49-F238E27FC236}">
                  <a16:creationId xmlns:a16="http://schemas.microsoft.com/office/drawing/2014/main" id="{5984343F-877E-D449-6398-411B9855251A}"/>
                </a:ext>
              </a:extLst>
            </p:cNvPr>
            <p:cNvSpPr txBox="1"/>
            <p:nvPr/>
          </p:nvSpPr>
          <p:spPr>
            <a:xfrm>
              <a:off x="969651" y="6896705"/>
              <a:ext cx="172858"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a:t>
              </a:r>
            </a:p>
          </p:txBody>
        </p:sp>
      </p:grpSp>
      <p:sp>
        <p:nvSpPr>
          <p:cNvPr id="27" name="Serbest Form: Şekil 26">
            <a:extLst>
              <a:ext uri="{FF2B5EF4-FFF2-40B4-BE49-F238E27FC236}">
                <a16:creationId xmlns:a16="http://schemas.microsoft.com/office/drawing/2014/main" id="{AA83867E-6408-03E7-1B4F-F5077ED866A5}"/>
              </a:ext>
            </a:extLst>
          </p:cNvPr>
          <p:cNvSpPr/>
          <p:nvPr/>
        </p:nvSpPr>
        <p:spPr>
          <a:xfrm>
            <a:off x="11319257" y="26240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8" name="Serbest Form: Şekil 27">
            <a:extLst>
              <a:ext uri="{FF2B5EF4-FFF2-40B4-BE49-F238E27FC236}">
                <a16:creationId xmlns:a16="http://schemas.microsoft.com/office/drawing/2014/main" id="{E3919A66-1A1C-9A2E-323D-1A674B6E03A1}"/>
              </a:ext>
            </a:extLst>
          </p:cNvPr>
          <p:cNvSpPr/>
          <p:nvPr/>
        </p:nvSpPr>
        <p:spPr>
          <a:xfrm>
            <a:off x="11407972" y="35050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spTree>
    <p:extLst>
      <p:ext uri="{BB962C8B-B14F-4D97-AF65-F5344CB8AC3E}">
        <p14:creationId xmlns:p14="http://schemas.microsoft.com/office/powerpoint/2010/main" val="1603071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11424-A327-423A-66D0-1D924A087E07}"/>
            </a:ext>
          </a:extLst>
        </p:cNvPr>
        <p:cNvGrpSpPr/>
        <p:nvPr/>
      </p:nvGrpSpPr>
      <p:grpSpPr>
        <a:xfrm>
          <a:off x="0" y="0"/>
          <a:ext cx="0" cy="0"/>
          <a:chOff x="0" y="0"/>
          <a:chExt cx="0" cy="0"/>
        </a:xfrm>
      </p:grpSpPr>
      <p:pic>
        <p:nvPicPr>
          <p:cNvPr id="17" name="Resim 16">
            <a:extLst>
              <a:ext uri="{FF2B5EF4-FFF2-40B4-BE49-F238E27FC236}">
                <a16:creationId xmlns:a16="http://schemas.microsoft.com/office/drawing/2014/main" id="{6D8A1E1E-23CE-BF86-DCB1-9A17688B291F}"/>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tretch>
            <a:fillRect/>
          </a:stretch>
        </p:blipFill>
        <p:spPr>
          <a:xfrm>
            <a:off x="477257" y="3922288"/>
            <a:ext cx="11409251" cy="2577571"/>
          </a:xfrm>
          <a:prstGeom prst="rect">
            <a:avLst/>
          </a:prstGeom>
          <a:effectLst>
            <a:outerShdw blurRad="76200" dist="50800" dir="5400000" sx="102000" sy="102000" algn="ctr" rotWithShape="0">
              <a:srgbClr val="000000">
                <a:alpha val="20000"/>
              </a:srgbClr>
            </a:outerShdw>
          </a:effectLst>
        </p:spPr>
      </p:pic>
      <p:sp>
        <p:nvSpPr>
          <p:cNvPr id="18" name="Serbest Form: Şekil 17">
            <a:extLst>
              <a:ext uri="{FF2B5EF4-FFF2-40B4-BE49-F238E27FC236}">
                <a16:creationId xmlns:a16="http://schemas.microsoft.com/office/drawing/2014/main" id="{9011B0AA-1B79-CBF5-760C-37097CE5C52D}"/>
              </a:ext>
            </a:extLst>
          </p:cNvPr>
          <p:cNvSpPr/>
          <p:nvPr/>
        </p:nvSpPr>
        <p:spPr>
          <a:xfrm>
            <a:off x="323234" y="3936807"/>
            <a:ext cx="3314700" cy="2266950"/>
          </a:xfrm>
          <a:custGeom>
            <a:avLst/>
            <a:gdLst>
              <a:gd name="csX0" fmla="*/ 3181350 w 3314700"/>
              <a:gd name="csY0" fmla="*/ 0 h 2266950"/>
              <a:gd name="csX1" fmla="*/ 3314700 w 3314700"/>
              <a:gd name="csY1" fmla="*/ 0 h 2266950"/>
              <a:gd name="csX2" fmla="*/ 3314700 w 3314700"/>
              <a:gd name="csY2" fmla="*/ 2266950 h 2266950"/>
              <a:gd name="csX3" fmla="*/ 3181350 w 3314700"/>
              <a:gd name="csY3" fmla="*/ 2266950 h 2266950"/>
              <a:gd name="csX4" fmla="*/ 133350 w 3314700"/>
              <a:gd name="csY4" fmla="*/ 2266950 h 2266950"/>
              <a:gd name="csX5" fmla="*/ 0 w 3314700"/>
              <a:gd name="csY5" fmla="*/ 2266950 h 2266950"/>
              <a:gd name="csX6" fmla="*/ 0 w 3314700"/>
              <a:gd name="csY6" fmla="*/ 0 h 2266950"/>
              <a:gd name="csX7" fmla="*/ 133350 w 3314700"/>
              <a:gd name="csY7" fmla="*/ 0 h 2266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314700" h="2266950">
                <a:moveTo>
                  <a:pt x="3181350" y="0"/>
                </a:moveTo>
                <a:cubicBezTo>
                  <a:pt x="3254997" y="0"/>
                  <a:pt x="3314700" y="0"/>
                  <a:pt x="3314700" y="0"/>
                </a:cubicBezTo>
                <a:lnTo>
                  <a:pt x="3314700" y="2266950"/>
                </a:lnTo>
                <a:cubicBezTo>
                  <a:pt x="3314700" y="2266950"/>
                  <a:pt x="3254997" y="2266950"/>
                  <a:pt x="3181350" y="2266950"/>
                </a:cubicBezTo>
                <a:lnTo>
                  <a:pt x="133350" y="2266950"/>
                </a:lnTo>
                <a:cubicBezTo>
                  <a:pt x="59703" y="2266950"/>
                  <a:pt x="0" y="2266950"/>
                  <a:pt x="0" y="2266950"/>
                </a:cubicBezTo>
                <a:lnTo>
                  <a:pt x="0" y="0"/>
                </a:lnTo>
                <a:cubicBezTo>
                  <a:pt x="0" y="0"/>
                  <a:pt x="59703" y="0"/>
                  <a:pt x="133350" y="0"/>
                </a:cubicBezTo>
                <a:close/>
              </a:path>
            </a:pathLst>
          </a:custGeom>
          <a:noFill/>
          <a:ln w="9525" cap="flat">
            <a:noFill/>
            <a:prstDash val="solid"/>
            <a:miter/>
          </a:ln>
        </p:spPr>
        <p:txBody>
          <a:bodyPr/>
          <a:lstStyle/>
          <a:p>
            <a:endParaRPr lang="tr-TR" noProof="0" dirty="0"/>
          </a:p>
        </p:txBody>
      </p:sp>
      <p:sp>
        <p:nvSpPr>
          <p:cNvPr id="19" name="Serbest Form: Şekil 18">
            <a:extLst>
              <a:ext uri="{FF2B5EF4-FFF2-40B4-BE49-F238E27FC236}">
                <a16:creationId xmlns:a16="http://schemas.microsoft.com/office/drawing/2014/main" id="{2DAAD9B9-ED7F-AF46-3845-C782E65A0E35}"/>
              </a:ext>
            </a:extLst>
          </p:cNvPr>
          <p:cNvSpPr/>
          <p:nvPr/>
        </p:nvSpPr>
        <p:spPr>
          <a:xfrm>
            <a:off x="313709" y="3927281"/>
            <a:ext cx="190500" cy="2571953"/>
          </a:xfrm>
          <a:custGeom>
            <a:avLst/>
            <a:gdLst>
              <a:gd name="csX0" fmla="*/ 0 w 190500"/>
              <a:gd name="csY0" fmla="*/ 142875 h 2286000"/>
              <a:gd name="csX1" fmla="*/ 142875 w 190500"/>
              <a:gd name="csY1" fmla="*/ 0 h 2286000"/>
              <a:gd name="csX2" fmla="*/ 190500 w 190500"/>
              <a:gd name="csY2" fmla="*/ 0 h 2286000"/>
              <a:gd name="csX3" fmla="*/ 190500 w 190500"/>
              <a:gd name="csY3" fmla="*/ 2286000 h 2286000"/>
              <a:gd name="csX4" fmla="*/ 142875 w 190500"/>
              <a:gd name="csY4" fmla="*/ 2286000 h 2286000"/>
              <a:gd name="csX5" fmla="*/ 0 w 190500"/>
              <a:gd name="csY5" fmla="*/ 2143125 h 2286000"/>
              <a:gd name="csX6" fmla="*/ 0 w 190500"/>
              <a:gd name="csY6" fmla="*/ 142875 h 22860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0500" h="2286000">
                <a:moveTo>
                  <a:pt x="0" y="142875"/>
                </a:moveTo>
                <a:cubicBezTo>
                  <a:pt x="0" y="63967"/>
                  <a:pt x="63967" y="0"/>
                  <a:pt x="142875" y="0"/>
                </a:cubicBezTo>
                <a:lnTo>
                  <a:pt x="190500" y="0"/>
                </a:lnTo>
                <a:lnTo>
                  <a:pt x="190500" y="2286000"/>
                </a:lnTo>
                <a:lnTo>
                  <a:pt x="142875" y="2286000"/>
                </a:lnTo>
                <a:cubicBezTo>
                  <a:pt x="63967" y="2286000"/>
                  <a:pt x="0" y="2222030"/>
                  <a:pt x="0" y="2143125"/>
                </a:cubicBezTo>
                <a:lnTo>
                  <a:pt x="0" y="142875"/>
                </a:ln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0" name="Metin kutusu 19">
            <a:extLst>
              <a:ext uri="{FF2B5EF4-FFF2-40B4-BE49-F238E27FC236}">
                <a16:creationId xmlns:a16="http://schemas.microsoft.com/office/drawing/2014/main" id="{1AB56E79-FEE1-3CB6-60A0-E8FAD185B405}"/>
              </a:ext>
            </a:extLst>
          </p:cNvPr>
          <p:cNvSpPr txBox="1">
            <a:spLocks/>
          </p:cNvSpPr>
          <p:nvPr/>
        </p:nvSpPr>
        <p:spPr>
          <a:xfrm>
            <a:off x="566117" y="4167090"/>
            <a:ext cx="7091983" cy="1552220"/>
          </a:xfrm>
          <a:prstGeom prst="rect">
            <a:avLst/>
          </a:prstGeom>
          <a:noFill/>
          <a:ln>
            <a:noFill/>
            <a:prstDash val="solid"/>
          </a:ln>
        </p:spPr>
        <p:txBody>
          <a:bodyPr wrap="square" rtlCol="0">
            <a:spAutoFit/>
          </a:bodyPr>
          <a:lstStyle/>
          <a:p>
            <a:pPr>
              <a:lnSpc>
                <a:spcPct val="150000"/>
              </a:lnSpc>
              <a:spcAft>
                <a:spcPts val="100"/>
              </a:spcAft>
              <a:buClr>
                <a:srgbClr val="000000"/>
              </a:buClr>
              <a:buSzPct val="120000"/>
            </a:pPr>
            <a:r>
              <a:rPr lang="tr-TR" sz="1600" kern="0" dirty="0">
                <a:solidFill>
                  <a:srgbClr val="222222"/>
                </a:solidFill>
                <a:latin typeface="Quicksand" pitchFamily="2" charset="-94"/>
                <a:ea typeface="Tahoma" pitchFamily="34" charset="0"/>
                <a:cs typeface="Fredoka" pitchFamily="2" charset="-79"/>
                <a:sym typeface="Arial"/>
              </a:rPr>
              <a:t>21 Aralık’ta Dünya’nın her hangi bir noktasından Güney’e doğru gidildikçe gündüz süresi uzar.</a:t>
            </a:r>
          </a:p>
          <a:p>
            <a:pPr>
              <a:lnSpc>
                <a:spcPct val="150000"/>
              </a:lnSpc>
              <a:spcAft>
                <a:spcPts val="100"/>
              </a:spcAft>
              <a:buClr>
                <a:srgbClr val="000000"/>
              </a:buClr>
              <a:buSzPct val="120000"/>
            </a:pPr>
            <a:endParaRPr lang="tr-TR" sz="1600" kern="0" dirty="0">
              <a:solidFill>
                <a:srgbClr val="222222"/>
              </a:solidFill>
              <a:latin typeface="Quicksand" pitchFamily="2" charset="-94"/>
              <a:ea typeface="Tahoma" pitchFamily="34" charset="0"/>
              <a:cs typeface="Fredoka" pitchFamily="2" charset="-79"/>
              <a:sym typeface="Arial"/>
            </a:endParaRPr>
          </a:p>
          <a:p>
            <a:pPr>
              <a:lnSpc>
                <a:spcPct val="150000"/>
              </a:lnSpc>
              <a:spcAft>
                <a:spcPts val="100"/>
              </a:spcAft>
              <a:buClr>
                <a:srgbClr val="000000"/>
              </a:buClr>
              <a:buSzPct val="120000"/>
            </a:pPr>
            <a:r>
              <a:rPr lang="tr-TR" sz="1600" b="1" kern="0" dirty="0">
                <a:solidFill>
                  <a:srgbClr val="E84E4A"/>
                </a:solidFill>
                <a:latin typeface="Quicksand" pitchFamily="2" charset="-94"/>
                <a:ea typeface="Tahoma" pitchFamily="34" charset="0"/>
                <a:cs typeface="Fredoka" pitchFamily="2" charset="-79"/>
                <a:sym typeface="Arial"/>
              </a:rPr>
              <a:t>C bölgesinden A bölgesine doğru gidildikçe gündüz süresi artar.</a:t>
            </a:r>
          </a:p>
        </p:txBody>
      </p:sp>
      <p:grpSp>
        <p:nvGrpSpPr>
          <p:cNvPr id="22" name="Grup 21">
            <a:extLst>
              <a:ext uri="{FF2B5EF4-FFF2-40B4-BE49-F238E27FC236}">
                <a16:creationId xmlns:a16="http://schemas.microsoft.com/office/drawing/2014/main" id="{922C428E-171D-5052-3F09-A15E3510E4F4}"/>
              </a:ext>
            </a:extLst>
          </p:cNvPr>
          <p:cNvGrpSpPr/>
          <p:nvPr/>
        </p:nvGrpSpPr>
        <p:grpSpPr>
          <a:xfrm>
            <a:off x="628631" y="3707214"/>
            <a:ext cx="1537285" cy="399906"/>
            <a:chOff x="704831" y="6896705"/>
            <a:chExt cx="1537285" cy="399906"/>
          </a:xfrm>
        </p:grpSpPr>
        <p:sp>
          <p:nvSpPr>
            <p:cNvPr id="23" name="Dikdörtgen: Köşeleri Yuvarlatılmış 22">
              <a:extLst>
                <a:ext uri="{FF2B5EF4-FFF2-40B4-BE49-F238E27FC236}">
                  <a16:creationId xmlns:a16="http://schemas.microsoft.com/office/drawing/2014/main" id="{B822403D-3900-5EDA-7A17-13B5B0EE2A4F}"/>
                </a:ext>
              </a:extLst>
            </p:cNvPr>
            <p:cNvSpPr/>
            <p:nvPr/>
          </p:nvSpPr>
          <p:spPr>
            <a:xfrm>
              <a:off x="704831" y="6996528"/>
              <a:ext cx="1499185" cy="300083"/>
            </a:xfrm>
            <a:prstGeom prst="roundRect">
              <a:avLst/>
            </a:prstGeom>
            <a:solidFill>
              <a:schemeClr val="tx2">
                <a:lumMod val="50000"/>
                <a:lumOff val="50000"/>
              </a:schemeClr>
            </a:solidFill>
            <a:ln w="9525" cap="flat">
              <a:noFill/>
              <a:prstDash val="solid"/>
              <a:miter/>
            </a:ln>
          </p:spPr>
          <p:txBody>
            <a:bodyPr/>
            <a:lstStyle/>
            <a:p>
              <a:endParaRPr lang="tr-TR" noProof="0" dirty="0"/>
            </a:p>
          </p:txBody>
        </p:sp>
        <p:sp>
          <p:nvSpPr>
            <p:cNvPr id="24" name="Serbest Form: Şekil 23">
              <a:extLst>
                <a:ext uri="{FF2B5EF4-FFF2-40B4-BE49-F238E27FC236}">
                  <a16:creationId xmlns:a16="http://schemas.microsoft.com/office/drawing/2014/main" id="{CF52E9E1-ACF8-58BC-3911-BD37C2824097}"/>
                </a:ext>
              </a:extLst>
            </p:cNvPr>
            <p:cNvSpPr/>
            <p:nvPr/>
          </p:nvSpPr>
          <p:spPr>
            <a:xfrm>
              <a:off x="809606" y="7111780"/>
              <a:ext cx="76200" cy="76200"/>
            </a:xfrm>
            <a:custGeom>
              <a:avLst/>
              <a:gdLst>
                <a:gd name="csX0" fmla="*/ 76200 w 76200"/>
                <a:gd name="csY0" fmla="*/ 38100 h 76200"/>
                <a:gd name="csX1" fmla="*/ 38100 w 76200"/>
                <a:gd name="csY1" fmla="*/ 76200 h 76200"/>
                <a:gd name="csX2" fmla="*/ 0 w 76200"/>
                <a:gd name="csY2" fmla="*/ 38100 h 76200"/>
                <a:gd name="csX3" fmla="*/ 38100 w 76200"/>
                <a:gd name="csY3" fmla="*/ 0 h 76200"/>
                <a:gd name="csX4" fmla="*/ 76200 w 76200"/>
                <a:gd name="csY4" fmla="*/ 38100 h 76200"/>
              </a:gdLst>
              <a:ahLst/>
              <a:cxnLst>
                <a:cxn ang="0">
                  <a:pos x="csX0" y="csY0"/>
                </a:cxn>
                <a:cxn ang="0">
                  <a:pos x="csX1" y="csY1"/>
                </a:cxn>
                <a:cxn ang="0">
                  <a:pos x="csX2" y="csY2"/>
                </a:cxn>
                <a:cxn ang="0">
                  <a:pos x="csX3" y="csY3"/>
                </a:cxn>
                <a:cxn ang="0">
                  <a:pos x="csX4" y="cs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solidFill>
              <a:srgbClr val="FFFFFF"/>
            </a:solidFill>
            <a:ln w="9525" cap="flat">
              <a:noFill/>
              <a:prstDash val="solid"/>
              <a:miter/>
            </a:ln>
          </p:spPr>
          <p:txBody>
            <a:bodyPr/>
            <a:lstStyle/>
            <a:p>
              <a:endParaRPr lang="tr-TR" noProof="0" dirty="0"/>
            </a:p>
          </p:txBody>
        </p:sp>
        <p:sp>
          <p:nvSpPr>
            <p:cNvPr id="25" name="Metin kutusu 24">
              <a:extLst>
                <a:ext uri="{FF2B5EF4-FFF2-40B4-BE49-F238E27FC236}">
                  <a16:creationId xmlns:a16="http://schemas.microsoft.com/office/drawing/2014/main" id="{3CE8EC04-60DD-4812-2710-D900F1B68611}"/>
                </a:ext>
              </a:extLst>
            </p:cNvPr>
            <p:cNvSpPr txBox="1"/>
            <p:nvPr/>
          </p:nvSpPr>
          <p:spPr>
            <a:xfrm>
              <a:off x="870592" y="7013448"/>
              <a:ext cx="1371524"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BILMEN LAZIM…</a:t>
              </a:r>
            </a:p>
          </p:txBody>
        </p:sp>
        <p:sp>
          <p:nvSpPr>
            <p:cNvPr id="26" name="Metin kutusu 25">
              <a:extLst>
                <a:ext uri="{FF2B5EF4-FFF2-40B4-BE49-F238E27FC236}">
                  <a16:creationId xmlns:a16="http://schemas.microsoft.com/office/drawing/2014/main" id="{C05C3176-D062-D3C4-2590-ED41F90B35A4}"/>
                </a:ext>
              </a:extLst>
            </p:cNvPr>
            <p:cNvSpPr txBox="1"/>
            <p:nvPr/>
          </p:nvSpPr>
          <p:spPr>
            <a:xfrm>
              <a:off x="969651" y="6896705"/>
              <a:ext cx="172858" cy="276999"/>
            </a:xfrm>
            <a:prstGeom prst="rect">
              <a:avLst/>
            </a:prstGeom>
            <a:noFill/>
          </p:spPr>
          <p:txBody>
            <a:bodyPr wrap="square" rtlCol="0">
              <a:spAutoFit/>
            </a:bodyPr>
            <a:lstStyle/>
            <a:p>
              <a:r>
                <a:rPr lang="tr-TR" sz="1200" b="1" noProof="0" dirty="0">
                  <a:ln/>
                  <a:solidFill>
                    <a:schemeClr val="bg1"/>
                  </a:solidFill>
                  <a:latin typeface="Fredoka" pitchFamily="2" charset="-79"/>
                  <a:cs typeface="Fredoka" pitchFamily="2" charset="-79"/>
                  <a:sym typeface="Fredoka"/>
                  <a:rtl val="0"/>
                </a:rPr>
                <a:t>.</a:t>
              </a:r>
            </a:p>
          </p:txBody>
        </p:sp>
      </p:grpSp>
      <p:sp>
        <p:nvSpPr>
          <p:cNvPr id="27" name="Serbest Form: Şekil 26">
            <a:extLst>
              <a:ext uri="{FF2B5EF4-FFF2-40B4-BE49-F238E27FC236}">
                <a16:creationId xmlns:a16="http://schemas.microsoft.com/office/drawing/2014/main" id="{920F9475-386F-B09D-A61F-A6D8961A6BD4}"/>
              </a:ext>
            </a:extLst>
          </p:cNvPr>
          <p:cNvSpPr/>
          <p:nvPr/>
        </p:nvSpPr>
        <p:spPr>
          <a:xfrm>
            <a:off x="11319257" y="3828565"/>
            <a:ext cx="266149" cy="266149"/>
          </a:xfrm>
          <a:custGeom>
            <a:avLst/>
            <a:gdLst>
              <a:gd name="csX0" fmla="*/ 114300 w 114300"/>
              <a:gd name="csY0" fmla="*/ 57150 h 114300"/>
              <a:gd name="csX1" fmla="*/ 57150 w 114300"/>
              <a:gd name="csY1" fmla="*/ 114300 h 114300"/>
              <a:gd name="csX2" fmla="*/ 0 w 114300"/>
              <a:gd name="csY2" fmla="*/ 57150 h 114300"/>
              <a:gd name="csX3" fmla="*/ 57150 w 114300"/>
              <a:gd name="csY3" fmla="*/ 0 h 114300"/>
              <a:gd name="csX4" fmla="*/ 114300 w 114300"/>
              <a:gd name="csY4" fmla="*/ 57150 h 114300"/>
            </a:gdLst>
            <a:ahLst/>
            <a:cxnLst>
              <a:cxn ang="0">
                <a:pos x="csX0" y="csY0"/>
              </a:cxn>
              <a:cxn ang="0">
                <a:pos x="csX1" y="csY1"/>
              </a:cxn>
              <a:cxn ang="0">
                <a:pos x="csX2" y="csY2"/>
              </a:cxn>
              <a:cxn ang="0">
                <a:pos x="csX3" y="csY3"/>
              </a:cxn>
              <a:cxn ang="0">
                <a:pos x="csX4" y="cs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tx2">
              <a:lumMod val="50000"/>
              <a:lumOff val="50000"/>
            </a:schemeClr>
          </a:solidFill>
          <a:ln w="9525" cap="flat">
            <a:noFill/>
            <a:prstDash val="solid"/>
            <a:miter/>
          </a:ln>
        </p:spPr>
        <p:txBody>
          <a:bodyPr/>
          <a:lstStyle/>
          <a:p>
            <a:endParaRPr lang="tr-TR" noProof="0" dirty="0"/>
          </a:p>
        </p:txBody>
      </p:sp>
      <p:sp>
        <p:nvSpPr>
          <p:cNvPr id="28" name="Serbest Form: Şekil 27">
            <a:extLst>
              <a:ext uri="{FF2B5EF4-FFF2-40B4-BE49-F238E27FC236}">
                <a16:creationId xmlns:a16="http://schemas.microsoft.com/office/drawing/2014/main" id="{9C2527BB-0A2E-E80F-8851-5234E52CF8F5}"/>
              </a:ext>
            </a:extLst>
          </p:cNvPr>
          <p:cNvSpPr/>
          <p:nvPr/>
        </p:nvSpPr>
        <p:spPr>
          <a:xfrm>
            <a:off x="11407972" y="3916664"/>
            <a:ext cx="88717" cy="88717"/>
          </a:xfrm>
          <a:custGeom>
            <a:avLst/>
            <a:gdLst>
              <a:gd name="csX0" fmla="*/ 38100 w 38100"/>
              <a:gd name="csY0" fmla="*/ 19050 h 38100"/>
              <a:gd name="csX1" fmla="*/ 19050 w 38100"/>
              <a:gd name="csY1" fmla="*/ 38100 h 38100"/>
              <a:gd name="csX2" fmla="*/ 0 w 38100"/>
              <a:gd name="csY2" fmla="*/ 19050 h 38100"/>
              <a:gd name="csX3" fmla="*/ 19050 w 38100"/>
              <a:gd name="csY3" fmla="*/ 0 h 38100"/>
              <a:gd name="csX4" fmla="*/ 38100 w 38100"/>
              <a:gd name="csY4" fmla="*/ 19050 h 38100"/>
            </a:gdLst>
            <a:ahLst/>
            <a:cxnLst>
              <a:cxn ang="0">
                <a:pos x="csX0" y="csY0"/>
              </a:cxn>
              <a:cxn ang="0">
                <a:pos x="csX1" y="csY1"/>
              </a:cxn>
              <a:cxn ang="0">
                <a:pos x="csX2" y="csY2"/>
              </a:cxn>
              <a:cxn ang="0">
                <a:pos x="csX3" y="csY3"/>
              </a:cxn>
              <a:cxn ang="0">
                <a:pos x="csX4" y="cs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FFFFFF">
              <a:alpha val="50000"/>
            </a:srgbClr>
          </a:solidFill>
          <a:ln w="9525" cap="flat">
            <a:noFill/>
            <a:prstDash val="solid"/>
            <a:miter/>
          </a:ln>
        </p:spPr>
        <p:txBody>
          <a:bodyPr/>
          <a:lstStyle/>
          <a:p>
            <a:endParaRPr lang="tr-TR" noProof="0" dirty="0"/>
          </a:p>
        </p:txBody>
      </p:sp>
      <p:pic>
        <p:nvPicPr>
          <p:cNvPr id="30" name="Resim 29">
            <a:extLst>
              <a:ext uri="{FF2B5EF4-FFF2-40B4-BE49-F238E27FC236}">
                <a16:creationId xmlns:a16="http://schemas.microsoft.com/office/drawing/2014/main" id="{4B4144B0-5C40-13AB-60D4-5468F4CD7F20}"/>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27964" y="3927281"/>
            <a:ext cx="2338662" cy="2591765"/>
          </a:xfrm>
          <a:prstGeom prst="rect">
            <a:avLst/>
          </a:prstGeom>
        </p:spPr>
      </p:pic>
      <p:cxnSp>
        <p:nvCxnSpPr>
          <p:cNvPr id="31" name="Düz Ok Bağlayıcısı 30">
            <a:extLst>
              <a:ext uri="{FF2B5EF4-FFF2-40B4-BE49-F238E27FC236}">
                <a16:creationId xmlns:a16="http://schemas.microsoft.com/office/drawing/2014/main" id="{81FF8890-A2F4-B39A-CD42-439FB439E6EF}"/>
              </a:ext>
            </a:extLst>
          </p:cNvPr>
          <p:cNvCxnSpPr>
            <a:cxnSpLocks/>
          </p:cNvCxnSpPr>
          <p:nvPr/>
        </p:nvCxnSpPr>
        <p:spPr>
          <a:xfrm flipH="1">
            <a:off x="9505950" y="5028248"/>
            <a:ext cx="76200" cy="509587"/>
          </a:xfrm>
          <a:prstGeom prst="straightConnector1">
            <a:avLst/>
          </a:prstGeom>
          <a:ln w="28575">
            <a:solidFill>
              <a:srgbClr val="E53935"/>
            </a:solidFill>
            <a:tailEnd type="triangle"/>
          </a:ln>
        </p:spPr>
        <p:style>
          <a:lnRef idx="2">
            <a:schemeClr val="accent2"/>
          </a:lnRef>
          <a:fillRef idx="0">
            <a:schemeClr val="accent2"/>
          </a:fillRef>
          <a:effectRef idx="1">
            <a:schemeClr val="accent2"/>
          </a:effectRef>
          <a:fontRef idx="minor">
            <a:schemeClr val="tx1"/>
          </a:fontRef>
        </p:style>
      </p:cxnSp>
      <p:sp>
        <p:nvSpPr>
          <p:cNvPr id="33" name="Serbest Form: Şekil 32">
            <a:extLst>
              <a:ext uri="{FF2B5EF4-FFF2-40B4-BE49-F238E27FC236}">
                <a16:creationId xmlns:a16="http://schemas.microsoft.com/office/drawing/2014/main" id="{44C2D5ED-98A9-BB84-9A65-00EBCABFE9A9}"/>
              </a:ext>
            </a:extLst>
          </p:cNvPr>
          <p:cNvSpPr/>
          <p:nvPr/>
        </p:nvSpPr>
        <p:spPr>
          <a:xfrm>
            <a:off x="306484" y="233063"/>
            <a:ext cx="11580025" cy="3369673"/>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35" name="Metin kutusu 34">
            <a:extLst>
              <a:ext uri="{FF2B5EF4-FFF2-40B4-BE49-F238E27FC236}">
                <a16:creationId xmlns:a16="http://schemas.microsoft.com/office/drawing/2014/main" id="{B7700A59-7A44-706F-D1A2-1079F20843D7}"/>
              </a:ext>
            </a:extLst>
          </p:cNvPr>
          <p:cNvSpPr txBox="1">
            <a:spLocks/>
          </p:cNvSpPr>
          <p:nvPr/>
        </p:nvSpPr>
        <p:spPr>
          <a:xfrm>
            <a:off x="325613" y="686722"/>
            <a:ext cx="7461396" cy="2316532"/>
          </a:xfrm>
          <a:prstGeom prst="rect">
            <a:avLst/>
          </a:prstGeom>
          <a:noFill/>
          <a:ln>
            <a:noFill/>
            <a:prstDash val="sysDot"/>
          </a:ln>
        </p:spPr>
        <p:txBody>
          <a:bodyPr wrap="square" rtlCol="0">
            <a:spAutoFit/>
          </a:bodyPr>
          <a:lstStyle/>
          <a:p>
            <a:pPr marL="171450" indent="-171450" algn="just" defTabSz="914400">
              <a:lnSpc>
                <a:spcPct val="150000"/>
              </a:lnSpc>
              <a:spcAft>
                <a:spcPts val="100"/>
              </a:spcAft>
              <a:buClr>
                <a:srgbClr val="000000"/>
              </a:buClr>
              <a:buSzPct val="120000"/>
              <a:buBlip>
                <a:blip r:embed="rId5"/>
              </a:buBlip>
            </a:pPr>
            <a:r>
              <a:rPr lang="tr-TR" sz="1600" kern="0" dirty="0">
                <a:solidFill>
                  <a:srgbClr val="222222"/>
                </a:solidFill>
                <a:latin typeface="Quicksand" pitchFamily="2" charset="-94"/>
                <a:ea typeface="Tahoma" pitchFamily="34" charset="0"/>
                <a:cs typeface="Poppins" pitchFamily="2" charset="-94"/>
                <a:sym typeface="Arial"/>
              </a:rPr>
              <a:t> </a:t>
            </a:r>
            <a:r>
              <a:rPr lang="tr-TR" sz="1600" kern="0" dirty="0" err="1">
                <a:solidFill>
                  <a:srgbClr val="222222"/>
                </a:solidFill>
                <a:latin typeface="Quicksand" pitchFamily="2" charset="-94"/>
                <a:ea typeface="Tahoma" pitchFamily="34" charset="0"/>
                <a:cs typeface="Poppins" pitchFamily="2" charset="-94"/>
                <a:sym typeface="Arial"/>
              </a:rPr>
              <a:t>KYK’de</a:t>
            </a:r>
            <a:r>
              <a:rPr lang="tr-TR" sz="1600" kern="0" dirty="0">
                <a:solidFill>
                  <a:srgbClr val="222222"/>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kış</a:t>
            </a:r>
            <a:r>
              <a:rPr lang="tr-TR" sz="1600" b="1" kern="0" dirty="0">
                <a:solidFill>
                  <a:srgbClr val="222222"/>
                </a:solidFill>
                <a:latin typeface="Quicksand" pitchFamily="2" charset="-94"/>
                <a:ea typeface="Tahoma" pitchFamily="34" charset="0"/>
                <a:cs typeface="Poppins" pitchFamily="2" charset="-94"/>
                <a:sym typeface="Arial"/>
              </a:rPr>
              <a:t>, </a:t>
            </a:r>
            <a:r>
              <a:rPr lang="tr-TR" sz="1600" kern="0" dirty="0" err="1">
                <a:solidFill>
                  <a:srgbClr val="222222"/>
                </a:solidFill>
                <a:latin typeface="Quicksand" pitchFamily="2" charset="-94"/>
                <a:ea typeface="Tahoma" pitchFamily="34" charset="0"/>
                <a:cs typeface="Poppins" pitchFamily="2" charset="-94"/>
                <a:sym typeface="Arial"/>
              </a:rPr>
              <a:t>GYK’de</a:t>
            </a:r>
            <a:r>
              <a:rPr lang="tr-TR" sz="1600" kern="0" dirty="0">
                <a:solidFill>
                  <a:srgbClr val="222222"/>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yaz</a:t>
            </a:r>
            <a:r>
              <a:rPr lang="tr-TR" sz="1600" kern="0" dirty="0">
                <a:solidFill>
                  <a:srgbClr val="222222"/>
                </a:solidFill>
                <a:latin typeface="Quicksand" pitchFamily="2" charset="-94"/>
                <a:ea typeface="Tahoma" pitchFamily="34" charset="0"/>
                <a:cs typeface="Poppins" pitchFamily="2" charset="-94"/>
                <a:sym typeface="Arial"/>
              </a:rPr>
              <a:t> mevsimi başlar.</a:t>
            </a:r>
          </a:p>
          <a:p>
            <a:pPr marL="171450" indent="-171450" algn="just" defTabSz="914400">
              <a:lnSpc>
                <a:spcPct val="150000"/>
              </a:lnSpc>
              <a:spcAft>
                <a:spcPts val="100"/>
              </a:spcAft>
              <a:buClr>
                <a:srgbClr val="000000"/>
              </a:buClr>
              <a:buSzPct val="120000"/>
              <a:buBlip>
                <a:blip r:embed="rId5"/>
              </a:buBlip>
            </a:pPr>
            <a:r>
              <a:rPr lang="tr-TR" sz="1600" kern="0" dirty="0">
                <a:solidFill>
                  <a:srgbClr val="222222"/>
                </a:solidFill>
                <a:latin typeface="Quicksand" pitchFamily="2" charset="-94"/>
                <a:ea typeface="Tahoma" pitchFamily="34" charset="0"/>
                <a:cs typeface="Poppins" pitchFamily="2" charset="-94"/>
                <a:sym typeface="Arial"/>
              </a:rPr>
              <a:t> Güneş ışınları </a:t>
            </a:r>
            <a:r>
              <a:rPr lang="tr-TR" sz="1600" b="1" kern="0" dirty="0">
                <a:solidFill>
                  <a:srgbClr val="E84E4A"/>
                </a:solidFill>
                <a:latin typeface="Quicksand" pitchFamily="2" charset="-94"/>
                <a:ea typeface="Tahoma" pitchFamily="34" charset="0"/>
                <a:cs typeface="Poppins" pitchFamily="2" charset="-94"/>
                <a:sym typeface="Arial"/>
              </a:rPr>
              <a:t>Oğlak Dönencesine </a:t>
            </a:r>
            <a:r>
              <a:rPr lang="tr-TR" sz="1600" kern="0" dirty="0">
                <a:solidFill>
                  <a:srgbClr val="222222"/>
                </a:solidFill>
                <a:latin typeface="Quicksand" pitchFamily="2" charset="-94"/>
                <a:ea typeface="Tahoma" pitchFamily="34" charset="0"/>
                <a:cs typeface="Poppins" pitchFamily="2" charset="-94"/>
                <a:sym typeface="Arial"/>
              </a:rPr>
              <a:t>dik açıyla (90°) düşer.</a:t>
            </a:r>
          </a:p>
          <a:p>
            <a:pPr marL="171450" indent="-171450" algn="just" defTabSz="914400">
              <a:lnSpc>
                <a:spcPct val="150000"/>
              </a:lnSpc>
              <a:spcAft>
                <a:spcPts val="100"/>
              </a:spcAft>
              <a:buClr>
                <a:srgbClr val="000000"/>
              </a:buClr>
              <a:buSzPct val="120000"/>
              <a:buBlip>
                <a:blip r:embed="rId5"/>
              </a:buBlip>
            </a:pPr>
            <a:r>
              <a:rPr lang="tr-TR" sz="1600" kern="0" dirty="0">
                <a:solidFill>
                  <a:srgbClr val="222222"/>
                </a:solidFill>
                <a:latin typeface="Quicksand" pitchFamily="2" charset="-94"/>
                <a:ea typeface="Tahoma" pitchFamily="34" charset="0"/>
                <a:cs typeface="Poppins" pitchFamily="2" charset="-94"/>
                <a:sym typeface="Arial"/>
              </a:rPr>
              <a:t> </a:t>
            </a:r>
            <a:r>
              <a:rPr lang="tr-TR" sz="1600" kern="0" dirty="0" err="1">
                <a:solidFill>
                  <a:srgbClr val="222222"/>
                </a:solidFill>
                <a:latin typeface="Quicksand" pitchFamily="2" charset="-94"/>
                <a:ea typeface="Tahoma" pitchFamily="34" charset="0"/>
                <a:cs typeface="Poppins" pitchFamily="2" charset="-94"/>
                <a:sym typeface="Arial"/>
              </a:rPr>
              <a:t>KYK’de</a:t>
            </a:r>
            <a:r>
              <a:rPr lang="tr-TR" sz="1600" kern="0" dirty="0">
                <a:solidFill>
                  <a:srgbClr val="222222"/>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en uzun gece </a:t>
            </a:r>
            <a:r>
              <a:rPr lang="tr-TR" sz="1600" kern="0" dirty="0">
                <a:solidFill>
                  <a:srgbClr val="222222"/>
                </a:solidFill>
                <a:latin typeface="Quicksand" pitchFamily="2" charset="-94"/>
                <a:ea typeface="Tahoma" pitchFamily="34" charset="0"/>
                <a:cs typeface="Poppins" pitchFamily="2" charset="-94"/>
                <a:sym typeface="Arial"/>
              </a:rPr>
              <a:t>yaşanır. </a:t>
            </a:r>
          </a:p>
          <a:p>
            <a:pPr marL="171450" indent="-171450" algn="just" defTabSz="914400">
              <a:lnSpc>
                <a:spcPct val="150000"/>
              </a:lnSpc>
              <a:spcAft>
                <a:spcPts val="100"/>
              </a:spcAft>
              <a:buClr>
                <a:srgbClr val="000000"/>
              </a:buClr>
              <a:buSzPct val="120000"/>
              <a:buBlip>
                <a:blip r:embed="rId5"/>
              </a:buBlip>
            </a:pPr>
            <a:r>
              <a:rPr lang="tr-TR" sz="1600" kern="0" dirty="0">
                <a:solidFill>
                  <a:srgbClr val="222222"/>
                </a:solidFill>
                <a:latin typeface="Quicksand" pitchFamily="2" charset="-94"/>
                <a:ea typeface="Tahoma" pitchFamily="34" charset="0"/>
                <a:cs typeface="Poppins" pitchFamily="2" charset="-94"/>
                <a:sym typeface="Arial"/>
              </a:rPr>
              <a:t> Bu tarihten itibaren Kuzey Yarım Küre’de geceler kısalmaya, </a:t>
            </a:r>
            <a:r>
              <a:rPr lang="tr-TR" sz="1600" b="1" kern="0" dirty="0">
                <a:solidFill>
                  <a:srgbClr val="E84E4A"/>
                </a:solidFill>
                <a:latin typeface="Quicksand" pitchFamily="2" charset="-94"/>
                <a:ea typeface="Tahoma" pitchFamily="34" charset="0"/>
                <a:cs typeface="Poppins" pitchFamily="2" charset="-94"/>
                <a:sym typeface="Arial"/>
              </a:rPr>
              <a:t>gündüzler uzamaya</a:t>
            </a:r>
            <a:r>
              <a:rPr lang="tr-TR" sz="1600" b="1" kern="0" dirty="0">
                <a:solidFill>
                  <a:srgbClr val="E53935"/>
                </a:solidFill>
                <a:latin typeface="Quicksand" pitchFamily="2" charset="-94"/>
                <a:ea typeface="Tahoma" pitchFamily="34" charset="0"/>
                <a:cs typeface="Poppins" pitchFamily="2" charset="-94"/>
                <a:sym typeface="Arial"/>
              </a:rPr>
              <a:t> </a:t>
            </a:r>
            <a:r>
              <a:rPr lang="tr-TR" sz="1600" kern="0" dirty="0">
                <a:solidFill>
                  <a:srgbClr val="222222"/>
                </a:solidFill>
                <a:latin typeface="Quicksand" pitchFamily="2" charset="-94"/>
                <a:ea typeface="Tahoma" pitchFamily="34" charset="0"/>
                <a:cs typeface="Poppins" pitchFamily="2" charset="-94"/>
                <a:sym typeface="Arial"/>
              </a:rPr>
              <a:t>başlar.</a:t>
            </a:r>
          </a:p>
          <a:p>
            <a:pPr marL="171450" indent="-171450" algn="just" defTabSz="914400">
              <a:lnSpc>
                <a:spcPct val="150000"/>
              </a:lnSpc>
              <a:spcAft>
                <a:spcPts val="100"/>
              </a:spcAft>
              <a:buClr>
                <a:srgbClr val="000000"/>
              </a:buClr>
              <a:buSzPct val="120000"/>
              <a:buBlip>
                <a:blip r:embed="rId5"/>
              </a:buBlip>
            </a:pPr>
            <a:endParaRPr lang="tr-TR" sz="1600" kern="0" dirty="0">
              <a:solidFill>
                <a:srgbClr val="222222"/>
              </a:solidFill>
              <a:latin typeface="Quicksand" pitchFamily="2" charset="-94"/>
              <a:ea typeface="Tahoma" pitchFamily="34" charset="0"/>
              <a:cs typeface="Poppins" pitchFamily="2" charset="-94"/>
              <a:sym typeface="Arial"/>
            </a:endParaRPr>
          </a:p>
        </p:txBody>
      </p:sp>
      <p:sp>
        <p:nvSpPr>
          <p:cNvPr id="37" name="Dikdörtgen: Köşeleri Yuvarlatılmış 36">
            <a:extLst>
              <a:ext uri="{FF2B5EF4-FFF2-40B4-BE49-F238E27FC236}">
                <a16:creationId xmlns:a16="http://schemas.microsoft.com/office/drawing/2014/main" id="{A55DF068-0260-F9BD-DFF5-A8A840765061}"/>
              </a:ext>
            </a:extLst>
          </p:cNvPr>
          <p:cNvSpPr/>
          <p:nvPr/>
        </p:nvSpPr>
        <p:spPr>
          <a:xfrm>
            <a:off x="311885" y="233314"/>
            <a:ext cx="11573631"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39" name="Metin kutusu 38">
            <a:extLst>
              <a:ext uri="{FF2B5EF4-FFF2-40B4-BE49-F238E27FC236}">
                <a16:creationId xmlns:a16="http://schemas.microsoft.com/office/drawing/2014/main" id="{A3B38C19-A92B-D50E-99ED-FC58D514EEE1}"/>
              </a:ext>
            </a:extLst>
          </p:cNvPr>
          <p:cNvSpPr txBox="1">
            <a:spLocks/>
          </p:cNvSpPr>
          <p:nvPr/>
        </p:nvSpPr>
        <p:spPr>
          <a:xfrm>
            <a:off x="305492" y="285314"/>
            <a:ext cx="11526310" cy="307777"/>
          </a:xfrm>
          <a:prstGeom prst="rect">
            <a:avLst/>
          </a:prstGeom>
          <a:noFill/>
          <a:ln>
            <a:noFill/>
            <a:prstDash val="sysDot"/>
          </a:ln>
        </p:spPr>
        <p:txBody>
          <a:bodyPr wrap="square" rtlCol="0">
            <a:spAutoFit/>
          </a:bodyPr>
          <a:lstStyle/>
          <a:p>
            <a:pPr algn="just" defTabSz="914400">
              <a:spcAft>
                <a:spcPts val="100"/>
              </a:spcAft>
              <a:buClr>
                <a:srgbClr val="000000"/>
              </a:buClr>
              <a:buFont typeface="Arial"/>
              <a:buNone/>
            </a:pPr>
            <a:r>
              <a:rPr lang="tr-TR" sz="1400" b="1" kern="0" noProof="0" dirty="0">
                <a:solidFill>
                  <a:schemeClr val="bg1"/>
                </a:solidFill>
                <a:latin typeface="Quicksand SemiBold" pitchFamily="2" charset="-94"/>
                <a:ea typeface="Tahoma" pitchFamily="34" charset="0"/>
                <a:cs typeface="Poppins" pitchFamily="2" charset="-94"/>
                <a:sym typeface="Arial"/>
              </a:rPr>
              <a:t>21 Aralık Gündönümü (</a:t>
            </a:r>
            <a:r>
              <a:rPr lang="tr-TR" sz="1400" b="1" kern="0" noProof="0" dirty="0" err="1">
                <a:solidFill>
                  <a:schemeClr val="bg1"/>
                </a:solidFill>
                <a:latin typeface="Quicksand SemiBold" pitchFamily="2" charset="-94"/>
                <a:ea typeface="Tahoma" pitchFamily="34" charset="0"/>
                <a:cs typeface="Poppins" pitchFamily="2" charset="-94"/>
                <a:sym typeface="Arial"/>
              </a:rPr>
              <a:t>Solstis</a:t>
            </a:r>
            <a:r>
              <a:rPr lang="tr-TR" sz="1400" b="1" kern="0" noProof="0" dirty="0">
                <a:solidFill>
                  <a:schemeClr val="bg1"/>
                </a:solidFill>
                <a:latin typeface="Quicksand SemiBold" pitchFamily="2" charset="-94"/>
                <a:ea typeface="Tahoma" pitchFamily="34" charset="0"/>
                <a:cs typeface="Poppins" pitchFamily="2" charset="-94"/>
                <a:sym typeface="Arial"/>
              </a:rPr>
              <a:t>)</a:t>
            </a:r>
          </a:p>
        </p:txBody>
      </p:sp>
      <p:pic>
        <p:nvPicPr>
          <p:cNvPr id="41" name="Resim 40">
            <a:extLst>
              <a:ext uri="{FF2B5EF4-FFF2-40B4-BE49-F238E27FC236}">
                <a16:creationId xmlns:a16="http://schemas.microsoft.com/office/drawing/2014/main" id="{D4BE9578-3970-9B80-D01E-5C10F9DF4EDF}"/>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8349261" y="614313"/>
            <a:ext cx="3236145" cy="2916414"/>
          </a:xfrm>
          <a:prstGeom prst="rect">
            <a:avLst/>
          </a:prstGeom>
        </p:spPr>
      </p:pic>
    </p:spTree>
    <p:extLst>
      <p:ext uri="{BB962C8B-B14F-4D97-AF65-F5344CB8AC3E}">
        <p14:creationId xmlns:p14="http://schemas.microsoft.com/office/powerpoint/2010/main" val="3528451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449BE-D6B0-8875-8014-773EA3A7F22E}"/>
            </a:ext>
          </a:extLst>
        </p:cNvPr>
        <p:cNvGrpSpPr/>
        <p:nvPr/>
      </p:nvGrpSpPr>
      <p:grpSpPr>
        <a:xfrm>
          <a:off x="0" y="0"/>
          <a:ext cx="0" cy="0"/>
          <a:chOff x="0" y="0"/>
          <a:chExt cx="0" cy="0"/>
        </a:xfrm>
      </p:grpSpPr>
      <p:sp>
        <p:nvSpPr>
          <p:cNvPr id="33" name="Serbest Form: Şekil 32">
            <a:extLst>
              <a:ext uri="{FF2B5EF4-FFF2-40B4-BE49-F238E27FC236}">
                <a16:creationId xmlns:a16="http://schemas.microsoft.com/office/drawing/2014/main" id="{A462CCB9-51AF-7A32-D8E2-5E8A9135CBF8}"/>
              </a:ext>
            </a:extLst>
          </p:cNvPr>
          <p:cNvSpPr/>
          <p:nvPr/>
        </p:nvSpPr>
        <p:spPr>
          <a:xfrm>
            <a:off x="306484" y="233063"/>
            <a:ext cx="11580025" cy="3369673"/>
          </a:xfrm>
          <a:custGeom>
            <a:avLst/>
            <a:gdLst>
              <a:gd name="csX0" fmla="*/ 4905375 w 5095875"/>
              <a:gd name="csY0" fmla="*/ 0 h 1333500"/>
              <a:gd name="csX1" fmla="*/ 5095875 w 5095875"/>
              <a:gd name="csY1" fmla="*/ 0 h 1333500"/>
              <a:gd name="csX2" fmla="*/ 5095875 w 5095875"/>
              <a:gd name="csY2" fmla="*/ 1333500 h 1333500"/>
              <a:gd name="csX3" fmla="*/ 4905375 w 5095875"/>
              <a:gd name="csY3" fmla="*/ 1333500 h 1333500"/>
              <a:gd name="csX4" fmla="*/ 190500 w 5095875"/>
              <a:gd name="csY4" fmla="*/ 1333500 h 1333500"/>
              <a:gd name="csX5" fmla="*/ 0 w 5095875"/>
              <a:gd name="csY5" fmla="*/ 1333500 h 1333500"/>
              <a:gd name="csX6" fmla="*/ 0 w 5095875"/>
              <a:gd name="csY6" fmla="*/ 0 h 1333500"/>
              <a:gd name="csX7" fmla="*/ 190500 w 5095875"/>
              <a:gd name="csY7" fmla="*/ 0 h 133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095875" h="1333500">
                <a:moveTo>
                  <a:pt x="4905375" y="0"/>
                </a:moveTo>
                <a:cubicBezTo>
                  <a:pt x="5010586" y="0"/>
                  <a:pt x="5095875" y="0"/>
                  <a:pt x="5095875" y="0"/>
                </a:cubicBezTo>
                <a:lnTo>
                  <a:pt x="5095875" y="1333500"/>
                </a:lnTo>
                <a:cubicBezTo>
                  <a:pt x="5095875" y="1333500"/>
                  <a:pt x="5010586" y="1333500"/>
                  <a:pt x="4905375" y="1333500"/>
                </a:cubicBezTo>
                <a:lnTo>
                  <a:pt x="190500" y="1333500"/>
                </a:lnTo>
                <a:cubicBezTo>
                  <a:pt x="85290" y="1333500"/>
                  <a:pt x="0" y="1333500"/>
                  <a:pt x="0" y="1333500"/>
                </a:cubicBezTo>
                <a:lnTo>
                  <a:pt x="0" y="0"/>
                </a:lnTo>
                <a:cubicBezTo>
                  <a:pt x="0" y="0"/>
                  <a:pt x="85290" y="0"/>
                  <a:pt x="190500" y="0"/>
                </a:cubicBezTo>
                <a:close/>
              </a:path>
            </a:pathLst>
          </a:custGeom>
          <a:solidFill>
            <a:srgbClr val="FFFFFF"/>
          </a:solidFill>
          <a:ln w="9525" cap="flat">
            <a:solidFill>
              <a:srgbClr val="E0E0E0"/>
            </a:solidFill>
            <a:prstDash val="solid"/>
            <a:miter/>
          </a:ln>
        </p:spPr>
        <p:txBody>
          <a:bodyPr/>
          <a:lstStyle/>
          <a:p>
            <a:endParaRPr lang="tr-TR" noProof="0" dirty="0"/>
          </a:p>
        </p:txBody>
      </p:sp>
      <p:sp>
        <p:nvSpPr>
          <p:cNvPr id="35" name="Metin kutusu 34">
            <a:extLst>
              <a:ext uri="{FF2B5EF4-FFF2-40B4-BE49-F238E27FC236}">
                <a16:creationId xmlns:a16="http://schemas.microsoft.com/office/drawing/2014/main" id="{D2691AF0-B14C-AA78-C348-0563D6EB39EC}"/>
              </a:ext>
            </a:extLst>
          </p:cNvPr>
          <p:cNvSpPr txBox="1">
            <a:spLocks/>
          </p:cNvSpPr>
          <p:nvPr/>
        </p:nvSpPr>
        <p:spPr>
          <a:xfrm>
            <a:off x="325613" y="686722"/>
            <a:ext cx="7461396" cy="2316532"/>
          </a:xfrm>
          <a:prstGeom prst="rect">
            <a:avLst/>
          </a:prstGeom>
          <a:noFill/>
          <a:ln>
            <a:noFill/>
            <a:prstDash val="sysDot"/>
          </a:ln>
        </p:spPr>
        <p:txBody>
          <a:bodyPr wrap="square" rtlCol="0">
            <a:spAutoFit/>
          </a:bodyPr>
          <a:lstStyle/>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a:t>
            </a:r>
            <a:r>
              <a:rPr lang="tr-TR" sz="1600" kern="0" dirty="0" err="1">
                <a:solidFill>
                  <a:srgbClr val="222222"/>
                </a:solidFill>
                <a:latin typeface="Quicksand" pitchFamily="2" charset="-94"/>
                <a:ea typeface="Tahoma" pitchFamily="34" charset="0"/>
                <a:cs typeface="Poppins" pitchFamily="2" charset="-94"/>
                <a:sym typeface="Arial"/>
              </a:rPr>
              <a:t>KYK’de</a:t>
            </a:r>
            <a:r>
              <a:rPr lang="tr-TR" sz="1600" kern="0" dirty="0">
                <a:solidFill>
                  <a:srgbClr val="222222"/>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ilkbahar</a:t>
            </a:r>
            <a:r>
              <a:rPr lang="tr-TR" sz="1600" b="1" kern="0" dirty="0">
                <a:solidFill>
                  <a:srgbClr val="222222"/>
                </a:solidFill>
                <a:latin typeface="Quicksand" pitchFamily="2" charset="-94"/>
                <a:ea typeface="Tahoma" pitchFamily="34" charset="0"/>
                <a:cs typeface="Poppins" pitchFamily="2" charset="-94"/>
                <a:sym typeface="Arial"/>
              </a:rPr>
              <a:t>, </a:t>
            </a:r>
            <a:r>
              <a:rPr lang="tr-TR" sz="1600" kern="0" dirty="0" err="1">
                <a:solidFill>
                  <a:srgbClr val="222222"/>
                </a:solidFill>
                <a:latin typeface="Quicksand" pitchFamily="2" charset="-94"/>
                <a:ea typeface="Tahoma" pitchFamily="34" charset="0"/>
                <a:cs typeface="Poppins" pitchFamily="2" charset="-94"/>
                <a:sym typeface="Arial"/>
              </a:rPr>
              <a:t>GYK’de</a:t>
            </a:r>
            <a:r>
              <a:rPr lang="tr-TR" sz="1600" kern="0" dirty="0">
                <a:solidFill>
                  <a:srgbClr val="222222"/>
                </a:solidFill>
                <a:latin typeface="Quicksand" pitchFamily="2" charset="-94"/>
                <a:ea typeface="Tahoma" pitchFamily="34" charset="0"/>
                <a:cs typeface="Poppins" pitchFamily="2" charset="-94"/>
                <a:sym typeface="Arial"/>
              </a:rPr>
              <a:t> </a:t>
            </a:r>
            <a:r>
              <a:rPr lang="tr-TR" sz="1600" b="1" kern="0" dirty="0">
                <a:solidFill>
                  <a:srgbClr val="E84E4A"/>
                </a:solidFill>
                <a:latin typeface="Quicksand" pitchFamily="2" charset="-94"/>
                <a:ea typeface="Tahoma" pitchFamily="34" charset="0"/>
                <a:cs typeface="Poppins" pitchFamily="2" charset="-94"/>
                <a:sym typeface="Arial"/>
              </a:rPr>
              <a:t>sonbahar</a:t>
            </a:r>
            <a:r>
              <a:rPr lang="tr-TR" sz="1600" kern="0" dirty="0">
                <a:solidFill>
                  <a:srgbClr val="222222"/>
                </a:solidFill>
                <a:latin typeface="Quicksand" pitchFamily="2" charset="-94"/>
                <a:ea typeface="Tahoma" pitchFamily="34" charset="0"/>
                <a:cs typeface="Poppins" pitchFamily="2" charset="-94"/>
                <a:sym typeface="Arial"/>
              </a:rPr>
              <a:t> mevsimi başlar.</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Eksen eğikliğinin etkisi </a:t>
            </a:r>
            <a:r>
              <a:rPr lang="tr-TR" sz="1600" b="1" kern="0" dirty="0">
                <a:solidFill>
                  <a:srgbClr val="E84E4A"/>
                </a:solidFill>
                <a:latin typeface="Quicksand" pitchFamily="2" charset="-94"/>
                <a:ea typeface="Tahoma" pitchFamily="34" charset="0"/>
                <a:cs typeface="Poppins" pitchFamily="2" charset="-94"/>
                <a:sym typeface="Arial"/>
              </a:rPr>
              <a:t>geçici bir süre</a:t>
            </a:r>
            <a:r>
              <a:rPr lang="tr-TR" sz="1600" kern="0" dirty="0">
                <a:solidFill>
                  <a:srgbClr val="222222"/>
                </a:solidFill>
                <a:latin typeface="Quicksand" pitchFamily="2" charset="-94"/>
                <a:ea typeface="Tahoma" pitchFamily="34" charset="0"/>
                <a:cs typeface="Poppins" pitchFamily="2" charset="-94"/>
                <a:sym typeface="Arial"/>
              </a:rPr>
              <a:t> ortadan kalkar.</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Güneş ışınları </a:t>
            </a:r>
            <a:r>
              <a:rPr lang="tr-TR" sz="1600" b="1" kern="0" dirty="0">
                <a:solidFill>
                  <a:srgbClr val="E84E4A"/>
                </a:solidFill>
                <a:latin typeface="Quicksand" pitchFamily="2" charset="-94"/>
                <a:ea typeface="Tahoma" pitchFamily="34" charset="0"/>
                <a:cs typeface="Poppins" pitchFamily="2" charset="-94"/>
                <a:sym typeface="Arial"/>
              </a:rPr>
              <a:t>Ekvator’a</a:t>
            </a:r>
            <a:r>
              <a:rPr lang="tr-TR" sz="1600" b="1" kern="0" dirty="0">
                <a:solidFill>
                  <a:srgbClr val="E53935"/>
                </a:solidFill>
                <a:latin typeface="Quicksand" pitchFamily="2" charset="-94"/>
                <a:ea typeface="Tahoma" pitchFamily="34" charset="0"/>
                <a:cs typeface="Poppins" pitchFamily="2" charset="-94"/>
                <a:sym typeface="Arial"/>
              </a:rPr>
              <a:t> </a:t>
            </a:r>
            <a:r>
              <a:rPr lang="tr-TR" sz="1600" kern="0" dirty="0">
                <a:solidFill>
                  <a:srgbClr val="222222"/>
                </a:solidFill>
                <a:latin typeface="Quicksand" pitchFamily="2" charset="-94"/>
                <a:ea typeface="Tahoma" pitchFamily="34" charset="0"/>
                <a:cs typeface="Poppins" pitchFamily="2" charset="-94"/>
                <a:sym typeface="Arial"/>
              </a:rPr>
              <a:t>dik açıyla düşer.</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Tüm Dünya’da gece ve gündüz süresi eşit olur. Bu duruma </a:t>
            </a:r>
            <a:r>
              <a:rPr lang="tr-TR" sz="1600" b="1" kern="0" dirty="0">
                <a:solidFill>
                  <a:srgbClr val="E84E4A"/>
                </a:solidFill>
                <a:latin typeface="Quicksand" pitchFamily="2" charset="-94"/>
                <a:ea typeface="Tahoma" pitchFamily="34" charset="0"/>
                <a:cs typeface="Poppins" pitchFamily="2" charset="-94"/>
                <a:sym typeface="Arial"/>
              </a:rPr>
              <a:t>ekinoks</a:t>
            </a:r>
            <a:r>
              <a:rPr lang="tr-TR" sz="1600" kern="0" dirty="0">
                <a:solidFill>
                  <a:srgbClr val="222222"/>
                </a:solidFill>
                <a:latin typeface="Quicksand" pitchFamily="2" charset="-94"/>
                <a:ea typeface="Tahoma" pitchFamily="34" charset="0"/>
                <a:cs typeface="Poppins" pitchFamily="2" charset="-94"/>
                <a:sym typeface="Arial"/>
              </a:rPr>
              <a:t> denir.</a:t>
            </a:r>
          </a:p>
          <a:p>
            <a:pPr marL="171450" indent="-171450" algn="just">
              <a:lnSpc>
                <a:spcPct val="150000"/>
              </a:lnSpc>
              <a:spcAft>
                <a:spcPts val="100"/>
              </a:spcAft>
              <a:buClr>
                <a:srgbClr val="000000"/>
              </a:buClr>
              <a:buSzPct val="120000"/>
              <a:buBlip>
                <a:blip r:embed="rId2"/>
              </a:buBlip>
            </a:pPr>
            <a:r>
              <a:rPr lang="tr-TR" sz="1600" kern="0" dirty="0">
                <a:solidFill>
                  <a:srgbClr val="222222"/>
                </a:solidFill>
                <a:latin typeface="Quicksand" pitchFamily="2" charset="-94"/>
                <a:ea typeface="Tahoma" pitchFamily="34" charset="0"/>
                <a:cs typeface="Poppins" pitchFamily="2" charset="-94"/>
                <a:sym typeface="Arial"/>
              </a:rPr>
              <a:t> Bu tarihten itibaren Kuzey Yarım Küre’de gündüzler gecelerden daha uzun olur.</a:t>
            </a:r>
          </a:p>
        </p:txBody>
      </p:sp>
      <p:sp>
        <p:nvSpPr>
          <p:cNvPr id="37" name="Dikdörtgen: Köşeleri Yuvarlatılmış 36">
            <a:extLst>
              <a:ext uri="{FF2B5EF4-FFF2-40B4-BE49-F238E27FC236}">
                <a16:creationId xmlns:a16="http://schemas.microsoft.com/office/drawing/2014/main" id="{7E82DBDC-C448-DCA9-0070-EB278221EEC0}"/>
              </a:ext>
            </a:extLst>
          </p:cNvPr>
          <p:cNvSpPr/>
          <p:nvPr/>
        </p:nvSpPr>
        <p:spPr>
          <a:xfrm>
            <a:off x="311885" y="233314"/>
            <a:ext cx="11573631" cy="381000"/>
          </a:xfrm>
          <a:prstGeom prst="roundRect">
            <a:avLst/>
          </a:prstGeom>
          <a:solidFill>
            <a:schemeClr val="tx2">
              <a:lumMod val="75000"/>
              <a:lumOff val="25000"/>
            </a:schemeClr>
          </a:solidFill>
          <a:ln w="9525" cap="flat">
            <a:noFill/>
            <a:prstDash val="solid"/>
            <a:miter/>
          </a:ln>
        </p:spPr>
        <p:txBody>
          <a:bodyPr/>
          <a:lstStyle/>
          <a:p>
            <a:endParaRPr lang="tr-TR" noProof="0" dirty="0"/>
          </a:p>
        </p:txBody>
      </p:sp>
      <p:sp>
        <p:nvSpPr>
          <p:cNvPr id="39" name="Metin kutusu 38">
            <a:extLst>
              <a:ext uri="{FF2B5EF4-FFF2-40B4-BE49-F238E27FC236}">
                <a16:creationId xmlns:a16="http://schemas.microsoft.com/office/drawing/2014/main" id="{FB399360-E7EA-28C2-15E7-AC0A184FC065}"/>
              </a:ext>
            </a:extLst>
          </p:cNvPr>
          <p:cNvSpPr txBox="1">
            <a:spLocks/>
          </p:cNvSpPr>
          <p:nvPr/>
        </p:nvSpPr>
        <p:spPr>
          <a:xfrm>
            <a:off x="305492" y="285314"/>
            <a:ext cx="11526310" cy="307777"/>
          </a:xfrm>
          <a:prstGeom prst="rect">
            <a:avLst/>
          </a:prstGeom>
          <a:noFill/>
          <a:ln>
            <a:noFill/>
            <a:prstDash val="sysDot"/>
          </a:ln>
        </p:spPr>
        <p:txBody>
          <a:bodyPr wrap="square" rtlCol="0">
            <a:spAutoFit/>
          </a:bodyPr>
          <a:lstStyle/>
          <a:p>
            <a:pPr algn="just">
              <a:spcAft>
                <a:spcPts val="100"/>
              </a:spcAft>
              <a:buClr>
                <a:srgbClr val="000000"/>
              </a:buClr>
            </a:pPr>
            <a:r>
              <a:rPr lang="tr-TR" sz="1400" b="1" kern="0" dirty="0">
                <a:solidFill>
                  <a:schemeClr val="bg1"/>
                </a:solidFill>
                <a:latin typeface="Quicksand SemiBold" pitchFamily="2" charset="-94"/>
                <a:ea typeface="Tahoma" pitchFamily="34" charset="0"/>
                <a:cs typeface="Poppins" pitchFamily="2" charset="-94"/>
                <a:sym typeface="Arial"/>
              </a:rPr>
              <a:t>21 Mart Ekinoksu</a:t>
            </a:r>
          </a:p>
        </p:txBody>
      </p:sp>
      <p:grpSp>
        <p:nvGrpSpPr>
          <p:cNvPr id="2" name="Grup 1">
            <a:extLst>
              <a:ext uri="{FF2B5EF4-FFF2-40B4-BE49-F238E27FC236}">
                <a16:creationId xmlns:a16="http://schemas.microsoft.com/office/drawing/2014/main" id="{59304285-FCDD-1C73-BA96-FE8FD0DE693D}"/>
              </a:ext>
            </a:extLst>
          </p:cNvPr>
          <p:cNvGrpSpPr/>
          <p:nvPr/>
        </p:nvGrpSpPr>
        <p:grpSpPr>
          <a:xfrm>
            <a:off x="8080199" y="712645"/>
            <a:ext cx="3513119" cy="2733759"/>
            <a:chOff x="4201047" y="6638196"/>
            <a:chExt cx="2943351" cy="2290389"/>
          </a:xfrm>
        </p:grpSpPr>
        <p:pic>
          <p:nvPicPr>
            <p:cNvPr id="3" name="Resim 2">
              <a:extLst>
                <a:ext uri="{FF2B5EF4-FFF2-40B4-BE49-F238E27FC236}">
                  <a16:creationId xmlns:a16="http://schemas.microsoft.com/office/drawing/2014/main" id="{6354B026-D8C7-65E5-9AC6-8CC16E818257}"/>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201047" y="6638196"/>
              <a:ext cx="2943351" cy="2290389"/>
            </a:xfrm>
            <a:prstGeom prst="rect">
              <a:avLst/>
            </a:prstGeom>
          </p:spPr>
        </p:pic>
        <p:sp>
          <p:nvSpPr>
            <p:cNvPr id="4" name="Dikdörtgen 3">
              <a:extLst>
                <a:ext uri="{FF2B5EF4-FFF2-40B4-BE49-F238E27FC236}">
                  <a16:creationId xmlns:a16="http://schemas.microsoft.com/office/drawing/2014/main" id="{1B1BB1F0-C52F-7BFE-BE5A-CFEF30FFC4E1}"/>
                </a:ext>
              </a:extLst>
            </p:cNvPr>
            <p:cNvSpPr/>
            <p:nvPr/>
          </p:nvSpPr>
          <p:spPr>
            <a:xfrm>
              <a:off x="6705134" y="7660112"/>
              <a:ext cx="323214" cy="1333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14211556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180</TotalTime>
  <Words>3805</Words>
  <Application>Microsoft Office PowerPoint</Application>
  <PresentationFormat>Geniş ekran</PresentationFormat>
  <Paragraphs>519</Paragraphs>
  <Slides>51</Slides>
  <Notes>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51</vt:i4>
      </vt:variant>
    </vt:vector>
  </HeadingPairs>
  <TitlesOfParts>
    <vt:vector size="62" baseType="lpstr">
      <vt:lpstr>Aptos</vt:lpstr>
      <vt:lpstr>Aptos Display</vt:lpstr>
      <vt:lpstr>Arial</vt:lpstr>
      <vt:lpstr>Cambria Math</vt:lpstr>
      <vt:lpstr>Comic Neue</vt:lpstr>
      <vt:lpstr>Comic Sans MS</vt:lpstr>
      <vt:lpstr>Fredoka</vt:lpstr>
      <vt:lpstr>Poppins</vt:lpstr>
      <vt:lpstr>Quicksand</vt:lpstr>
      <vt:lpstr>Quicksand SemiBold</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Eru Iluvatar</dc:creator>
  <cp:lastModifiedBy>Eru Iluvatar</cp:lastModifiedBy>
  <cp:revision>7</cp:revision>
  <dcterms:created xsi:type="dcterms:W3CDTF">2026-07-23T11:25:34Z</dcterms:created>
  <dcterms:modified xsi:type="dcterms:W3CDTF">2026-07-24T21:35:43Z</dcterms:modified>
</cp:coreProperties>
</file>