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111"/>
  </p:notesMasterIdLst>
  <p:sldIdLst>
    <p:sldId id="256" r:id="rId2"/>
    <p:sldId id="258" r:id="rId3"/>
    <p:sldId id="287" r:id="rId4"/>
    <p:sldId id="312" r:id="rId5"/>
    <p:sldId id="313" r:id="rId6"/>
    <p:sldId id="314" r:id="rId7"/>
    <p:sldId id="315" r:id="rId8"/>
    <p:sldId id="317" r:id="rId9"/>
    <p:sldId id="316" r:id="rId10"/>
    <p:sldId id="318" r:id="rId11"/>
    <p:sldId id="320" r:id="rId12"/>
    <p:sldId id="321" r:id="rId13"/>
    <p:sldId id="323" r:id="rId14"/>
    <p:sldId id="322" r:id="rId15"/>
    <p:sldId id="324" r:id="rId16"/>
    <p:sldId id="325" r:id="rId17"/>
    <p:sldId id="326" r:id="rId18"/>
    <p:sldId id="327" r:id="rId19"/>
    <p:sldId id="328" r:id="rId20"/>
    <p:sldId id="329" r:id="rId21"/>
    <p:sldId id="330" r:id="rId22"/>
    <p:sldId id="331" r:id="rId23"/>
    <p:sldId id="333" r:id="rId24"/>
    <p:sldId id="335" r:id="rId25"/>
    <p:sldId id="336" r:id="rId26"/>
    <p:sldId id="334" r:id="rId27"/>
    <p:sldId id="426" r:id="rId28"/>
    <p:sldId id="427" r:id="rId29"/>
    <p:sldId id="428" r:id="rId30"/>
    <p:sldId id="337" r:id="rId31"/>
    <p:sldId id="339" r:id="rId32"/>
    <p:sldId id="338" r:id="rId33"/>
    <p:sldId id="340" r:id="rId34"/>
    <p:sldId id="342" r:id="rId35"/>
    <p:sldId id="343" r:id="rId36"/>
    <p:sldId id="344" r:id="rId37"/>
    <p:sldId id="345" r:id="rId38"/>
    <p:sldId id="347" r:id="rId39"/>
    <p:sldId id="346" r:id="rId40"/>
    <p:sldId id="348" r:id="rId41"/>
    <p:sldId id="349" r:id="rId42"/>
    <p:sldId id="360" r:id="rId43"/>
    <p:sldId id="361" r:id="rId44"/>
    <p:sldId id="363" r:id="rId45"/>
    <p:sldId id="364" r:id="rId46"/>
    <p:sldId id="350" r:id="rId47"/>
    <p:sldId id="353" r:id="rId48"/>
    <p:sldId id="354" r:id="rId49"/>
    <p:sldId id="367" r:id="rId50"/>
    <p:sldId id="355" r:id="rId51"/>
    <p:sldId id="356" r:id="rId52"/>
    <p:sldId id="369" r:id="rId53"/>
    <p:sldId id="357" r:id="rId54"/>
    <p:sldId id="359" r:id="rId55"/>
    <p:sldId id="365" r:id="rId56"/>
    <p:sldId id="368" r:id="rId57"/>
    <p:sldId id="362" r:id="rId58"/>
    <p:sldId id="366" r:id="rId59"/>
    <p:sldId id="370" r:id="rId60"/>
    <p:sldId id="372" r:id="rId61"/>
    <p:sldId id="371" r:id="rId62"/>
    <p:sldId id="373" r:id="rId63"/>
    <p:sldId id="374" r:id="rId64"/>
    <p:sldId id="375" r:id="rId65"/>
    <p:sldId id="376" r:id="rId66"/>
    <p:sldId id="377" r:id="rId67"/>
    <p:sldId id="378" r:id="rId68"/>
    <p:sldId id="381" r:id="rId69"/>
    <p:sldId id="380" r:id="rId70"/>
    <p:sldId id="382" r:id="rId71"/>
    <p:sldId id="383" r:id="rId72"/>
    <p:sldId id="384" r:id="rId73"/>
    <p:sldId id="387" r:id="rId74"/>
    <p:sldId id="388" r:id="rId75"/>
    <p:sldId id="386" r:id="rId76"/>
    <p:sldId id="399" r:id="rId77"/>
    <p:sldId id="389" r:id="rId78"/>
    <p:sldId id="391" r:id="rId79"/>
    <p:sldId id="398" r:id="rId80"/>
    <p:sldId id="393" r:id="rId81"/>
    <p:sldId id="394" r:id="rId82"/>
    <p:sldId id="397" r:id="rId83"/>
    <p:sldId id="395" r:id="rId84"/>
    <p:sldId id="396" r:id="rId85"/>
    <p:sldId id="400" r:id="rId86"/>
    <p:sldId id="401" r:id="rId87"/>
    <p:sldId id="403" r:id="rId88"/>
    <p:sldId id="402" r:id="rId89"/>
    <p:sldId id="404" r:id="rId90"/>
    <p:sldId id="405" r:id="rId91"/>
    <p:sldId id="406" r:id="rId92"/>
    <p:sldId id="408" r:id="rId93"/>
    <p:sldId id="409" r:id="rId94"/>
    <p:sldId id="407" r:id="rId95"/>
    <p:sldId id="410" r:id="rId96"/>
    <p:sldId id="418" r:id="rId97"/>
    <p:sldId id="412" r:id="rId98"/>
    <p:sldId id="413" r:id="rId99"/>
    <p:sldId id="414" r:id="rId100"/>
    <p:sldId id="415" r:id="rId101"/>
    <p:sldId id="416" r:id="rId102"/>
    <p:sldId id="417" r:id="rId103"/>
    <p:sldId id="419" r:id="rId104"/>
    <p:sldId id="421" r:id="rId105"/>
    <p:sldId id="420" r:id="rId106"/>
    <p:sldId id="422" r:id="rId107"/>
    <p:sldId id="423" r:id="rId108"/>
    <p:sldId id="425" r:id="rId109"/>
    <p:sldId id="424" r:id="rId110"/>
  </p:sldIdLst>
  <p:sldSz cx="9144000" cy="5143500" type="screen16x9"/>
  <p:notesSz cx="6858000" cy="9144000"/>
  <p:embeddedFontLst>
    <p:embeddedFont>
      <p:font typeface="Poppins" pitchFamily="2" charset="-94"/>
      <p:regular r:id="rId112"/>
      <p:bold r:id="rId113"/>
      <p:italic r:id="rId114"/>
      <p:boldItalic r:id="rId115"/>
    </p:embeddedFont>
    <p:embeddedFont>
      <p:font typeface="Questrial" charset="-94"/>
      <p:regular r:id="rId116"/>
    </p:embeddedFont>
    <p:embeddedFont>
      <p:font typeface="Albert Sans" charset="-94"/>
      <p:regular r:id="rId117"/>
      <p:bold r:id="rId118"/>
      <p:italic r:id="rId119"/>
      <p:boldItalic r:id="rId120"/>
    </p:embeddedFont>
    <p:embeddedFont>
      <p:font typeface="Space Mono" charset="0"/>
      <p:regular r:id="rId121"/>
      <p:bold r:id="rId122"/>
      <p:italic r:id="rId123"/>
      <p:boldItalic r:id="rId124"/>
    </p:embeddedFont>
    <p:embeddedFont>
      <p:font typeface="Playfair Display ExtraBold" charset="0"/>
      <p:bold r:id="rId125"/>
      <p:boldItalic r:id="rId126"/>
    </p:embeddedFont>
    <p:embeddedFont>
      <p:font typeface="Anaheim" charset="-94"/>
      <p:regular r:id="rId127"/>
    </p:embeddedFont>
    <p:embeddedFont>
      <p:font typeface="321impact" pitchFamily="2" charset="0"/>
      <p:regular r:id="rId128"/>
    </p:embeddedFont>
    <p:embeddedFont>
      <p:font typeface="Bodoni Moda" charset="0"/>
      <p:regular r:id="rId129"/>
      <p:bold r:id="rId130"/>
      <p:italic r:id="rId131"/>
      <p:boldItalic r:id="rId132"/>
    </p:embeddedFont>
    <p:embeddedFont>
      <p:font typeface="Playfair Display" charset="0"/>
      <p:regular r:id="rId133"/>
      <p:bold r:id="rId134"/>
      <p:italic r:id="rId135"/>
      <p:boldItalic r:id="rId1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DD"/>
    <a:srgbClr val="35CBB2"/>
    <a:srgbClr val="C5F0FF"/>
    <a:srgbClr val="0D97FF"/>
    <a:srgbClr val="A7D9FF"/>
    <a:srgbClr val="FFCDCD"/>
    <a:srgbClr val="FF6161"/>
    <a:srgbClr val="DAEFC3"/>
    <a:srgbClr val="7DDDFF"/>
    <a:srgbClr val="B050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16607A7A-411B-4AAE-84E9-677A8AF7450D}">
  <a:tblStyle styleId="{16607A7A-411B-4AAE-84E9-677A8AF745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8AE376C-1E82-4891-A144-DCAC6EF02CB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4107" autoAdjust="0"/>
    <p:restoredTop sz="86374" autoAdjust="0"/>
  </p:normalViewPr>
  <p:slideViewPr>
    <p:cSldViewPr snapToGrid="0">
      <p:cViewPr>
        <p:scale>
          <a:sx n="150" d="100"/>
          <a:sy n="150" d="100"/>
        </p:scale>
        <p:origin x="-480" y="-36"/>
      </p:cViewPr>
      <p:guideLst>
        <p:guide orient="horz" pos="1620"/>
        <p:guide pos="2880"/>
      </p:guideLst>
    </p:cSldViewPr>
  </p:slideViewPr>
  <p:outlineViewPr>
    <p:cViewPr>
      <p:scale>
        <a:sx n="33" d="100"/>
        <a:sy n="33" d="100"/>
      </p:scale>
      <p:origin x="258" y="197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6.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fntdata"/><Relationship Id="rId133" Type="http://schemas.openxmlformats.org/officeDocument/2006/relationships/font" Target="fonts/font22.fntdata"/><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2.fntdata"/><Relationship Id="rId128"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2.fntdata"/><Relationship Id="rId118" Type="http://schemas.openxmlformats.org/officeDocument/2006/relationships/font" Target="fonts/font7.fntdata"/><Relationship Id="rId134" Type="http://schemas.openxmlformats.org/officeDocument/2006/relationships/font" Target="fonts/font23.fntdata"/><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5.fntdata"/><Relationship Id="rId124" Type="http://schemas.openxmlformats.org/officeDocument/2006/relationships/font" Target="fonts/font13.fntdata"/><Relationship Id="rId129" Type="http://schemas.openxmlformats.org/officeDocument/2006/relationships/font" Target="fonts/font18.fntdata"/><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32" Type="http://schemas.openxmlformats.org/officeDocument/2006/relationships/font" Target="fonts/font21.fntdata"/><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3.fntdata"/><Relationship Id="rId119" Type="http://schemas.openxmlformats.org/officeDocument/2006/relationships/font" Target="fonts/font8.fntdata"/><Relationship Id="rId12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1.fntdata"/><Relationship Id="rId130" Type="http://schemas.openxmlformats.org/officeDocument/2006/relationships/font" Target="fonts/font19.fntdata"/><Relationship Id="rId135"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9.fntdata"/><Relationship Id="rId125"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4.fntdata"/><Relationship Id="rId131" Type="http://schemas.openxmlformats.org/officeDocument/2006/relationships/font" Target="fonts/font20.fntdata"/><Relationship Id="rId136" Type="http://schemas.openxmlformats.org/officeDocument/2006/relationships/font" Target="fonts/font2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61649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5a72c9198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5a72c9198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311850"/>
            <a:ext cx="4708200" cy="23013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400"/>
            </a:lvl1pPr>
            <a:lvl2pPr lvl="1" algn="ctr">
              <a:spcBef>
                <a:spcPts val="0"/>
              </a:spcBef>
              <a:spcAft>
                <a:spcPts val="0"/>
              </a:spcAft>
              <a:buClr>
                <a:srgbClr val="191919"/>
              </a:buClr>
              <a:buSzPts val="5200"/>
              <a:buFont typeface="Questrial"/>
              <a:buNone/>
              <a:defRPr sz="5200" b="1">
                <a:solidFill>
                  <a:srgbClr val="191919"/>
                </a:solidFill>
                <a:latin typeface="Questrial"/>
                <a:ea typeface="Questrial"/>
                <a:cs typeface="Questrial"/>
                <a:sym typeface="Questrial"/>
              </a:defRPr>
            </a:lvl2pPr>
            <a:lvl3pPr lvl="2" algn="ctr">
              <a:spcBef>
                <a:spcPts val="0"/>
              </a:spcBef>
              <a:spcAft>
                <a:spcPts val="0"/>
              </a:spcAft>
              <a:buClr>
                <a:srgbClr val="191919"/>
              </a:buClr>
              <a:buSzPts val="5200"/>
              <a:buFont typeface="Questrial"/>
              <a:buNone/>
              <a:defRPr sz="5200" b="1">
                <a:solidFill>
                  <a:srgbClr val="191919"/>
                </a:solidFill>
                <a:latin typeface="Questrial"/>
                <a:ea typeface="Questrial"/>
                <a:cs typeface="Questrial"/>
                <a:sym typeface="Questrial"/>
              </a:defRPr>
            </a:lvl3pPr>
            <a:lvl4pPr lvl="3" algn="ctr">
              <a:spcBef>
                <a:spcPts val="0"/>
              </a:spcBef>
              <a:spcAft>
                <a:spcPts val="0"/>
              </a:spcAft>
              <a:buClr>
                <a:srgbClr val="191919"/>
              </a:buClr>
              <a:buSzPts val="5200"/>
              <a:buFont typeface="Questrial"/>
              <a:buNone/>
              <a:defRPr sz="5200" b="1">
                <a:solidFill>
                  <a:srgbClr val="191919"/>
                </a:solidFill>
                <a:latin typeface="Questrial"/>
                <a:ea typeface="Questrial"/>
                <a:cs typeface="Questrial"/>
                <a:sym typeface="Questrial"/>
              </a:defRPr>
            </a:lvl4pPr>
            <a:lvl5pPr lvl="4" algn="ctr">
              <a:spcBef>
                <a:spcPts val="0"/>
              </a:spcBef>
              <a:spcAft>
                <a:spcPts val="0"/>
              </a:spcAft>
              <a:buClr>
                <a:srgbClr val="191919"/>
              </a:buClr>
              <a:buSzPts val="5200"/>
              <a:buFont typeface="Questrial"/>
              <a:buNone/>
              <a:defRPr sz="5200" b="1">
                <a:solidFill>
                  <a:srgbClr val="191919"/>
                </a:solidFill>
                <a:latin typeface="Questrial"/>
                <a:ea typeface="Questrial"/>
                <a:cs typeface="Questrial"/>
                <a:sym typeface="Questrial"/>
              </a:defRPr>
            </a:lvl5pPr>
            <a:lvl6pPr lvl="5" algn="ctr">
              <a:spcBef>
                <a:spcPts val="0"/>
              </a:spcBef>
              <a:spcAft>
                <a:spcPts val="0"/>
              </a:spcAft>
              <a:buClr>
                <a:srgbClr val="191919"/>
              </a:buClr>
              <a:buSzPts val="5200"/>
              <a:buFont typeface="Questrial"/>
              <a:buNone/>
              <a:defRPr sz="5200" b="1">
                <a:solidFill>
                  <a:srgbClr val="191919"/>
                </a:solidFill>
                <a:latin typeface="Questrial"/>
                <a:ea typeface="Questrial"/>
                <a:cs typeface="Questrial"/>
                <a:sym typeface="Questrial"/>
              </a:defRPr>
            </a:lvl6pPr>
            <a:lvl7pPr lvl="6" algn="ctr">
              <a:spcBef>
                <a:spcPts val="0"/>
              </a:spcBef>
              <a:spcAft>
                <a:spcPts val="0"/>
              </a:spcAft>
              <a:buClr>
                <a:srgbClr val="191919"/>
              </a:buClr>
              <a:buSzPts val="5200"/>
              <a:buFont typeface="Questrial"/>
              <a:buNone/>
              <a:defRPr sz="5200" b="1">
                <a:solidFill>
                  <a:srgbClr val="191919"/>
                </a:solidFill>
                <a:latin typeface="Questrial"/>
                <a:ea typeface="Questrial"/>
                <a:cs typeface="Questrial"/>
                <a:sym typeface="Questrial"/>
              </a:defRPr>
            </a:lvl7pPr>
            <a:lvl8pPr lvl="7" algn="ctr">
              <a:spcBef>
                <a:spcPts val="0"/>
              </a:spcBef>
              <a:spcAft>
                <a:spcPts val="0"/>
              </a:spcAft>
              <a:buClr>
                <a:srgbClr val="191919"/>
              </a:buClr>
              <a:buSzPts val="5200"/>
              <a:buFont typeface="Questrial"/>
              <a:buNone/>
              <a:defRPr sz="5200" b="1">
                <a:solidFill>
                  <a:srgbClr val="191919"/>
                </a:solidFill>
                <a:latin typeface="Questrial"/>
                <a:ea typeface="Questrial"/>
                <a:cs typeface="Questrial"/>
                <a:sym typeface="Questrial"/>
              </a:defRPr>
            </a:lvl8pPr>
            <a:lvl9pPr lvl="8" algn="ctr">
              <a:spcBef>
                <a:spcPts val="0"/>
              </a:spcBef>
              <a:spcAft>
                <a:spcPts val="0"/>
              </a:spcAft>
              <a:buClr>
                <a:srgbClr val="191919"/>
              </a:buClr>
              <a:buSzPts val="5200"/>
              <a:buFont typeface="Questrial"/>
              <a:buNone/>
              <a:defRPr sz="5200" b="1">
                <a:solidFill>
                  <a:srgbClr val="191919"/>
                </a:solidFill>
                <a:latin typeface="Questrial"/>
                <a:ea typeface="Questrial"/>
                <a:cs typeface="Questrial"/>
                <a:sym typeface="Questrial"/>
              </a:defRPr>
            </a:lvl9pPr>
          </a:lstStyle>
          <a:p>
            <a:endParaRPr/>
          </a:p>
        </p:txBody>
      </p:sp>
      <p:sp>
        <p:nvSpPr>
          <p:cNvPr id="10" name="Google Shape;10;p2"/>
          <p:cNvSpPr txBox="1">
            <a:spLocks noGrp="1"/>
          </p:cNvSpPr>
          <p:nvPr>
            <p:ph type="subTitle" idx="1"/>
          </p:nvPr>
        </p:nvSpPr>
        <p:spPr>
          <a:xfrm>
            <a:off x="713225" y="3613150"/>
            <a:ext cx="4708200" cy="411600"/>
          </a:xfrm>
          <a:prstGeom prst="rect">
            <a:avLst/>
          </a:prstGeom>
          <a:noFill/>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6500950" y="539500"/>
            <a:ext cx="1929900" cy="457200"/>
          </a:xfrm>
          <a:prstGeom prst="rect">
            <a:avLst/>
          </a:prstGeom>
          <a:solidFill>
            <a:schemeClr val="accent3"/>
          </a:solidFill>
        </p:spPr>
        <p:txBody>
          <a:bodyPr spcFirstLastPara="1" wrap="square" lIns="91425" tIns="91425" rIns="91425" bIns="91425" anchor="ctr" anchorCtr="0">
            <a:noAutofit/>
          </a:bodyPr>
          <a:lstStyle>
            <a:lvl1pPr lvl="0" algn="ctr">
              <a:spcBef>
                <a:spcPts val="0"/>
              </a:spcBef>
              <a:spcAft>
                <a:spcPts val="0"/>
              </a:spcAft>
              <a:buSzPts val="2000"/>
              <a:buFont typeface="Questrial"/>
              <a:buNone/>
              <a:defRPr sz="2000" b="1">
                <a:solidFill>
                  <a:schemeClr val="dk2"/>
                </a:solidFill>
                <a:latin typeface="Questrial"/>
                <a:ea typeface="Questrial"/>
                <a:cs typeface="Questrial"/>
                <a:sym typeface="Questrial"/>
              </a:defRPr>
            </a:lvl1pPr>
            <a:lvl2pPr lvl="1">
              <a:spcBef>
                <a:spcPts val="0"/>
              </a:spcBef>
              <a:spcAft>
                <a:spcPts val="0"/>
              </a:spcAft>
              <a:buSzPts val="2000"/>
              <a:buFont typeface="Questrial"/>
              <a:buNone/>
              <a:defRPr sz="2000" b="1">
                <a:latin typeface="Questrial"/>
                <a:ea typeface="Questrial"/>
                <a:cs typeface="Questrial"/>
                <a:sym typeface="Questrial"/>
              </a:defRPr>
            </a:lvl2pPr>
            <a:lvl3pPr lvl="2">
              <a:spcBef>
                <a:spcPts val="0"/>
              </a:spcBef>
              <a:spcAft>
                <a:spcPts val="0"/>
              </a:spcAft>
              <a:buSzPts val="2000"/>
              <a:buFont typeface="Questrial"/>
              <a:buNone/>
              <a:defRPr sz="2000" b="1">
                <a:latin typeface="Questrial"/>
                <a:ea typeface="Questrial"/>
                <a:cs typeface="Questrial"/>
                <a:sym typeface="Questrial"/>
              </a:defRPr>
            </a:lvl3pPr>
            <a:lvl4pPr lvl="3">
              <a:spcBef>
                <a:spcPts val="0"/>
              </a:spcBef>
              <a:spcAft>
                <a:spcPts val="0"/>
              </a:spcAft>
              <a:buSzPts val="2000"/>
              <a:buFont typeface="Questrial"/>
              <a:buNone/>
              <a:defRPr sz="2000" b="1">
                <a:latin typeface="Questrial"/>
                <a:ea typeface="Questrial"/>
                <a:cs typeface="Questrial"/>
                <a:sym typeface="Questrial"/>
              </a:defRPr>
            </a:lvl4pPr>
            <a:lvl5pPr lvl="4">
              <a:spcBef>
                <a:spcPts val="0"/>
              </a:spcBef>
              <a:spcAft>
                <a:spcPts val="0"/>
              </a:spcAft>
              <a:buSzPts val="2000"/>
              <a:buFont typeface="Questrial"/>
              <a:buNone/>
              <a:defRPr sz="2000" b="1">
                <a:latin typeface="Questrial"/>
                <a:ea typeface="Questrial"/>
                <a:cs typeface="Questrial"/>
                <a:sym typeface="Questrial"/>
              </a:defRPr>
            </a:lvl5pPr>
            <a:lvl6pPr lvl="5">
              <a:spcBef>
                <a:spcPts val="0"/>
              </a:spcBef>
              <a:spcAft>
                <a:spcPts val="0"/>
              </a:spcAft>
              <a:buSzPts val="2000"/>
              <a:buFont typeface="Questrial"/>
              <a:buNone/>
              <a:defRPr sz="2000" b="1">
                <a:latin typeface="Questrial"/>
                <a:ea typeface="Questrial"/>
                <a:cs typeface="Questrial"/>
                <a:sym typeface="Questrial"/>
              </a:defRPr>
            </a:lvl6pPr>
            <a:lvl7pPr lvl="6">
              <a:spcBef>
                <a:spcPts val="0"/>
              </a:spcBef>
              <a:spcAft>
                <a:spcPts val="0"/>
              </a:spcAft>
              <a:buSzPts val="2000"/>
              <a:buFont typeface="Questrial"/>
              <a:buNone/>
              <a:defRPr sz="2000" b="1">
                <a:latin typeface="Questrial"/>
                <a:ea typeface="Questrial"/>
                <a:cs typeface="Questrial"/>
                <a:sym typeface="Questrial"/>
              </a:defRPr>
            </a:lvl7pPr>
            <a:lvl8pPr lvl="7">
              <a:spcBef>
                <a:spcPts val="0"/>
              </a:spcBef>
              <a:spcAft>
                <a:spcPts val="0"/>
              </a:spcAft>
              <a:buSzPts val="2000"/>
              <a:buFont typeface="Questrial"/>
              <a:buNone/>
              <a:defRPr sz="2000" b="1">
                <a:latin typeface="Questrial"/>
                <a:ea typeface="Questrial"/>
                <a:cs typeface="Questrial"/>
                <a:sym typeface="Questrial"/>
              </a:defRPr>
            </a:lvl8pPr>
            <a:lvl9pPr lvl="8">
              <a:spcBef>
                <a:spcPts val="0"/>
              </a:spcBef>
              <a:spcAft>
                <a:spcPts val="0"/>
              </a:spcAft>
              <a:buSzPts val="2000"/>
              <a:buFont typeface="Questrial"/>
              <a:buNone/>
              <a:defRPr sz="2000" b="1">
                <a:latin typeface="Questrial"/>
                <a:ea typeface="Questrial"/>
                <a:cs typeface="Questrial"/>
                <a:sym typeface="Questrial"/>
              </a:defRPr>
            </a:lvl9pPr>
          </a:lstStyle>
          <a:p>
            <a:endParaRPr/>
          </a:p>
        </p:txBody>
      </p:sp>
      <p:grpSp>
        <p:nvGrpSpPr>
          <p:cNvPr id="12" name="Google Shape;12;p2"/>
          <p:cNvGrpSpPr/>
          <p:nvPr/>
        </p:nvGrpSpPr>
        <p:grpSpPr>
          <a:xfrm>
            <a:off x="-237697" y="-361624"/>
            <a:ext cx="9810337" cy="1466543"/>
            <a:chOff x="-237697" y="-361624"/>
            <a:chExt cx="9810337" cy="1466543"/>
          </a:xfrm>
        </p:grpSpPr>
        <p:grpSp>
          <p:nvGrpSpPr>
            <p:cNvPr id="13" name="Google Shape;13;p2"/>
            <p:cNvGrpSpPr/>
            <p:nvPr/>
          </p:nvGrpSpPr>
          <p:grpSpPr>
            <a:xfrm>
              <a:off x="-237697" y="-361624"/>
              <a:ext cx="1695668" cy="1466543"/>
              <a:chOff x="-237697" y="-361624"/>
              <a:chExt cx="1695668" cy="1466543"/>
            </a:xfrm>
          </p:grpSpPr>
          <p:sp>
            <p:nvSpPr>
              <p:cNvPr id="14" name="Google Shape;14;p2"/>
              <p:cNvSpPr/>
              <p:nvPr/>
            </p:nvSpPr>
            <p:spPr>
              <a:xfrm>
                <a:off x="-237697" y="-3616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8516" y="5478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37697" y="-3616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37697" y="244765"/>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88516" y="-5843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4814" y="244765"/>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8830749" y="44251"/>
              <a:ext cx="741890" cy="642509"/>
            </a:xfrm>
            <a:custGeom>
              <a:avLst/>
              <a:gdLst/>
              <a:ahLst/>
              <a:cxnLst/>
              <a:rect l="l" t="t" r="r" b="b"/>
              <a:pathLst>
                <a:path w="15184" h="13150" extrusionOk="0">
                  <a:moveTo>
                    <a:pt x="3797" y="0"/>
                  </a:moveTo>
                  <a:lnTo>
                    <a:pt x="0" y="6575"/>
                  </a:lnTo>
                  <a:lnTo>
                    <a:pt x="3797" y="13149"/>
                  </a:lnTo>
                  <a:lnTo>
                    <a:pt x="11388" y="13149"/>
                  </a:lnTo>
                  <a:lnTo>
                    <a:pt x="15184" y="6575"/>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Google Shape;21;p2"/>
          <p:cNvPicPr preferRelativeResize="0"/>
          <p:nvPr/>
        </p:nvPicPr>
        <p:blipFill rotWithShape="1">
          <a:blip r:embed="rId2">
            <a:alphaModFix/>
          </a:blip>
          <a:srcRect t="18966" b="18972"/>
          <a:stretch/>
        </p:blipFill>
        <p:spPr>
          <a:xfrm>
            <a:off x="124825" y="4026854"/>
            <a:ext cx="1695600" cy="1052320"/>
          </a:xfrm>
          <a:prstGeom prst="rect">
            <a:avLst/>
          </a:prstGeom>
          <a:noFill/>
          <a:ln>
            <a:noFill/>
          </a:ln>
          <a:effectLst>
            <a:outerShdw blurRad="57150" dist="19050" dir="5400000" algn="bl" rotWithShape="0">
              <a:schemeClr val="dk1">
                <a:alpha val="50000"/>
              </a:scheme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67"/>
        <p:cNvGrpSpPr/>
        <p:nvPr/>
      </p:nvGrpSpPr>
      <p:grpSpPr>
        <a:xfrm>
          <a:off x="0" y="0"/>
          <a:ext cx="0" cy="0"/>
          <a:chOff x="0" y="0"/>
          <a:chExt cx="0" cy="0"/>
        </a:xfrm>
      </p:grpSpPr>
      <p:sp>
        <p:nvSpPr>
          <p:cNvPr id="168" name="Google Shape;168;p13"/>
          <p:cNvSpPr txBox="1">
            <a:spLocks noGrp="1"/>
          </p:cNvSpPr>
          <p:nvPr>
            <p:ph type="title"/>
          </p:nvPr>
        </p:nvSpPr>
        <p:spPr>
          <a:xfrm>
            <a:off x="720000" y="54267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13"/>
          <p:cNvSpPr txBox="1">
            <a:spLocks noGrp="1"/>
          </p:cNvSpPr>
          <p:nvPr>
            <p:ph type="subTitle" idx="1"/>
          </p:nvPr>
        </p:nvSpPr>
        <p:spPr>
          <a:xfrm>
            <a:off x="720000" y="22091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13"/>
          <p:cNvSpPr txBox="1">
            <a:spLocks noGrp="1"/>
          </p:cNvSpPr>
          <p:nvPr>
            <p:ph type="subTitle" idx="2"/>
          </p:nvPr>
        </p:nvSpPr>
        <p:spPr>
          <a:xfrm>
            <a:off x="3419271" y="22091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13"/>
          <p:cNvSpPr txBox="1">
            <a:spLocks noGrp="1"/>
          </p:cNvSpPr>
          <p:nvPr>
            <p:ph type="subTitle" idx="3"/>
          </p:nvPr>
        </p:nvSpPr>
        <p:spPr>
          <a:xfrm>
            <a:off x="720000" y="4031296"/>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13"/>
          <p:cNvSpPr txBox="1">
            <a:spLocks noGrp="1"/>
          </p:cNvSpPr>
          <p:nvPr>
            <p:ph type="subTitle" idx="4"/>
          </p:nvPr>
        </p:nvSpPr>
        <p:spPr>
          <a:xfrm>
            <a:off x="3419274" y="4031296"/>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13"/>
          <p:cNvSpPr txBox="1">
            <a:spLocks noGrp="1"/>
          </p:cNvSpPr>
          <p:nvPr>
            <p:ph type="subTitle" idx="5"/>
          </p:nvPr>
        </p:nvSpPr>
        <p:spPr>
          <a:xfrm>
            <a:off x="6118549" y="22091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13"/>
          <p:cNvSpPr txBox="1">
            <a:spLocks noGrp="1"/>
          </p:cNvSpPr>
          <p:nvPr>
            <p:ph type="subTitle" idx="6"/>
          </p:nvPr>
        </p:nvSpPr>
        <p:spPr>
          <a:xfrm>
            <a:off x="6118549" y="4031296"/>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13"/>
          <p:cNvSpPr txBox="1">
            <a:spLocks noGrp="1"/>
          </p:cNvSpPr>
          <p:nvPr>
            <p:ph type="title" idx="7" hasCustomPrompt="1"/>
          </p:nvPr>
        </p:nvSpPr>
        <p:spPr>
          <a:xfrm>
            <a:off x="1505400" y="1316301"/>
            <a:ext cx="734700" cy="4848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6" name="Google Shape;176;p13"/>
          <p:cNvSpPr txBox="1">
            <a:spLocks noGrp="1"/>
          </p:cNvSpPr>
          <p:nvPr>
            <p:ph type="title" idx="8" hasCustomPrompt="1"/>
          </p:nvPr>
        </p:nvSpPr>
        <p:spPr>
          <a:xfrm>
            <a:off x="1505400" y="3140401"/>
            <a:ext cx="734700" cy="4848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7" name="Google Shape;177;p13"/>
          <p:cNvSpPr txBox="1">
            <a:spLocks noGrp="1"/>
          </p:cNvSpPr>
          <p:nvPr>
            <p:ph type="title" idx="9" hasCustomPrompt="1"/>
          </p:nvPr>
        </p:nvSpPr>
        <p:spPr>
          <a:xfrm>
            <a:off x="4204671" y="1316301"/>
            <a:ext cx="734700" cy="4848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8" name="Google Shape;178;p13"/>
          <p:cNvSpPr txBox="1">
            <a:spLocks noGrp="1"/>
          </p:cNvSpPr>
          <p:nvPr>
            <p:ph type="title" idx="13" hasCustomPrompt="1"/>
          </p:nvPr>
        </p:nvSpPr>
        <p:spPr>
          <a:xfrm>
            <a:off x="4204671" y="3140401"/>
            <a:ext cx="734700" cy="4848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9" name="Google Shape;179;p13"/>
          <p:cNvSpPr txBox="1">
            <a:spLocks noGrp="1"/>
          </p:cNvSpPr>
          <p:nvPr>
            <p:ph type="title" idx="14" hasCustomPrompt="1"/>
          </p:nvPr>
        </p:nvSpPr>
        <p:spPr>
          <a:xfrm>
            <a:off x="6903950" y="1316301"/>
            <a:ext cx="734700" cy="4848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0" name="Google Shape;180;p13"/>
          <p:cNvSpPr txBox="1">
            <a:spLocks noGrp="1"/>
          </p:cNvSpPr>
          <p:nvPr>
            <p:ph type="title" idx="15" hasCustomPrompt="1"/>
          </p:nvPr>
        </p:nvSpPr>
        <p:spPr>
          <a:xfrm>
            <a:off x="6903950" y="3140401"/>
            <a:ext cx="734700" cy="4848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 name="Google Shape;181;p13"/>
          <p:cNvSpPr txBox="1">
            <a:spLocks noGrp="1"/>
          </p:cNvSpPr>
          <p:nvPr>
            <p:ph type="subTitle" idx="16"/>
          </p:nvPr>
        </p:nvSpPr>
        <p:spPr>
          <a:xfrm>
            <a:off x="720000" y="18011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sp>
        <p:nvSpPr>
          <p:cNvPr id="182" name="Google Shape;182;p13"/>
          <p:cNvSpPr txBox="1">
            <a:spLocks noGrp="1"/>
          </p:cNvSpPr>
          <p:nvPr>
            <p:ph type="subTitle" idx="17"/>
          </p:nvPr>
        </p:nvSpPr>
        <p:spPr>
          <a:xfrm>
            <a:off x="3419271" y="18011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sp>
        <p:nvSpPr>
          <p:cNvPr id="183" name="Google Shape;183;p13"/>
          <p:cNvSpPr txBox="1">
            <a:spLocks noGrp="1"/>
          </p:cNvSpPr>
          <p:nvPr>
            <p:ph type="subTitle" idx="18"/>
          </p:nvPr>
        </p:nvSpPr>
        <p:spPr>
          <a:xfrm>
            <a:off x="6118549" y="18011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sp>
        <p:nvSpPr>
          <p:cNvPr id="184" name="Google Shape;184;p13"/>
          <p:cNvSpPr txBox="1">
            <a:spLocks noGrp="1"/>
          </p:cNvSpPr>
          <p:nvPr>
            <p:ph type="subTitle" idx="19"/>
          </p:nvPr>
        </p:nvSpPr>
        <p:spPr>
          <a:xfrm>
            <a:off x="720000" y="36252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sp>
        <p:nvSpPr>
          <p:cNvPr id="185" name="Google Shape;185;p13"/>
          <p:cNvSpPr txBox="1">
            <a:spLocks noGrp="1"/>
          </p:cNvSpPr>
          <p:nvPr>
            <p:ph type="subTitle" idx="20"/>
          </p:nvPr>
        </p:nvSpPr>
        <p:spPr>
          <a:xfrm>
            <a:off x="3419271" y="36252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sp>
        <p:nvSpPr>
          <p:cNvPr id="186" name="Google Shape;186;p13"/>
          <p:cNvSpPr txBox="1">
            <a:spLocks noGrp="1"/>
          </p:cNvSpPr>
          <p:nvPr>
            <p:ph type="subTitle" idx="21"/>
          </p:nvPr>
        </p:nvSpPr>
        <p:spPr>
          <a:xfrm>
            <a:off x="6118549" y="36252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Questrial"/>
              <a:buNone/>
              <a:defRPr sz="2000" b="1">
                <a:solidFill>
                  <a:schemeClr val="dk1"/>
                </a:solidFill>
                <a:latin typeface="Questrial"/>
                <a:ea typeface="Questrial"/>
                <a:cs typeface="Questrial"/>
                <a:sym typeface="Questrial"/>
              </a:defRPr>
            </a:lvl1pPr>
            <a:lvl2pPr lvl="1" rtl="0">
              <a:lnSpc>
                <a:spcPct val="100000"/>
              </a:lnSpc>
              <a:spcBef>
                <a:spcPts val="0"/>
              </a:spcBef>
              <a:spcAft>
                <a:spcPts val="0"/>
              </a:spcAft>
              <a:buSzPts val="2000"/>
              <a:buFont typeface="Questrial"/>
              <a:buNone/>
              <a:defRPr sz="2000" b="1">
                <a:latin typeface="Questrial"/>
                <a:ea typeface="Questrial"/>
                <a:cs typeface="Questrial"/>
                <a:sym typeface="Questrial"/>
              </a:defRPr>
            </a:lvl2pPr>
            <a:lvl3pPr lvl="2" rtl="0">
              <a:lnSpc>
                <a:spcPct val="100000"/>
              </a:lnSpc>
              <a:spcBef>
                <a:spcPts val="0"/>
              </a:spcBef>
              <a:spcAft>
                <a:spcPts val="0"/>
              </a:spcAft>
              <a:buSzPts val="2000"/>
              <a:buFont typeface="Questrial"/>
              <a:buNone/>
              <a:defRPr sz="2000" b="1">
                <a:latin typeface="Questrial"/>
                <a:ea typeface="Questrial"/>
                <a:cs typeface="Questrial"/>
                <a:sym typeface="Questrial"/>
              </a:defRPr>
            </a:lvl3pPr>
            <a:lvl4pPr lvl="3" rtl="0">
              <a:lnSpc>
                <a:spcPct val="100000"/>
              </a:lnSpc>
              <a:spcBef>
                <a:spcPts val="0"/>
              </a:spcBef>
              <a:spcAft>
                <a:spcPts val="0"/>
              </a:spcAft>
              <a:buSzPts val="2000"/>
              <a:buFont typeface="Questrial"/>
              <a:buNone/>
              <a:defRPr sz="2000" b="1">
                <a:latin typeface="Questrial"/>
                <a:ea typeface="Questrial"/>
                <a:cs typeface="Questrial"/>
                <a:sym typeface="Questrial"/>
              </a:defRPr>
            </a:lvl4pPr>
            <a:lvl5pPr lvl="4" rtl="0">
              <a:lnSpc>
                <a:spcPct val="100000"/>
              </a:lnSpc>
              <a:spcBef>
                <a:spcPts val="0"/>
              </a:spcBef>
              <a:spcAft>
                <a:spcPts val="0"/>
              </a:spcAft>
              <a:buSzPts val="2000"/>
              <a:buFont typeface="Questrial"/>
              <a:buNone/>
              <a:defRPr sz="2000" b="1">
                <a:latin typeface="Questrial"/>
                <a:ea typeface="Questrial"/>
                <a:cs typeface="Questrial"/>
                <a:sym typeface="Questrial"/>
              </a:defRPr>
            </a:lvl5pPr>
            <a:lvl6pPr lvl="5" rtl="0">
              <a:lnSpc>
                <a:spcPct val="100000"/>
              </a:lnSpc>
              <a:spcBef>
                <a:spcPts val="0"/>
              </a:spcBef>
              <a:spcAft>
                <a:spcPts val="0"/>
              </a:spcAft>
              <a:buSzPts val="2000"/>
              <a:buFont typeface="Questrial"/>
              <a:buNone/>
              <a:defRPr sz="2000" b="1">
                <a:latin typeface="Questrial"/>
                <a:ea typeface="Questrial"/>
                <a:cs typeface="Questrial"/>
                <a:sym typeface="Questrial"/>
              </a:defRPr>
            </a:lvl6pPr>
            <a:lvl7pPr lvl="6" rtl="0">
              <a:lnSpc>
                <a:spcPct val="100000"/>
              </a:lnSpc>
              <a:spcBef>
                <a:spcPts val="0"/>
              </a:spcBef>
              <a:spcAft>
                <a:spcPts val="0"/>
              </a:spcAft>
              <a:buSzPts val="2000"/>
              <a:buFont typeface="Questrial"/>
              <a:buNone/>
              <a:defRPr sz="2000" b="1">
                <a:latin typeface="Questrial"/>
                <a:ea typeface="Questrial"/>
                <a:cs typeface="Questrial"/>
                <a:sym typeface="Questrial"/>
              </a:defRPr>
            </a:lvl7pPr>
            <a:lvl8pPr lvl="7" rtl="0">
              <a:lnSpc>
                <a:spcPct val="100000"/>
              </a:lnSpc>
              <a:spcBef>
                <a:spcPts val="0"/>
              </a:spcBef>
              <a:spcAft>
                <a:spcPts val="0"/>
              </a:spcAft>
              <a:buSzPts val="2000"/>
              <a:buFont typeface="Questrial"/>
              <a:buNone/>
              <a:defRPr sz="2000" b="1">
                <a:latin typeface="Questrial"/>
                <a:ea typeface="Questrial"/>
                <a:cs typeface="Questrial"/>
                <a:sym typeface="Questrial"/>
              </a:defRPr>
            </a:lvl8pPr>
            <a:lvl9pPr lvl="8" rtl="0">
              <a:lnSpc>
                <a:spcPct val="100000"/>
              </a:lnSpc>
              <a:spcBef>
                <a:spcPts val="0"/>
              </a:spcBef>
              <a:spcAft>
                <a:spcPts val="0"/>
              </a:spcAft>
              <a:buSzPts val="2000"/>
              <a:buFont typeface="Questrial"/>
              <a:buNone/>
              <a:defRPr sz="2000" b="1">
                <a:latin typeface="Questrial"/>
                <a:ea typeface="Questrial"/>
                <a:cs typeface="Questrial"/>
                <a:sym typeface="Questrial"/>
              </a:defRPr>
            </a:lvl9pPr>
          </a:lstStyle>
          <a:p>
            <a:endParaRPr/>
          </a:p>
        </p:txBody>
      </p:sp>
      <p:grpSp>
        <p:nvGrpSpPr>
          <p:cNvPr id="187" name="Google Shape;187;p13"/>
          <p:cNvGrpSpPr/>
          <p:nvPr/>
        </p:nvGrpSpPr>
        <p:grpSpPr>
          <a:xfrm>
            <a:off x="-372485" y="-387790"/>
            <a:ext cx="9745373" cy="5731850"/>
            <a:chOff x="-372485" y="-387790"/>
            <a:chExt cx="9745373" cy="5731850"/>
          </a:xfrm>
        </p:grpSpPr>
        <p:grpSp>
          <p:nvGrpSpPr>
            <p:cNvPr id="188" name="Google Shape;188;p13"/>
            <p:cNvGrpSpPr/>
            <p:nvPr/>
          </p:nvGrpSpPr>
          <p:grpSpPr>
            <a:xfrm>
              <a:off x="-248197" y="-76190"/>
              <a:ext cx="9586222" cy="5420233"/>
              <a:chOff x="-248197" y="-76190"/>
              <a:chExt cx="9586222" cy="5420233"/>
            </a:xfrm>
          </p:grpSpPr>
          <p:sp>
            <p:nvSpPr>
              <p:cNvPr id="189" name="Google Shape;189;p13"/>
              <p:cNvSpPr/>
              <p:nvPr/>
            </p:nvSpPr>
            <p:spPr>
              <a:xfrm>
                <a:off x="-248197" y="4803664"/>
                <a:ext cx="623992" cy="540380"/>
              </a:xfrm>
              <a:custGeom>
                <a:avLst/>
                <a:gdLst/>
                <a:ahLst/>
                <a:cxnLst/>
                <a:rect l="l" t="t" r="r" b="b"/>
                <a:pathLst>
                  <a:path w="9351" h="8098" extrusionOk="0">
                    <a:moveTo>
                      <a:pt x="2338" y="1"/>
                    </a:moveTo>
                    <a:lnTo>
                      <a:pt x="1" y="4049"/>
                    </a:lnTo>
                    <a:lnTo>
                      <a:pt x="2338" y="8098"/>
                    </a:lnTo>
                    <a:lnTo>
                      <a:pt x="7013" y="8098"/>
                    </a:lnTo>
                    <a:lnTo>
                      <a:pt x="9350" y="4049"/>
                    </a:lnTo>
                    <a:lnTo>
                      <a:pt x="70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8714100" y="-76190"/>
                <a:ext cx="623926" cy="540246"/>
              </a:xfrm>
              <a:custGeom>
                <a:avLst/>
                <a:gdLst/>
                <a:ahLst/>
                <a:cxnLst/>
                <a:rect l="l" t="t" r="r" b="b"/>
                <a:pathLst>
                  <a:path w="9350" h="8096" extrusionOk="0">
                    <a:moveTo>
                      <a:pt x="2338" y="1"/>
                    </a:moveTo>
                    <a:lnTo>
                      <a:pt x="1" y="4049"/>
                    </a:lnTo>
                    <a:lnTo>
                      <a:pt x="2338" y="8096"/>
                    </a:lnTo>
                    <a:lnTo>
                      <a:pt x="7012" y="8096"/>
                    </a:lnTo>
                    <a:lnTo>
                      <a:pt x="9349" y="4049"/>
                    </a:lnTo>
                    <a:lnTo>
                      <a:pt x="70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13"/>
            <p:cNvGrpSpPr/>
            <p:nvPr/>
          </p:nvGrpSpPr>
          <p:grpSpPr>
            <a:xfrm>
              <a:off x="-372485" y="-387790"/>
              <a:ext cx="9745373" cy="5731850"/>
              <a:chOff x="-372485" y="-387790"/>
              <a:chExt cx="9745373" cy="5731850"/>
            </a:xfrm>
          </p:grpSpPr>
          <p:grpSp>
            <p:nvGrpSpPr>
              <p:cNvPr id="192" name="Google Shape;192;p13"/>
              <p:cNvGrpSpPr/>
              <p:nvPr/>
            </p:nvGrpSpPr>
            <p:grpSpPr>
              <a:xfrm>
                <a:off x="8679238" y="3435348"/>
                <a:ext cx="693651" cy="1908712"/>
                <a:chOff x="8679238" y="3435348"/>
                <a:chExt cx="693651" cy="1908712"/>
              </a:xfrm>
            </p:grpSpPr>
            <p:sp>
              <p:nvSpPr>
                <p:cNvPr id="193" name="Google Shape;193;p13"/>
                <p:cNvSpPr/>
                <p:nvPr/>
              </p:nvSpPr>
              <p:spPr>
                <a:xfrm flipH="1">
                  <a:off x="8679238" y="3435348"/>
                  <a:ext cx="693651" cy="600771"/>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flipH="1">
                  <a:off x="8679238" y="4743289"/>
                  <a:ext cx="693651" cy="600771"/>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flipH="1">
                  <a:off x="8679238" y="4089296"/>
                  <a:ext cx="693651" cy="600816"/>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rgbClr val="004717">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3"/>
              <p:cNvGrpSpPr/>
              <p:nvPr/>
            </p:nvGrpSpPr>
            <p:grpSpPr>
              <a:xfrm>
                <a:off x="-372485" y="-387790"/>
                <a:ext cx="1690139" cy="860151"/>
                <a:chOff x="-115310" y="4491735"/>
                <a:chExt cx="1690139" cy="860151"/>
              </a:xfrm>
            </p:grpSpPr>
            <p:sp>
              <p:nvSpPr>
                <p:cNvPr id="197" name="Google Shape;197;p13"/>
                <p:cNvSpPr/>
                <p:nvPr/>
              </p:nvSpPr>
              <p:spPr>
                <a:xfrm>
                  <a:off x="931715" y="4789370"/>
                  <a:ext cx="643114" cy="557043"/>
                </a:xfrm>
                <a:custGeom>
                  <a:avLst/>
                  <a:gdLst/>
                  <a:ahLst/>
                  <a:cxnLst/>
                  <a:rect l="l" t="t" r="r" b="b"/>
                  <a:pathLst>
                    <a:path w="15183" h="13151" extrusionOk="0">
                      <a:moveTo>
                        <a:pt x="3796" y="0"/>
                      </a:moveTo>
                      <a:lnTo>
                        <a:pt x="0" y="6575"/>
                      </a:lnTo>
                      <a:lnTo>
                        <a:pt x="3796" y="13150"/>
                      </a:lnTo>
                      <a:lnTo>
                        <a:pt x="11387" y="13150"/>
                      </a:lnTo>
                      <a:lnTo>
                        <a:pt x="15183" y="6575"/>
                      </a:lnTo>
                      <a:lnTo>
                        <a:pt x="11387" y="0"/>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115310" y="4794927"/>
                  <a:ext cx="643114" cy="556959"/>
                </a:xfrm>
                <a:custGeom>
                  <a:avLst/>
                  <a:gdLst/>
                  <a:ahLst/>
                  <a:cxnLst/>
                  <a:rect l="l" t="t" r="r" b="b"/>
                  <a:pathLst>
                    <a:path w="15183" h="13149" extrusionOk="0">
                      <a:moveTo>
                        <a:pt x="3796" y="1"/>
                      </a:moveTo>
                      <a:lnTo>
                        <a:pt x="0" y="6576"/>
                      </a:lnTo>
                      <a:lnTo>
                        <a:pt x="3796" y="13149"/>
                      </a:lnTo>
                      <a:lnTo>
                        <a:pt x="11387" y="13149"/>
                      </a:lnTo>
                      <a:lnTo>
                        <a:pt x="15183" y="6576"/>
                      </a:lnTo>
                      <a:lnTo>
                        <a:pt x="113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410904" y="449173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0" name="Google Shape;200;p13"/>
          <p:cNvPicPr preferRelativeResize="0"/>
          <p:nvPr/>
        </p:nvPicPr>
        <p:blipFill>
          <a:blip r:embed="rId2">
            <a:alphaModFix/>
          </a:blip>
          <a:stretch>
            <a:fillRect/>
          </a:stretch>
        </p:blipFill>
        <p:spPr>
          <a:xfrm rot="2430966">
            <a:off x="-681964" y="1983884"/>
            <a:ext cx="1459532" cy="1459537"/>
          </a:xfrm>
          <a:prstGeom prst="rect">
            <a:avLst/>
          </a:prstGeom>
          <a:noFill/>
          <a:ln>
            <a:noFill/>
          </a:ln>
          <a:effectLst>
            <a:outerShdw blurRad="57150" dist="19050" dir="5400000" algn="bl" rotWithShape="0">
              <a:schemeClr val="dk1">
                <a:alpha val="50000"/>
              </a:scheme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437"/>
        <p:cNvGrpSpPr/>
        <p:nvPr/>
      </p:nvGrpSpPr>
      <p:grpSpPr>
        <a:xfrm>
          <a:off x="0" y="0"/>
          <a:ext cx="0" cy="0"/>
          <a:chOff x="0" y="0"/>
          <a:chExt cx="0" cy="0"/>
        </a:xfrm>
      </p:grpSpPr>
      <p:sp>
        <p:nvSpPr>
          <p:cNvPr id="438" name="Google Shape;438;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39" name="Google Shape;439;p26"/>
          <p:cNvGrpSpPr/>
          <p:nvPr/>
        </p:nvGrpSpPr>
        <p:grpSpPr>
          <a:xfrm>
            <a:off x="-297023" y="-357830"/>
            <a:ext cx="9944863" cy="5423429"/>
            <a:chOff x="-297023" y="-357830"/>
            <a:chExt cx="9944863" cy="5423429"/>
          </a:xfrm>
        </p:grpSpPr>
        <p:grpSp>
          <p:nvGrpSpPr>
            <p:cNvPr id="440" name="Google Shape;440;p26"/>
            <p:cNvGrpSpPr/>
            <p:nvPr/>
          </p:nvGrpSpPr>
          <p:grpSpPr>
            <a:xfrm>
              <a:off x="8478402" y="3295976"/>
              <a:ext cx="1169438" cy="1769623"/>
              <a:chOff x="-190098" y="-361624"/>
              <a:chExt cx="1169438" cy="1769623"/>
            </a:xfrm>
          </p:grpSpPr>
          <p:sp>
            <p:nvSpPr>
              <p:cNvPr id="441" name="Google Shape;441;p26"/>
              <p:cNvSpPr/>
              <p:nvPr/>
            </p:nvSpPr>
            <p:spPr>
              <a:xfrm>
                <a:off x="336141" y="5478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a:off x="-190072" y="-3616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a:off x="-190072" y="244765"/>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6"/>
              <p:cNvSpPr/>
              <p:nvPr/>
            </p:nvSpPr>
            <p:spPr>
              <a:xfrm>
                <a:off x="336141" y="-5843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6"/>
              <p:cNvSpPr/>
              <p:nvPr/>
            </p:nvSpPr>
            <p:spPr>
              <a:xfrm>
                <a:off x="-190098" y="851040"/>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26"/>
            <p:cNvGrpSpPr/>
            <p:nvPr/>
          </p:nvGrpSpPr>
          <p:grpSpPr>
            <a:xfrm>
              <a:off x="-237450" y="1867226"/>
              <a:ext cx="785989" cy="1163348"/>
              <a:chOff x="8522775" y="86051"/>
              <a:chExt cx="785989" cy="1163348"/>
            </a:xfrm>
          </p:grpSpPr>
          <p:sp>
            <p:nvSpPr>
              <p:cNvPr id="447" name="Google Shape;447;p26"/>
              <p:cNvSpPr/>
              <p:nvPr/>
            </p:nvSpPr>
            <p:spPr>
              <a:xfrm flipH="1">
                <a:off x="8522775" y="86051"/>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flipH="1">
                <a:off x="8665650" y="692440"/>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26"/>
            <p:cNvGrpSpPr/>
            <p:nvPr/>
          </p:nvGrpSpPr>
          <p:grpSpPr>
            <a:xfrm rot="5400000" flipH="1">
              <a:off x="-36948" y="-617905"/>
              <a:ext cx="643199" cy="1163348"/>
              <a:chOff x="8529877" y="4094470"/>
              <a:chExt cx="643199" cy="1163348"/>
            </a:xfrm>
          </p:grpSpPr>
          <p:sp>
            <p:nvSpPr>
              <p:cNvPr id="450" name="Google Shape;450;p26"/>
              <p:cNvSpPr/>
              <p:nvPr/>
            </p:nvSpPr>
            <p:spPr>
              <a:xfrm flipH="1">
                <a:off x="8529877" y="47007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flipH="1">
                <a:off x="8529877" y="409447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rgbClr val="004717">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52" name="Google Shape;452;p26"/>
          <p:cNvPicPr preferRelativeResize="0"/>
          <p:nvPr/>
        </p:nvPicPr>
        <p:blipFill rotWithShape="1">
          <a:blip r:embed="rId2">
            <a:alphaModFix/>
          </a:blip>
          <a:srcRect/>
          <a:stretch/>
        </p:blipFill>
        <p:spPr>
          <a:xfrm>
            <a:off x="-235825" y="4003925"/>
            <a:ext cx="1200150" cy="1200150"/>
          </a:xfrm>
          <a:prstGeom prst="rect">
            <a:avLst/>
          </a:prstGeom>
          <a:noFill/>
          <a:ln>
            <a:noFill/>
          </a:ln>
          <a:effectLst>
            <a:outerShdw blurRad="57150" dist="19050" dir="5400000" algn="bl" rotWithShape="0">
              <a:schemeClr val="dk1">
                <a:alpha val="50000"/>
              </a:scheme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52"/>
        <p:cNvGrpSpPr/>
        <p:nvPr/>
      </p:nvGrpSpPr>
      <p:grpSpPr>
        <a:xfrm>
          <a:off x="0" y="0"/>
          <a:ext cx="0" cy="0"/>
          <a:chOff x="0" y="0"/>
          <a:chExt cx="0" cy="0"/>
        </a:xfrm>
      </p:grpSpPr>
      <p:grpSp>
        <p:nvGrpSpPr>
          <p:cNvPr id="553" name="Google Shape;553;p33"/>
          <p:cNvGrpSpPr/>
          <p:nvPr/>
        </p:nvGrpSpPr>
        <p:grpSpPr>
          <a:xfrm>
            <a:off x="-135050" y="-373775"/>
            <a:ext cx="9536572" cy="5840717"/>
            <a:chOff x="-135050" y="-373775"/>
            <a:chExt cx="9536572" cy="5840717"/>
          </a:xfrm>
        </p:grpSpPr>
        <p:grpSp>
          <p:nvGrpSpPr>
            <p:cNvPr id="554" name="Google Shape;554;p33"/>
            <p:cNvGrpSpPr/>
            <p:nvPr/>
          </p:nvGrpSpPr>
          <p:grpSpPr>
            <a:xfrm>
              <a:off x="7148219" y="4287222"/>
              <a:ext cx="2253303" cy="1179720"/>
              <a:chOff x="7319525" y="4220750"/>
              <a:chExt cx="2119758" cy="1109803"/>
            </a:xfrm>
          </p:grpSpPr>
          <p:sp>
            <p:nvSpPr>
              <p:cNvPr id="555" name="Google Shape;555;p33"/>
              <p:cNvSpPr/>
              <p:nvPr/>
            </p:nvSpPr>
            <p:spPr>
              <a:xfrm>
                <a:off x="7319525" y="4509915"/>
                <a:ext cx="613585" cy="531392"/>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3"/>
              <p:cNvSpPr/>
              <p:nvPr/>
            </p:nvSpPr>
            <p:spPr>
              <a:xfrm>
                <a:off x="8323586" y="4509915"/>
                <a:ext cx="613666" cy="531392"/>
              </a:xfrm>
              <a:custGeom>
                <a:avLst/>
                <a:gdLst/>
                <a:ahLst/>
                <a:cxnLst/>
                <a:rect l="l" t="t" r="r" b="b"/>
                <a:pathLst>
                  <a:path w="15186" h="13150" extrusionOk="0">
                    <a:moveTo>
                      <a:pt x="3796" y="1"/>
                    </a:moveTo>
                    <a:lnTo>
                      <a:pt x="1" y="6576"/>
                    </a:lnTo>
                    <a:lnTo>
                      <a:pt x="3796" y="13150"/>
                    </a:lnTo>
                    <a:lnTo>
                      <a:pt x="11389" y="13150"/>
                    </a:lnTo>
                    <a:lnTo>
                      <a:pt x="15186" y="6576"/>
                    </a:lnTo>
                    <a:lnTo>
                      <a:pt x="11389" y="1"/>
                    </a:lnTo>
                    <a:close/>
                  </a:path>
                </a:pathLst>
              </a:custGeom>
              <a:solidFill>
                <a:srgbClr val="383030">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3"/>
              <p:cNvSpPr/>
              <p:nvPr/>
            </p:nvSpPr>
            <p:spPr>
              <a:xfrm>
                <a:off x="8825617" y="4220750"/>
                <a:ext cx="613666" cy="531351"/>
              </a:xfrm>
              <a:custGeom>
                <a:avLst/>
                <a:gdLst/>
                <a:ahLst/>
                <a:cxnLst/>
                <a:rect l="l" t="t" r="r" b="b"/>
                <a:pathLst>
                  <a:path w="15186" h="13149" extrusionOk="0">
                    <a:moveTo>
                      <a:pt x="3797" y="0"/>
                    </a:moveTo>
                    <a:lnTo>
                      <a:pt x="1" y="6573"/>
                    </a:lnTo>
                    <a:lnTo>
                      <a:pt x="3797" y="13148"/>
                    </a:lnTo>
                    <a:lnTo>
                      <a:pt x="11389" y="13148"/>
                    </a:lnTo>
                    <a:lnTo>
                      <a:pt x="15185" y="6573"/>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3"/>
              <p:cNvSpPr/>
              <p:nvPr/>
            </p:nvSpPr>
            <p:spPr>
              <a:xfrm>
                <a:off x="7821556" y="4799161"/>
                <a:ext cx="613666" cy="531392"/>
              </a:xfrm>
              <a:custGeom>
                <a:avLst/>
                <a:gdLst/>
                <a:ahLst/>
                <a:cxnLst/>
                <a:rect l="l" t="t" r="r" b="b"/>
                <a:pathLst>
                  <a:path w="15186" h="13150" extrusionOk="0">
                    <a:moveTo>
                      <a:pt x="3797" y="0"/>
                    </a:moveTo>
                    <a:lnTo>
                      <a:pt x="0"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3"/>
              <p:cNvSpPr/>
              <p:nvPr/>
            </p:nvSpPr>
            <p:spPr>
              <a:xfrm>
                <a:off x="8825617" y="4799161"/>
                <a:ext cx="613666" cy="531392"/>
              </a:xfrm>
              <a:custGeom>
                <a:avLst/>
                <a:gdLst/>
                <a:ahLst/>
                <a:cxnLst/>
                <a:rect l="l" t="t" r="r" b="b"/>
                <a:pathLst>
                  <a:path w="15186" h="13150" extrusionOk="0">
                    <a:moveTo>
                      <a:pt x="3797" y="0"/>
                    </a:moveTo>
                    <a:lnTo>
                      <a:pt x="1"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Google Shape;560;p33"/>
            <p:cNvGrpSpPr/>
            <p:nvPr/>
          </p:nvGrpSpPr>
          <p:grpSpPr>
            <a:xfrm>
              <a:off x="-135050" y="-373775"/>
              <a:ext cx="2230134" cy="863394"/>
              <a:chOff x="-135050" y="-373775"/>
              <a:chExt cx="2230134" cy="863394"/>
            </a:xfrm>
          </p:grpSpPr>
          <p:sp>
            <p:nvSpPr>
              <p:cNvPr id="561" name="Google Shape;561;p33"/>
              <p:cNvSpPr/>
              <p:nvPr/>
            </p:nvSpPr>
            <p:spPr>
              <a:xfrm>
                <a:off x="393102" y="-69506"/>
                <a:ext cx="645595" cy="559124"/>
              </a:xfrm>
              <a:custGeom>
                <a:avLst/>
                <a:gdLst/>
                <a:ahLst/>
                <a:cxnLst/>
                <a:rect l="l" t="t" r="r" b="b"/>
                <a:pathLst>
                  <a:path w="15186" h="13152" extrusionOk="0">
                    <a:moveTo>
                      <a:pt x="3797" y="1"/>
                    </a:moveTo>
                    <a:lnTo>
                      <a:pt x="1" y="6576"/>
                    </a:lnTo>
                    <a:lnTo>
                      <a:pt x="3797" y="13151"/>
                    </a:lnTo>
                    <a:lnTo>
                      <a:pt x="11389" y="13151"/>
                    </a:lnTo>
                    <a:lnTo>
                      <a:pt x="15186" y="6576"/>
                    </a:lnTo>
                    <a:lnTo>
                      <a:pt x="11389" y="1"/>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3"/>
              <p:cNvSpPr/>
              <p:nvPr/>
            </p:nvSpPr>
            <p:spPr>
              <a:xfrm>
                <a:off x="-135050" y="-373775"/>
                <a:ext cx="645552" cy="559082"/>
              </a:xfrm>
              <a:custGeom>
                <a:avLst/>
                <a:gdLst/>
                <a:ahLst/>
                <a:cxnLst/>
                <a:rect l="l" t="t" r="r" b="b"/>
                <a:pathLst>
                  <a:path w="15185" h="13151" extrusionOk="0">
                    <a:moveTo>
                      <a:pt x="3796" y="0"/>
                    </a:moveTo>
                    <a:lnTo>
                      <a:pt x="0" y="6575"/>
                    </a:lnTo>
                    <a:lnTo>
                      <a:pt x="3796" y="13151"/>
                    </a:lnTo>
                    <a:lnTo>
                      <a:pt x="11388" y="13151"/>
                    </a:lnTo>
                    <a:lnTo>
                      <a:pt x="15185" y="6575"/>
                    </a:lnTo>
                    <a:lnTo>
                      <a:pt x="11388" y="0"/>
                    </a:lnTo>
                    <a:close/>
                  </a:path>
                </a:pathLst>
              </a:custGeom>
              <a:solidFill>
                <a:srgbClr val="383030">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3"/>
              <p:cNvSpPr/>
              <p:nvPr/>
            </p:nvSpPr>
            <p:spPr>
              <a:xfrm>
                <a:off x="921338" y="-373775"/>
                <a:ext cx="645595" cy="559082"/>
              </a:xfrm>
              <a:custGeom>
                <a:avLst/>
                <a:gdLst/>
                <a:ahLst/>
                <a:cxnLst/>
                <a:rect l="l" t="t" r="r" b="b"/>
                <a:pathLst>
                  <a:path w="15186" h="13151" extrusionOk="0">
                    <a:moveTo>
                      <a:pt x="3796" y="0"/>
                    </a:moveTo>
                    <a:lnTo>
                      <a:pt x="0" y="6575"/>
                    </a:lnTo>
                    <a:lnTo>
                      <a:pt x="3796" y="13151"/>
                    </a:lnTo>
                    <a:lnTo>
                      <a:pt x="11389" y="13151"/>
                    </a:lnTo>
                    <a:lnTo>
                      <a:pt x="15185" y="6575"/>
                    </a:lnTo>
                    <a:lnTo>
                      <a:pt x="11389" y="0"/>
                    </a:lnTo>
                    <a:close/>
                  </a:path>
                </a:pathLst>
              </a:custGeom>
              <a:solidFill>
                <a:srgbClr val="383030">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3"/>
              <p:cNvSpPr/>
              <p:nvPr/>
            </p:nvSpPr>
            <p:spPr>
              <a:xfrm>
                <a:off x="1449532" y="-69506"/>
                <a:ext cx="645552" cy="559124"/>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5" name="Google Shape;565;p33"/>
          <p:cNvGrpSpPr/>
          <p:nvPr/>
        </p:nvGrpSpPr>
        <p:grpSpPr>
          <a:xfrm>
            <a:off x="0" y="112950"/>
            <a:ext cx="9077325" cy="4867275"/>
            <a:chOff x="0" y="112950"/>
            <a:chExt cx="9077325" cy="4867275"/>
          </a:xfrm>
        </p:grpSpPr>
        <p:pic>
          <p:nvPicPr>
            <p:cNvPr id="566" name="Google Shape;566;p33"/>
            <p:cNvPicPr preferRelativeResize="0"/>
            <p:nvPr/>
          </p:nvPicPr>
          <p:blipFill rotWithShape="1">
            <a:blip r:embed="rId2">
              <a:alphaModFix/>
            </a:blip>
            <a:srcRect/>
            <a:stretch/>
          </p:blipFill>
          <p:spPr>
            <a:xfrm>
              <a:off x="7877175" y="112950"/>
              <a:ext cx="1200150" cy="1200150"/>
            </a:xfrm>
            <a:prstGeom prst="rect">
              <a:avLst/>
            </a:prstGeom>
            <a:noFill/>
            <a:ln>
              <a:noFill/>
            </a:ln>
            <a:effectLst>
              <a:outerShdw blurRad="57150" dist="19050" dir="5400000" algn="bl" rotWithShape="0">
                <a:schemeClr val="dk1">
                  <a:alpha val="50000"/>
                </a:schemeClr>
              </a:outerShdw>
            </a:effectLst>
          </p:spPr>
        </p:pic>
        <p:pic>
          <p:nvPicPr>
            <p:cNvPr id="567" name="Google Shape;567;p33"/>
            <p:cNvPicPr preferRelativeResize="0"/>
            <p:nvPr/>
          </p:nvPicPr>
          <p:blipFill rotWithShape="1">
            <a:blip r:embed="rId3">
              <a:alphaModFix/>
            </a:blip>
            <a:srcRect/>
            <a:stretch/>
          </p:blipFill>
          <p:spPr>
            <a:xfrm>
              <a:off x="0" y="3780075"/>
              <a:ext cx="1200150" cy="1200150"/>
            </a:xfrm>
            <a:prstGeom prst="rect">
              <a:avLst/>
            </a:prstGeom>
            <a:noFill/>
            <a:ln>
              <a:noFill/>
            </a:ln>
            <a:effectLst>
              <a:outerShdw blurRad="57150" dist="19050" dir="5400000" algn="bl" rotWithShape="0">
                <a:schemeClr val="dk1">
                  <a:alpha val="50000"/>
                </a:schemeClr>
              </a:outerShdw>
            </a:effectLst>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68"/>
        <p:cNvGrpSpPr/>
        <p:nvPr/>
      </p:nvGrpSpPr>
      <p:grpSpPr>
        <a:xfrm>
          <a:off x="0" y="0"/>
          <a:ext cx="0" cy="0"/>
          <a:chOff x="0" y="0"/>
          <a:chExt cx="0" cy="0"/>
        </a:xfrm>
      </p:grpSpPr>
      <p:grpSp>
        <p:nvGrpSpPr>
          <p:cNvPr id="569" name="Google Shape;569;p34"/>
          <p:cNvGrpSpPr/>
          <p:nvPr/>
        </p:nvGrpSpPr>
        <p:grpSpPr>
          <a:xfrm rot="10800000" flipH="1">
            <a:off x="-237697" y="4154451"/>
            <a:ext cx="9810337" cy="1466543"/>
            <a:chOff x="-237697" y="-361624"/>
            <a:chExt cx="9810337" cy="1466543"/>
          </a:xfrm>
        </p:grpSpPr>
        <p:grpSp>
          <p:nvGrpSpPr>
            <p:cNvPr id="570" name="Google Shape;570;p34"/>
            <p:cNvGrpSpPr/>
            <p:nvPr/>
          </p:nvGrpSpPr>
          <p:grpSpPr>
            <a:xfrm>
              <a:off x="-237697" y="-361624"/>
              <a:ext cx="1695668" cy="1466543"/>
              <a:chOff x="-237697" y="-361624"/>
              <a:chExt cx="1695668" cy="1466543"/>
            </a:xfrm>
          </p:grpSpPr>
          <p:sp>
            <p:nvSpPr>
              <p:cNvPr id="571" name="Google Shape;571;p34"/>
              <p:cNvSpPr/>
              <p:nvPr/>
            </p:nvSpPr>
            <p:spPr>
              <a:xfrm>
                <a:off x="-237697" y="-3616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4"/>
              <p:cNvSpPr/>
              <p:nvPr/>
            </p:nvSpPr>
            <p:spPr>
              <a:xfrm>
                <a:off x="288516" y="547875"/>
                <a:ext cx="643199" cy="557043"/>
              </a:xfrm>
              <a:custGeom>
                <a:avLst/>
                <a:gdLst/>
                <a:ahLst/>
                <a:cxnLst/>
                <a:rect l="l" t="t" r="r" b="b"/>
                <a:pathLst>
                  <a:path w="15185" h="13151" extrusionOk="0">
                    <a:moveTo>
                      <a:pt x="3797" y="1"/>
                    </a:moveTo>
                    <a:lnTo>
                      <a:pt x="1" y="6576"/>
                    </a:lnTo>
                    <a:lnTo>
                      <a:pt x="3797" y="13151"/>
                    </a:lnTo>
                    <a:lnTo>
                      <a:pt x="11389" y="13151"/>
                    </a:lnTo>
                    <a:lnTo>
                      <a:pt x="15185" y="6576"/>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4"/>
              <p:cNvSpPr/>
              <p:nvPr/>
            </p:nvSpPr>
            <p:spPr>
              <a:xfrm>
                <a:off x="-237697" y="-361624"/>
                <a:ext cx="643114" cy="557086"/>
              </a:xfrm>
              <a:custGeom>
                <a:avLst/>
                <a:gdLst/>
                <a:ahLst/>
                <a:cxnLst/>
                <a:rect l="l" t="t" r="r" b="b"/>
                <a:pathLst>
                  <a:path w="15183" h="13152" extrusionOk="0">
                    <a:moveTo>
                      <a:pt x="3796" y="1"/>
                    </a:moveTo>
                    <a:lnTo>
                      <a:pt x="0" y="6575"/>
                    </a:lnTo>
                    <a:lnTo>
                      <a:pt x="3796" y="13151"/>
                    </a:lnTo>
                    <a:lnTo>
                      <a:pt x="11387" y="13151"/>
                    </a:lnTo>
                    <a:lnTo>
                      <a:pt x="15183" y="6575"/>
                    </a:lnTo>
                    <a:lnTo>
                      <a:pt x="11387"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237697" y="244765"/>
                <a:ext cx="643114" cy="556959"/>
              </a:xfrm>
              <a:custGeom>
                <a:avLst/>
                <a:gdLst/>
                <a:ahLst/>
                <a:cxnLst/>
                <a:rect l="l" t="t" r="r" b="b"/>
                <a:pathLst>
                  <a:path w="15183" h="13149" extrusionOk="0">
                    <a:moveTo>
                      <a:pt x="3796" y="0"/>
                    </a:moveTo>
                    <a:lnTo>
                      <a:pt x="0" y="6574"/>
                    </a:lnTo>
                    <a:lnTo>
                      <a:pt x="3796" y="13148"/>
                    </a:lnTo>
                    <a:lnTo>
                      <a:pt x="11387" y="13148"/>
                    </a:lnTo>
                    <a:lnTo>
                      <a:pt x="15183" y="6574"/>
                    </a:lnTo>
                    <a:lnTo>
                      <a:pt x="11387"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4"/>
              <p:cNvSpPr/>
              <p:nvPr/>
            </p:nvSpPr>
            <p:spPr>
              <a:xfrm>
                <a:off x="288516" y="-58430"/>
                <a:ext cx="643199" cy="557001"/>
              </a:xfrm>
              <a:custGeom>
                <a:avLst/>
                <a:gdLst/>
                <a:ahLst/>
                <a:cxnLst/>
                <a:rect l="l" t="t" r="r" b="b"/>
                <a:pathLst>
                  <a:path w="15185" h="13150" extrusionOk="0">
                    <a:moveTo>
                      <a:pt x="3797" y="0"/>
                    </a:moveTo>
                    <a:lnTo>
                      <a:pt x="1"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4"/>
              <p:cNvSpPr/>
              <p:nvPr/>
            </p:nvSpPr>
            <p:spPr>
              <a:xfrm>
                <a:off x="814814" y="244765"/>
                <a:ext cx="643156" cy="556959"/>
              </a:xfrm>
              <a:custGeom>
                <a:avLst/>
                <a:gdLst/>
                <a:ahLst/>
                <a:cxnLst/>
                <a:rect l="l" t="t" r="r" b="b"/>
                <a:pathLst>
                  <a:path w="15184" h="13149" extrusionOk="0">
                    <a:moveTo>
                      <a:pt x="3796" y="0"/>
                    </a:moveTo>
                    <a:lnTo>
                      <a:pt x="0" y="6574"/>
                    </a:lnTo>
                    <a:lnTo>
                      <a:pt x="3796" y="13148"/>
                    </a:lnTo>
                    <a:lnTo>
                      <a:pt x="11389" y="13148"/>
                    </a:lnTo>
                    <a:lnTo>
                      <a:pt x="15183" y="6574"/>
                    </a:lnTo>
                    <a:lnTo>
                      <a:pt x="11389" y="0"/>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34"/>
            <p:cNvSpPr/>
            <p:nvPr/>
          </p:nvSpPr>
          <p:spPr>
            <a:xfrm>
              <a:off x="8830749" y="44251"/>
              <a:ext cx="741890" cy="642509"/>
            </a:xfrm>
            <a:custGeom>
              <a:avLst/>
              <a:gdLst/>
              <a:ahLst/>
              <a:cxnLst/>
              <a:rect l="l" t="t" r="r" b="b"/>
              <a:pathLst>
                <a:path w="15184" h="13150" extrusionOk="0">
                  <a:moveTo>
                    <a:pt x="3797" y="0"/>
                  </a:moveTo>
                  <a:lnTo>
                    <a:pt x="0" y="6575"/>
                  </a:lnTo>
                  <a:lnTo>
                    <a:pt x="3797" y="13149"/>
                  </a:lnTo>
                  <a:lnTo>
                    <a:pt x="11388" y="13149"/>
                  </a:lnTo>
                  <a:lnTo>
                    <a:pt x="15184" y="6575"/>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34"/>
          <p:cNvGrpSpPr/>
          <p:nvPr/>
        </p:nvGrpSpPr>
        <p:grpSpPr>
          <a:xfrm>
            <a:off x="5370950" y="1381125"/>
            <a:ext cx="3268225" cy="3222870"/>
            <a:chOff x="5370950" y="1381125"/>
            <a:chExt cx="3268225" cy="3222870"/>
          </a:xfrm>
        </p:grpSpPr>
        <p:grpSp>
          <p:nvGrpSpPr>
            <p:cNvPr id="579" name="Google Shape;579;p34"/>
            <p:cNvGrpSpPr/>
            <p:nvPr/>
          </p:nvGrpSpPr>
          <p:grpSpPr>
            <a:xfrm>
              <a:off x="5532875" y="1381125"/>
              <a:ext cx="2079270" cy="2507147"/>
              <a:chOff x="-2353825" y="1381125"/>
              <a:chExt cx="2079270" cy="2507147"/>
            </a:xfrm>
          </p:grpSpPr>
          <p:sp>
            <p:nvSpPr>
              <p:cNvPr id="580" name="Google Shape;580;p34"/>
              <p:cNvSpPr/>
              <p:nvPr/>
            </p:nvSpPr>
            <p:spPr>
              <a:xfrm>
                <a:off x="-876451" y="1664810"/>
                <a:ext cx="601895" cy="521273"/>
              </a:xfrm>
              <a:custGeom>
                <a:avLst/>
                <a:gdLst/>
                <a:ahLst/>
                <a:cxnLst/>
                <a:rect l="l" t="t" r="r" b="b"/>
                <a:pathLst>
                  <a:path w="15185" h="13151" extrusionOk="0">
                    <a:moveTo>
                      <a:pt x="3796" y="1"/>
                    </a:moveTo>
                    <a:lnTo>
                      <a:pt x="0" y="6576"/>
                    </a:lnTo>
                    <a:lnTo>
                      <a:pt x="3796" y="13151"/>
                    </a:lnTo>
                    <a:lnTo>
                      <a:pt x="11388" y="13151"/>
                    </a:lnTo>
                    <a:lnTo>
                      <a:pt x="15185" y="6576"/>
                    </a:lnTo>
                    <a:lnTo>
                      <a:pt x="11388"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4"/>
              <p:cNvSpPr/>
              <p:nvPr/>
            </p:nvSpPr>
            <p:spPr>
              <a:xfrm>
                <a:off x="-1861407" y="2232220"/>
                <a:ext cx="601935" cy="521312"/>
              </a:xfrm>
              <a:custGeom>
                <a:avLst/>
                <a:gdLst/>
                <a:ahLst/>
                <a:cxnLst/>
                <a:rect l="l" t="t" r="r" b="b"/>
                <a:pathLst>
                  <a:path w="15186" h="13152" extrusionOk="0">
                    <a:moveTo>
                      <a:pt x="3797" y="1"/>
                    </a:moveTo>
                    <a:lnTo>
                      <a:pt x="1" y="6576"/>
                    </a:lnTo>
                    <a:lnTo>
                      <a:pt x="3797" y="13151"/>
                    </a:lnTo>
                    <a:lnTo>
                      <a:pt x="11389" y="13151"/>
                    </a:lnTo>
                    <a:lnTo>
                      <a:pt x="15186" y="6576"/>
                    </a:lnTo>
                    <a:lnTo>
                      <a:pt x="11389" y="1"/>
                    </a:lnTo>
                    <a:close/>
                  </a:path>
                </a:pathLst>
              </a:custGeom>
              <a:solidFill>
                <a:srgbClr val="6D563C">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4"/>
              <p:cNvSpPr/>
              <p:nvPr/>
            </p:nvSpPr>
            <p:spPr>
              <a:xfrm>
                <a:off x="-876451" y="2799669"/>
                <a:ext cx="601895" cy="521273"/>
              </a:xfrm>
              <a:custGeom>
                <a:avLst/>
                <a:gdLst/>
                <a:ahLst/>
                <a:cxnLst/>
                <a:rect l="l" t="t" r="r" b="b"/>
                <a:pathLst>
                  <a:path w="15185" h="13151" extrusionOk="0">
                    <a:moveTo>
                      <a:pt x="3796" y="0"/>
                    </a:moveTo>
                    <a:lnTo>
                      <a:pt x="0" y="6574"/>
                    </a:lnTo>
                    <a:lnTo>
                      <a:pt x="3796" y="13150"/>
                    </a:lnTo>
                    <a:lnTo>
                      <a:pt x="11388" y="13150"/>
                    </a:lnTo>
                    <a:lnTo>
                      <a:pt x="15185" y="6574"/>
                    </a:lnTo>
                    <a:lnTo>
                      <a:pt x="11388"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4"/>
              <p:cNvSpPr/>
              <p:nvPr/>
            </p:nvSpPr>
            <p:spPr>
              <a:xfrm>
                <a:off x="-1368909" y="1381125"/>
                <a:ext cx="601935" cy="521273"/>
              </a:xfrm>
              <a:custGeom>
                <a:avLst/>
                <a:gdLst/>
                <a:ahLst/>
                <a:cxnLst/>
                <a:rect l="l" t="t" r="r" b="b"/>
                <a:pathLst>
                  <a:path w="15186" h="13151" extrusionOk="0">
                    <a:moveTo>
                      <a:pt x="3796" y="0"/>
                    </a:moveTo>
                    <a:lnTo>
                      <a:pt x="0" y="6575"/>
                    </a:lnTo>
                    <a:lnTo>
                      <a:pt x="3796" y="13150"/>
                    </a:lnTo>
                    <a:lnTo>
                      <a:pt x="11389" y="13150"/>
                    </a:lnTo>
                    <a:lnTo>
                      <a:pt x="15185" y="6575"/>
                    </a:lnTo>
                    <a:lnTo>
                      <a:pt x="113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4"/>
              <p:cNvSpPr/>
              <p:nvPr/>
            </p:nvSpPr>
            <p:spPr>
              <a:xfrm>
                <a:off x="-2353825" y="1948535"/>
                <a:ext cx="601895" cy="521273"/>
              </a:xfrm>
              <a:custGeom>
                <a:avLst/>
                <a:gdLst/>
                <a:ahLst/>
                <a:cxnLst/>
                <a:rect l="l" t="t" r="r" b="b"/>
                <a:pathLst>
                  <a:path w="15185" h="13151" extrusionOk="0">
                    <a:moveTo>
                      <a:pt x="3796" y="0"/>
                    </a:moveTo>
                    <a:lnTo>
                      <a:pt x="0" y="6575"/>
                    </a:lnTo>
                    <a:lnTo>
                      <a:pt x="3796" y="13151"/>
                    </a:lnTo>
                    <a:lnTo>
                      <a:pt x="11388" y="13151"/>
                    </a:lnTo>
                    <a:lnTo>
                      <a:pt x="15185" y="6575"/>
                    </a:lnTo>
                    <a:lnTo>
                      <a:pt x="11388"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4"/>
              <p:cNvSpPr/>
              <p:nvPr/>
            </p:nvSpPr>
            <p:spPr>
              <a:xfrm>
                <a:off x="-1368909" y="1948535"/>
                <a:ext cx="601935" cy="521273"/>
              </a:xfrm>
              <a:custGeom>
                <a:avLst/>
                <a:gdLst/>
                <a:ahLst/>
                <a:cxnLst/>
                <a:rect l="l" t="t" r="r" b="b"/>
                <a:pathLst>
                  <a:path w="15186" h="13151" extrusionOk="0">
                    <a:moveTo>
                      <a:pt x="3796" y="0"/>
                    </a:moveTo>
                    <a:lnTo>
                      <a:pt x="0" y="6575"/>
                    </a:lnTo>
                    <a:lnTo>
                      <a:pt x="3796" y="13151"/>
                    </a:lnTo>
                    <a:lnTo>
                      <a:pt x="11389" y="13151"/>
                    </a:lnTo>
                    <a:lnTo>
                      <a:pt x="15185" y="6575"/>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a:off x="-1368909" y="3083315"/>
                <a:ext cx="601935" cy="521233"/>
              </a:xfrm>
              <a:custGeom>
                <a:avLst/>
                <a:gdLst/>
                <a:ahLst/>
                <a:cxnLst/>
                <a:rect l="l" t="t" r="r" b="b"/>
                <a:pathLst>
                  <a:path w="15186" h="13150" extrusionOk="0">
                    <a:moveTo>
                      <a:pt x="3796" y="1"/>
                    </a:moveTo>
                    <a:lnTo>
                      <a:pt x="0" y="6577"/>
                    </a:lnTo>
                    <a:lnTo>
                      <a:pt x="3796" y="13150"/>
                    </a:lnTo>
                    <a:lnTo>
                      <a:pt x="11389" y="13150"/>
                    </a:lnTo>
                    <a:lnTo>
                      <a:pt x="15185" y="6577"/>
                    </a:lnTo>
                    <a:lnTo>
                      <a:pt x="11389"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4"/>
              <p:cNvSpPr/>
              <p:nvPr/>
            </p:nvSpPr>
            <p:spPr>
              <a:xfrm>
                <a:off x="-2256673" y="3342504"/>
                <a:ext cx="370611" cy="320905"/>
              </a:xfrm>
              <a:custGeom>
                <a:avLst/>
                <a:gdLst/>
                <a:ahLst/>
                <a:cxnLst/>
                <a:rect l="l" t="t" r="r" b="b"/>
                <a:pathLst>
                  <a:path w="9350" h="8096" extrusionOk="0">
                    <a:moveTo>
                      <a:pt x="2338" y="1"/>
                    </a:moveTo>
                    <a:lnTo>
                      <a:pt x="0" y="4048"/>
                    </a:lnTo>
                    <a:lnTo>
                      <a:pt x="2338" y="8096"/>
                    </a:lnTo>
                    <a:lnTo>
                      <a:pt x="7013" y="8096"/>
                    </a:lnTo>
                    <a:lnTo>
                      <a:pt x="9349" y="4048"/>
                    </a:lnTo>
                    <a:lnTo>
                      <a:pt x="7013" y="1"/>
                    </a:lnTo>
                    <a:close/>
                  </a:path>
                </a:pathLst>
              </a:custGeom>
              <a:solidFill>
                <a:srgbClr val="004717">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4"/>
              <p:cNvSpPr/>
              <p:nvPr/>
            </p:nvSpPr>
            <p:spPr>
              <a:xfrm>
                <a:off x="-1828309" y="1581730"/>
                <a:ext cx="370611" cy="320905"/>
              </a:xfrm>
              <a:custGeom>
                <a:avLst/>
                <a:gdLst/>
                <a:ahLst/>
                <a:cxnLst/>
                <a:rect l="l" t="t" r="r" b="b"/>
                <a:pathLst>
                  <a:path w="9350" h="8096" extrusionOk="0">
                    <a:moveTo>
                      <a:pt x="2340" y="0"/>
                    </a:moveTo>
                    <a:lnTo>
                      <a:pt x="0" y="4048"/>
                    </a:lnTo>
                    <a:lnTo>
                      <a:pt x="2340" y="8096"/>
                    </a:lnTo>
                    <a:lnTo>
                      <a:pt x="7013" y="8096"/>
                    </a:lnTo>
                    <a:lnTo>
                      <a:pt x="9350" y="4048"/>
                    </a:lnTo>
                    <a:lnTo>
                      <a:pt x="7013"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4"/>
              <p:cNvSpPr/>
              <p:nvPr/>
            </p:nvSpPr>
            <p:spPr>
              <a:xfrm>
                <a:off x="-876451" y="2232220"/>
                <a:ext cx="601895" cy="521312"/>
              </a:xfrm>
              <a:custGeom>
                <a:avLst/>
                <a:gdLst/>
                <a:ahLst/>
                <a:cxnLst/>
                <a:rect l="l" t="t" r="r" b="b"/>
                <a:pathLst>
                  <a:path w="15185" h="13152" extrusionOk="0">
                    <a:moveTo>
                      <a:pt x="3796" y="1"/>
                    </a:moveTo>
                    <a:lnTo>
                      <a:pt x="0" y="6576"/>
                    </a:lnTo>
                    <a:lnTo>
                      <a:pt x="3796" y="13151"/>
                    </a:lnTo>
                    <a:lnTo>
                      <a:pt x="11388" y="13151"/>
                    </a:lnTo>
                    <a:lnTo>
                      <a:pt x="15185" y="6576"/>
                    </a:lnTo>
                    <a:lnTo>
                      <a:pt x="11388" y="1"/>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4"/>
              <p:cNvSpPr/>
              <p:nvPr/>
            </p:nvSpPr>
            <p:spPr>
              <a:xfrm>
                <a:off x="-876451" y="3367079"/>
                <a:ext cx="601895" cy="521193"/>
              </a:xfrm>
              <a:custGeom>
                <a:avLst/>
                <a:gdLst/>
                <a:ahLst/>
                <a:cxnLst/>
                <a:rect l="l" t="t" r="r" b="b"/>
                <a:pathLst>
                  <a:path w="15185" h="13149" extrusionOk="0">
                    <a:moveTo>
                      <a:pt x="3796" y="0"/>
                    </a:moveTo>
                    <a:lnTo>
                      <a:pt x="0" y="6573"/>
                    </a:lnTo>
                    <a:lnTo>
                      <a:pt x="3796" y="13148"/>
                    </a:lnTo>
                    <a:lnTo>
                      <a:pt x="11388" y="13148"/>
                    </a:lnTo>
                    <a:lnTo>
                      <a:pt x="15185" y="6573"/>
                    </a:lnTo>
                    <a:lnTo>
                      <a:pt x="11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34"/>
            <p:cNvGrpSpPr/>
            <p:nvPr/>
          </p:nvGrpSpPr>
          <p:grpSpPr>
            <a:xfrm>
              <a:off x="5370950" y="1628700"/>
              <a:ext cx="3268225" cy="2975295"/>
              <a:chOff x="313175" y="1628700"/>
              <a:chExt cx="3268225" cy="2975295"/>
            </a:xfrm>
          </p:grpSpPr>
          <p:pic>
            <p:nvPicPr>
              <p:cNvPr id="592" name="Google Shape;592;p34"/>
              <p:cNvPicPr preferRelativeResize="0"/>
              <p:nvPr/>
            </p:nvPicPr>
            <p:blipFill rotWithShape="1">
              <a:blip r:embed="rId2">
                <a:alphaModFix/>
              </a:blip>
              <a:srcRect l="18116" t="10280" r="18116" b="10272"/>
              <a:stretch/>
            </p:blipFill>
            <p:spPr>
              <a:xfrm flipH="1">
                <a:off x="2281150" y="2573000"/>
                <a:ext cx="1300250" cy="1620000"/>
              </a:xfrm>
              <a:prstGeom prst="rect">
                <a:avLst/>
              </a:prstGeom>
              <a:noFill/>
              <a:ln>
                <a:noFill/>
              </a:ln>
              <a:effectLst>
                <a:outerShdw blurRad="57150" dist="19050" dir="5400000" algn="bl" rotWithShape="0">
                  <a:schemeClr val="dk1">
                    <a:alpha val="50000"/>
                  </a:schemeClr>
                </a:outerShdw>
              </a:effectLst>
            </p:spPr>
          </p:pic>
          <p:sp>
            <p:nvSpPr>
              <p:cNvPr id="593" name="Google Shape;593;p34"/>
              <p:cNvSpPr/>
              <p:nvPr/>
            </p:nvSpPr>
            <p:spPr>
              <a:xfrm>
                <a:off x="313175" y="4192995"/>
                <a:ext cx="2704200" cy="411000"/>
              </a:xfrm>
              <a:prstGeom prst="ellipse">
                <a:avLst/>
              </a:prstGeom>
              <a:solidFill>
                <a:srgbClr val="383030">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4" name="Google Shape;594;p34"/>
              <p:cNvPicPr preferRelativeResize="0"/>
              <p:nvPr/>
            </p:nvPicPr>
            <p:blipFill rotWithShape="1">
              <a:blip r:embed="rId3">
                <a:alphaModFix/>
              </a:blip>
              <a:srcRect l="16325" t="10721" r="16325" b="13509"/>
              <a:stretch/>
            </p:blipFill>
            <p:spPr>
              <a:xfrm>
                <a:off x="407975" y="1628700"/>
                <a:ext cx="2514599" cy="2828925"/>
              </a:xfrm>
              <a:prstGeom prst="rect">
                <a:avLst/>
              </a:prstGeom>
              <a:noFill/>
              <a:ln>
                <a:noFill/>
              </a:ln>
              <a:effectLst>
                <a:outerShdw blurRad="57150" dist="19050" dir="5400000" algn="bl" rotWithShape="0">
                  <a:schemeClr val="dk1">
                    <a:alpha val="50000"/>
                  </a:schemeClr>
                </a:outerShdw>
              </a:effectLst>
            </p:spPr>
          </p:pic>
        </p:gr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Questrial"/>
              <a:buNone/>
              <a:defRPr sz="3300" b="1">
                <a:solidFill>
                  <a:schemeClr val="dk1"/>
                </a:solidFill>
                <a:latin typeface="Questrial"/>
                <a:ea typeface="Questrial"/>
                <a:cs typeface="Questrial"/>
                <a:sym typeface="Questrial"/>
              </a:defRPr>
            </a:lvl1pPr>
            <a:lvl2pPr lvl="1"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2pPr>
            <a:lvl3pPr lvl="2"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3pPr>
            <a:lvl4pPr lvl="3"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4pPr>
            <a:lvl5pPr lvl="4"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5pPr>
            <a:lvl6pPr lvl="5"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6pPr>
            <a:lvl7pPr lvl="6"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7pPr>
            <a:lvl8pPr lvl="7"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8pPr>
            <a:lvl9pPr lvl="8" rtl="0">
              <a:spcBef>
                <a:spcPts val="0"/>
              </a:spcBef>
              <a:spcAft>
                <a:spcPts val="0"/>
              </a:spcAft>
              <a:buClr>
                <a:schemeClr val="dk1"/>
              </a:buClr>
              <a:buSzPts val="3500"/>
              <a:buFont typeface="Questrial"/>
              <a:buNone/>
              <a:defRPr sz="3500" b="1">
                <a:solidFill>
                  <a:schemeClr val="dk1"/>
                </a:solidFill>
                <a:latin typeface="Questrial"/>
                <a:ea typeface="Questrial"/>
                <a:cs typeface="Questrial"/>
                <a:sym typeface="Questria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2"/>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59" r:id="rId3"/>
    <p:sldLayoutId id="2147483672" r:id="rId4"/>
    <p:sldLayoutId id="2147483679" r:id="rId5"/>
    <p:sldLayoutId id="2147483680"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huseyinfarukyildirim.com/periyodik-sistem-etkilesimli-etkinlik/"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huseyinfarukyildirim.com/kimyasal-tepkime-deneyi/"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huseyinfarukyildirim.com/tepkime-denklestirme/" TargetMode="External"/><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hyperlink" Target="https://www.huseyinfarukyildirim.com/kutlenin-korunumu-deneyi/" TargetMode="External"/><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www.huseyinfarukyildirim.com/ph-olcegi-deneyi/"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www.huseyinfarukyildirim.com/ph-olcme-deneyi/" TargetMode="External"/><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s://www.huseyinfarukyildirim.com/asit-yagmuru-nasil-olusur-deneyi/" TargetMode="External"/><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s://www.huseyinfarukyildirim.com/oz-isi-deneyleri/" TargetMode="External"/><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hyperlink" Target="https://www.huseyinfarukyildirim.com/hal-degisim-grafigi-deneyi/" TargetMode="External"/><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28" name="Google Shape;15236;p37"/>
          <p:cNvSpPr txBox="1">
            <a:spLocks noGrp="1"/>
          </p:cNvSpPr>
          <p:nvPr>
            <p:ph type="ctrTitle"/>
          </p:nvPr>
        </p:nvSpPr>
        <p:spPr>
          <a:xfrm>
            <a:off x="1896600" y="915566"/>
            <a:ext cx="5350800" cy="2099072"/>
          </a:xfrm>
          <a:prstGeom prst="rect">
            <a:avLst/>
          </a:prstGeom>
          <a:solidFill>
            <a:srgbClr val="00B0F0"/>
          </a:solidFill>
        </p:spPr>
        <p:txBody>
          <a:bodyPr spcFirstLastPara="1" wrap="square" lIns="91425" tIns="91425" rIns="91425" bIns="91425" anchor="b" anchorCtr="0">
            <a:noAutofit/>
          </a:bodyPr>
          <a:lstStyle/>
          <a:p>
            <a:pPr marL="0" lvl="0" indent="0" algn="ctr" rtl="0">
              <a:spcBef>
                <a:spcPts val="0"/>
              </a:spcBef>
              <a:spcAft>
                <a:spcPts val="0"/>
              </a:spcAft>
              <a:buNone/>
            </a:pPr>
            <a:r>
              <a:rPr lang="tr-TR" sz="6000" b="1" dirty="0" smtClean="0">
                <a:solidFill>
                  <a:schemeClr val="tx2"/>
                </a:solidFill>
                <a:latin typeface="Poppins" pitchFamily="2" charset="-94"/>
                <a:cs typeface="Poppins" pitchFamily="2" charset="-94"/>
              </a:rPr>
              <a:t>MADDE VE ENDÜSTRİ</a:t>
            </a:r>
            <a:endParaRPr sz="6000" b="1" dirty="0">
              <a:solidFill>
                <a:schemeClr val="tx2"/>
              </a:solidFill>
              <a:latin typeface="Poppins" pitchFamily="2" charset="-94"/>
              <a:cs typeface="Poppins" pitchFamily="2" charset="-94"/>
            </a:endParaRPr>
          </a:p>
        </p:txBody>
      </p:sp>
      <p:sp>
        <p:nvSpPr>
          <p:cNvPr id="29" name="Google Shape;15237;p37"/>
          <p:cNvSpPr txBox="1">
            <a:spLocks noGrp="1"/>
          </p:cNvSpPr>
          <p:nvPr>
            <p:ph type="subTitle" idx="1"/>
          </p:nvPr>
        </p:nvSpPr>
        <p:spPr>
          <a:xfrm>
            <a:off x="4027144" y="3219822"/>
            <a:ext cx="2561080" cy="792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1050" dirty="0" smtClean="0">
                <a:latin typeface="Poppins" pitchFamily="2" charset="-94"/>
                <a:cs typeface="Poppins" pitchFamily="2" charset="-94"/>
              </a:rPr>
              <a:t>Hüseyin Faruk YILDIRIM</a:t>
            </a:r>
          </a:p>
          <a:p>
            <a:pPr marL="0" lvl="0" indent="0" algn="l" rtl="0">
              <a:spcBef>
                <a:spcPts val="0"/>
              </a:spcBef>
              <a:spcAft>
                <a:spcPts val="0"/>
              </a:spcAft>
              <a:buNone/>
            </a:pPr>
            <a:r>
              <a:rPr lang="tr-TR" sz="1050" dirty="0" smtClean="0">
                <a:latin typeface="Poppins" pitchFamily="2" charset="-94"/>
                <a:cs typeface="Poppins" pitchFamily="2" charset="-94"/>
              </a:rPr>
              <a:t>Fen Bilimleri Öğretmeni</a:t>
            </a:r>
          </a:p>
          <a:p>
            <a:pPr marL="0" lvl="0" indent="0" algn="l" rtl="0">
              <a:spcBef>
                <a:spcPts val="0"/>
              </a:spcBef>
              <a:spcAft>
                <a:spcPts val="0"/>
              </a:spcAft>
              <a:buNone/>
            </a:pPr>
            <a:r>
              <a:rPr lang="tr-TR" sz="1050" dirty="0" smtClean="0">
                <a:latin typeface="Poppins" pitchFamily="2" charset="-94"/>
                <a:cs typeface="Poppins" pitchFamily="2" charset="-94"/>
              </a:rPr>
              <a:t>www.huseyinfarukyildirim.com</a:t>
            </a:r>
          </a:p>
        </p:txBody>
      </p:sp>
      <p:cxnSp>
        <p:nvCxnSpPr>
          <p:cNvPr id="30" name="Google Shape;15239;p37"/>
          <p:cNvCxnSpPr/>
          <p:nvPr/>
        </p:nvCxnSpPr>
        <p:spPr>
          <a:xfrm>
            <a:off x="1896600" y="3102563"/>
            <a:ext cx="5350800" cy="0"/>
          </a:xfrm>
          <a:prstGeom prst="straightConnector1">
            <a:avLst/>
          </a:prstGeom>
          <a:noFill/>
          <a:ln w="9525" cap="flat" cmpd="sng">
            <a:solidFill>
              <a:schemeClr val="dk1"/>
            </a:solidFill>
            <a:prstDash val="solid"/>
            <a:round/>
            <a:headEnd type="none" w="med" len="med"/>
            <a:tailEnd type="none" w="med" len="med"/>
          </a:ln>
        </p:spPr>
      </p:cxnSp>
      <p:pic>
        <p:nvPicPr>
          <p:cNvPr id="31" name="Picture 2" descr="C:\Users\Eru Iluvatar\Desktop\hfy-site-logo.png"/>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091040" y="3219822"/>
            <a:ext cx="873804" cy="752203"/>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Düz Bağlayıcı 31"/>
          <p:cNvCxnSpPr/>
          <p:nvPr/>
        </p:nvCxnSpPr>
        <p:spPr>
          <a:xfrm>
            <a:off x="4027144" y="3219822"/>
            <a:ext cx="0" cy="720080"/>
          </a:xfrm>
          <a:prstGeom prst="line">
            <a:avLst/>
          </a:prstGeom>
        </p:spPr>
        <p:style>
          <a:lnRef idx="1">
            <a:schemeClr val="dk1"/>
          </a:lnRef>
          <a:fillRef idx="0">
            <a:schemeClr val="dk1"/>
          </a:fillRef>
          <a:effectRef idx="0">
            <a:schemeClr val="dk1"/>
          </a:effectRef>
          <a:fontRef idx="minor">
            <a:schemeClr val="tx1"/>
          </a:fontRef>
        </p:style>
      </p:cxnSp>
      <p:sp>
        <p:nvSpPr>
          <p:cNvPr id="33" name="Google Shape;188;p33"/>
          <p:cNvSpPr/>
          <p:nvPr/>
        </p:nvSpPr>
        <p:spPr>
          <a:xfrm>
            <a:off x="6252125" y="4096899"/>
            <a:ext cx="868500" cy="868500"/>
          </a:xfrm>
          <a:prstGeom prst="rect">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tr-TR" sz="900" b="1" dirty="0" smtClean="0">
                <a:solidFill>
                  <a:schemeClr val="dk1"/>
                </a:solidFill>
                <a:latin typeface="Poppins" pitchFamily="2" charset="-94"/>
                <a:ea typeface="Playfair Display"/>
                <a:cs typeface="Poppins" pitchFamily="2" charset="-94"/>
                <a:sym typeface="Playfair Display"/>
              </a:rPr>
              <a:t>1</a:t>
            </a:r>
            <a:r>
              <a:rPr lang="en" sz="900" b="1" dirty="0">
                <a:solidFill>
                  <a:schemeClr val="dk1"/>
                </a:solidFill>
                <a:latin typeface="Poppins" pitchFamily="2" charset="-94"/>
                <a:ea typeface="Playfair Display"/>
                <a:cs typeface="Poppins" pitchFamily="2" charset="-94"/>
                <a:sym typeface="Playfair Display"/>
              </a:rPr>
              <a:t/>
            </a:r>
            <a:br>
              <a:rPr lang="en" sz="900" b="1" dirty="0">
                <a:solidFill>
                  <a:schemeClr val="dk1"/>
                </a:solidFill>
                <a:latin typeface="Poppins" pitchFamily="2" charset="-94"/>
                <a:ea typeface="Playfair Display"/>
                <a:cs typeface="Poppins" pitchFamily="2" charset="-94"/>
                <a:sym typeface="Playfair Display"/>
              </a:rPr>
            </a:br>
            <a:r>
              <a:rPr lang="en" sz="900" b="1" dirty="0">
                <a:solidFill>
                  <a:schemeClr val="dk1"/>
                </a:solidFill>
                <a:latin typeface="Playfair Display"/>
                <a:ea typeface="Playfair Display"/>
                <a:cs typeface="Playfair Display"/>
                <a:sym typeface="Playfair Display"/>
              </a:rPr>
              <a:t/>
            </a:r>
            <a:br>
              <a:rPr lang="en" sz="900" b="1" dirty="0">
                <a:solidFill>
                  <a:schemeClr val="dk1"/>
                </a:solidFill>
                <a:latin typeface="Playfair Display"/>
                <a:ea typeface="Playfair Display"/>
                <a:cs typeface="Playfair Display"/>
                <a:sym typeface="Playfair Display"/>
              </a:rPr>
            </a:br>
            <a:endParaRPr sz="900" b="1" dirty="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tr-TR" sz="2300" b="1" dirty="0" smtClean="0">
                <a:solidFill>
                  <a:schemeClr val="dk1"/>
                </a:solidFill>
                <a:latin typeface="Poppins" pitchFamily="2" charset="-94"/>
                <a:ea typeface="Playfair Display"/>
                <a:cs typeface="Poppins" pitchFamily="2" charset="-94"/>
                <a:sym typeface="Playfair Display"/>
              </a:rPr>
              <a:t>H</a:t>
            </a:r>
            <a:endParaRPr sz="2300" b="1" dirty="0">
              <a:solidFill>
                <a:schemeClr val="dk1"/>
              </a:solidFill>
              <a:latin typeface="Poppins" pitchFamily="2" charset="-94"/>
              <a:ea typeface="Playfair Display"/>
              <a:cs typeface="Poppins" pitchFamily="2" charset="-94"/>
              <a:sym typeface="Playfair Display"/>
            </a:endParaRPr>
          </a:p>
        </p:txBody>
      </p:sp>
      <p:sp>
        <p:nvSpPr>
          <p:cNvPr id="34" name="Google Shape;189;p33"/>
          <p:cNvSpPr/>
          <p:nvPr/>
        </p:nvSpPr>
        <p:spPr>
          <a:xfrm>
            <a:off x="7247400" y="4096899"/>
            <a:ext cx="868500" cy="8685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tr-TR" sz="900" b="1" dirty="0" smtClean="0">
                <a:solidFill>
                  <a:schemeClr val="dk1"/>
                </a:solidFill>
                <a:latin typeface="Poppins" pitchFamily="2" charset="-94"/>
                <a:ea typeface="Playfair Display"/>
                <a:cs typeface="Poppins" pitchFamily="2" charset="-94"/>
                <a:sym typeface="Playfair Display"/>
              </a:rPr>
              <a:t>9</a:t>
            </a:r>
            <a:r>
              <a:rPr lang="en" sz="900" b="1" dirty="0">
                <a:solidFill>
                  <a:schemeClr val="dk1"/>
                </a:solidFill>
                <a:latin typeface="Playfair Display"/>
                <a:ea typeface="Playfair Display"/>
                <a:cs typeface="Playfair Display"/>
                <a:sym typeface="Playfair Display"/>
              </a:rPr>
              <a:t/>
            </a:r>
            <a:br>
              <a:rPr lang="en" sz="900" b="1" dirty="0">
                <a:solidFill>
                  <a:schemeClr val="dk1"/>
                </a:solidFill>
                <a:latin typeface="Playfair Display"/>
                <a:ea typeface="Playfair Display"/>
                <a:cs typeface="Playfair Display"/>
                <a:sym typeface="Playfair Display"/>
              </a:rPr>
            </a:br>
            <a:r>
              <a:rPr lang="en" sz="900" b="1" dirty="0">
                <a:solidFill>
                  <a:schemeClr val="dk1"/>
                </a:solidFill>
                <a:latin typeface="Playfair Display"/>
                <a:ea typeface="Playfair Display"/>
                <a:cs typeface="Playfair Display"/>
                <a:sym typeface="Playfair Display"/>
              </a:rPr>
              <a:t/>
            </a:r>
            <a:br>
              <a:rPr lang="en" sz="900" b="1" dirty="0">
                <a:solidFill>
                  <a:schemeClr val="dk1"/>
                </a:solidFill>
                <a:latin typeface="Playfair Display"/>
                <a:ea typeface="Playfair Display"/>
                <a:cs typeface="Playfair Display"/>
                <a:sym typeface="Playfair Display"/>
              </a:rPr>
            </a:br>
            <a:endParaRPr sz="900" b="1" dirty="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tr-TR" sz="2300" b="1" dirty="0" smtClean="0">
                <a:solidFill>
                  <a:schemeClr val="dk1"/>
                </a:solidFill>
                <a:latin typeface="Poppins" pitchFamily="2" charset="-94"/>
                <a:ea typeface="Playfair Display"/>
                <a:cs typeface="Poppins" pitchFamily="2" charset="-94"/>
                <a:sym typeface="Playfair Display"/>
              </a:rPr>
              <a:t>F</a:t>
            </a:r>
            <a:endParaRPr sz="2300" b="1" dirty="0">
              <a:solidFill>
                <a:schemeClr val="dk1"/>
              </a:solidFill>
              <a:latin typeface="Poppins" pitchFamily="2" charset="-94"/>
              <a:ea typeface="Playfair Display"/>
              <a:cs typeface="Poppins" pitchFamily="2" charset="-94"/>
              <a:sym typeface="Playfair Display"/>
            </a:endParaRPr>
          </a:p>
        </p:txBody>
      </p:sp>
      <p:sp>
        <p:nvSpPr>
          <p:cNvPr id="35" name="Google Shape;191;p33"/>
          <p:cNvSpPr/>
          <p:nvPr/>
        </p:nvSpPr>
        <p:spPr>
          <a:xfrm>
            <a:off x="8242675" y="4096899"/>
            <a:ext cx="868500" cy="868500"/>
          </a:xfrm>
          <a:prstGeom prst="rect">
            <a:avLst/>
          </a:prstGeom>
          <a:solidFill>
            <a:schemeClr val="accent3">
              <a:lumMod val="25000"/>
              <a:lumOff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tr-TR" sz="900" b="1" dirty="0" smtClean="0">
                <a:solidFill>
                  <a:schemeClr val="dk1"/>
                </a:solidFill>
                <a:latin typeface="Poppins" pitchFamily="2" charset="-94"/>
                <a:ea typeface="Playfair Display"/>
                <a:cs typeface="Poppins" pitchFamily="2" charset="-94"/>
                <a:sym typeface="Playfair Display"/>
              </a:rPr>
              <a:t>39</a:t>
            </a:r>
            <a:r>
              <a:rPr lang="en" sz="900" b="1" dirty="0">
                <a:solidFill>
                  <a:schemeClr val="dk1"/>
                </a:solidFill>
                <a:latin typeface="Playfair Display"/>
                <a:ea typeface="Playfair Display"/>
                <a:cs typeface="Playfair Display"/>
                <a:sym typeface="Playfair Display"/>
              </a:rPr>
              <a:t/>
            </a:r>
            <a:br>
              <a:rPr lang="en" sz="900" b="1" dirty="0">
                <a:solidFill>
                  <a:schemeClr val="dk1"/>
                </a:solidFill>
                <a:latin typeface="Playfair Display"/>
                <a:ea typeface="Playfair Display"/>
                <a:cs typeface="Playfair Display"/>
                <a:sym typeface="Playfair Display"/>
              </a:rPr>
            </a:br>
            <a:r>
              <a:rPr lang="en" sz="900" b="1" dirty="0">
                <a:solidFill>
                  <a:schemeClr val="dk1"/>
                </a:solidFill>
                <a:latin typeface="Playfair Display"/>
                <a:ea typeface="Playfair Display"/>
                <a:cs typeface="Playfair Display"/>
                <a:sym typeface="Playfair Display"/>
              </a:rPr>
              <a:t/>
            </a:r>
            <a:br>
              <a:rPr lang="en" sz="900" b="1" dirty="0">
                <a:solidFill>
                  <a:schemeClr val="dk1"/>
                </a:solidFill>
                <a:latin typeface="Playfair Display"/>
                <a:ea typeface="Playfair Display"/>
                <a:cs typeface="Playfair Display"/>
                <a:sym typeface="Playfair Display"/>
              </a:rPr>
            </a:br>
            <a:endParaRPr sz="900" b="1" dirty="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tr-TR" sz="2300" b="1" dirty="0" smtClean="0">
                <a:solidFill>
                  <a:schemeClr val="dk1"/>
                </a:solidFill>
                <a:latin typeface="Poppins" pitchFamily="2" charset="-94"/>
                <a:ea typeface="Playfair Display"/>
                <a:cs typeface="Poppins" pitchFamily="2" charset="-94"/>
                <a:sym typeface="Playfair Display"/>
              </a:rPr>
              <a:t>Y</a:t>
            </a:r>
            <a:endParaRPr sz="2300" b="1" dirty="0">
              <a:solidFill>
                <a:schemeClr val="dk1"/>
              </a:solidFill>
              <a:latin typeface="Poppins" pitchFamily="2" charset="-94"/>
              <a:ea typeface="Playfair Display"/>
              <a:cs typeface="Poppins" pitchFamily="2" charset="-94"/>
              <a:sym typeface="Playfair Display"/>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Periyodik Sistemde Grup ve Periyot</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654" y="1275606"/>
            <a:ext cx="6176675" cy="332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4755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4425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4185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Günlük Hayattan Donma Örnekleri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3421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5008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9" name="Tablo 8"/>
          <p:cNvGraphicFramePr>
            <a:graphicFrameLocks noGrp="1"/>
          </p:cNvGraphicFramePr>
          <p:nvPr>
            <p:extLst>
              <p:ext uri="{D42A27DB-BD31-4B8C-83A1-F6EECF244321}">
                <p14:modId xmlns:p14="http://schemas.microsoft.com/office/powerpoint/2010/main" val="2267009010"/>
              </p:ext>
            </p:extLst>
          </p:nvPr>
        </p:nvGraphicFramePr>
        <p:xfrm>
          <a:off x="856233" y="1142257"/>
          <a:ext cx="7334250" cy="1805774"/>
        </p:xfrm>
        <a:graphic>
          <a:graphicData uri="http://schemas.openxmlformats.org/drawingml/2006/table">
            <a:tbl>
              <a:tblPr firstRow="1" bandRow="1">
                <a:tableStyleId>{16607A7A-411B-4AAE-84E9-677A8AF7450D}</a:tableStyleId>
              </a:tblPr>
              <a:tblGrid>
                <a:gridCol w="2428150"/>
                <a:gridCol w="4906100"/>
              </a:tblGrid>
              <a:tr h="45711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Suyun donması:</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D97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Dondurucuya bırakılan su donarken çevresine ısı verir.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r h="585109">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Meyve-sebze depolarına su konulması:</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D97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Ortam sıcaklığının düşük olduğu, 0 °C'nin altına düştüğü yerlerde meyve-sebze depolara su konulur. Suyun sıcaklığı ortamın sıcaklığından fazla olduğu için su ortama ısı verir. Böylece ısı alan meyve-sebze donmamış olur. Isı veren suyun soğuduğu, donduğu görülebilir.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r h="45711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Meyve-sebze taşınan araçlara su konulması:</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D97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Meyve-sebzenin bulunduğu kasaya varillerle su konulur. Hava soğuyunca bu sular</a:t>
                      </a:r>
                      <a:r>
                        <a:rPr lang="tr-TR" sz="1050" baseline="0" dirty="0" smtClean="0">
                          <a:latin typeface="Poppins" pitchFamily="2" charset="-94"/>
                          <a:cs typeface="Poppins" pitchFamily="2" charset="-94"/>
                        </a:rPr>
                        <a:t> </a:t>
                      </a:r>
                      <a:r>
                        <a:rPr lang="tr-TR" sz="1050" dirty="0" smtClean="0">
                          <a:latin typeface="Poppins" pitchFamily="2" charset="-94"/>
                          <a:cs typeface="Poppins" pitchFamily="2" charset="-94"/>
                        </a:rPr>
                        <a:t>ortama ısı verir ve donma engellenir.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bl>
          </a:graphicData>
        </a:graphic>
      </p:graphicFrame>
    </p:spTree>
    <p:extLst>
      <p:ext uri="{BB962C8B-B14F-4D97-AF65-F5344CB8AC3E}">
        <p14:creationId xmlns:p14="http://schemas.microsoft.com/office/powerpoint/2010/main" val="32634397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4425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4185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Günlük Hayattan Buharlaşma Örnekleri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3421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5008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8" name="Tablo 7"/>
          <p:cNvGraphicFramePr>
            <a:graphicFrameLocks noGrp="1"/>
          </p:cNvGraphicFramePr>
          <p:nvPr>
            <p:extLst>
              <p:ext uri="{D42A27DB-BD31-4B8C-83A1-F6EECF244321}">
                <p14:modId xmlns:p14="http://schemas.microsoft.com/office/powerpoint/2010/main" val="236377563"/>
              </p:ext>
            </p:extLst>
          </p:nvPr>
        </p:nvGraphicFramePr>
        <p:xfrm>
          <a:off x="856233" y="1142257"/>
          <a:ext cx="7334250" cy="3191149"/>
        </p:xfrm>
        <a:graphic>
          <a:graphicData uri="http://schemas.openxmlformats.org/drawingml/2006/table">
            <a:tbl>
              <a:tblPr firstRow="1" bandRow="1">
                <a:tableStyleId>{16607A7A-411B-4AAE-84E9-677A8AF7450D}</a:tableStyleId>
              </a:tblPr>
              <a:tblGrid>
                <a:gridCol w="2428150"/>
                <a:gridCol w="4906100"/>
              </a:tblGrid>
              <a:tr h="45711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Yağmurun oluşumu:</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D97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Su buharı soğuk hava ile karşılaşınca ısı verir. Isı kaybeden buhar </a:t>
                      </a:r>
                      <a:r>
                        <a:rPr lang="tr-TR" sz="1050" dirty="0" err="1" smtClean="0">
                          <a:latin typeface="Poppins" pitchFamily="2" charset="-94"/>
                          <a:cs typeface="Poppins" pitchFamily="2" charset="-94"/>
                        </a:rPr>
                        <a:t>yoğuşur</a:t>
                      </a:r>
                      <a:r>
                        <a:rPr lang="tr-TR" sz="1050" dirty="0" smtClean="0">
                          <a:latin typeface="Poppins" pitchFamily="2" charset="-94"/>
                          <a:cs typeface="Poppins" pitchFamily="2" charset="-94"/>
                        </a:rPr>
                        <a:t> ve su damlacıkları oluşur. Bu sırada ısı alan havanın sıcaklığı artmış olur.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r h="585109">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Tencere kapağında su damlalarının oluşması:</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D97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Isıtılan su buharlaşır. Su buharı soğuk olan kapağa çarpınca ısı verir. Isı kaybeden buhar </a:t>
                      </a:r>
                      <a:r>
                        <a:rPr lang="tr-TR" sz="1050" dirty="0" err="1" smtClean="0">
                          <a:latin typeface="Poppins" pitchFamily="2" charset="-94"/>
                          <a:cs typeface="Poppins" pitchFamily="2" charset="-94"/>
                        </a:rPr>
                        <a:t>yoğuşur</a:t>
                      </a:r>
                      <a:r>
                        <a:rPr lang="tr-TR" sz="1050" dirty="0" smtClean="0">
                          <a:latin typeface="Poppins" pitchFamily="2" charset="-94"/>
                          <a:cs typeface="Poppins" pitchFamily="2" charset="-94"/>
                        </a:rPr>
                        <a:t> ve su damlaları oluşur.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r h="45711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Buzdolabından çıkarılan şişenin üzerinde su damlalarının oluşması:</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D97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Havadaki su buharı soğuk olan şişeye çarpınca ısı verir. Isı kaybeden buhar </a:t>
                      </a:r>
                      <a:r>
                        <a:rPr lang="tr-TR" sz="1050" dirty="0" err="1" smtClean="0">
                          <a:latin typeface="Poppins" pitchFamily="2" charset="-94"/>
                          <a:cs typeface="Poppins" pitchFamily="2" charset="-94"/>
                        </a:rPr>
                        <a:t>yoğuşur</a:t>
                      </a:r>
                      <a:r>
                        <a:rPr lang="tr-TR" sz="1050" dirty="0" smtClean="0">
                          <a:latin typeface="Poppins" pitchFamily="2" charset="-94"/>
                          <a:cs typeface="Poppins" pitchFamily="2" charset="-94"/>
                        </a:rPr>
                        <a:t> ve su damlaları oluşur.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r h="45711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Banyodaki aynanın buğulanması:</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D97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Banyoda çok fazla su buharı oluşur. Su buharı soğuk olan aynaya çarpınca ısı verir. Isı kaybeden buhar </a:t>
                      </a:r>
                      <a:r>
                        <a:rPr lang="tr-TR" sz="1050" dirty="0" err="1" smtClean="0">
                          <a:latin typeface="Poppins" pitchFamily="2" charset="-94"/>
                          <a:cs typeface="Poppins" pitchFamily="2" charset="-94"/>
                        </a:rPr>
                        <a:t>yoğuşur</a:t>
                      </a:r>
                      <a:r>
                        <a:rPr lang="tr-TR" sz="1050" dirty="0" smtClean="0">
                          <a:latin typeface="Poppins" pitchFamily="2" charset="-94"/>
                          <a:cs typeface="Poppins" pitchFamily="2" charset="-94"/>
                        </a:rPr>
                        <a:t> ve su damlacıkları oluşur.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r h="45711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Arabanın camlarının buğulanması:</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D97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Soğuk havalarda arabaların da içi, dışı, camları su buharına göre soğuktur. Ortamdaki su buharı arabanın içindeki soğuk cama ve havaya ısı vererek </a:t>
                      </a:r>
                      <a:r>
                        <a:rPr lang="tr-TR" sz="1050" dirty="0" err="1" smtClean="0">
                          <a:latin typeface="Poppins" pitchFamily="2" charset="-94"/>
                          <a:cs typeface="Poppins" pitchFamily="2" charset="-94"/>
                        </a:rPr>
                        <a:t>yoğuşur</a:t>
                      </a:r>
                      <a:r>
                        <a:rPr lang="tr-TR" sz="1050" dirty="0" smtClean="0">
                          <a:latin typeface="Poppins" pitchFamily="2" charset="-94"/>
                          <a:cs typeface="Poppins" pitchFamily="2" charset="-94"/>
                        </a:rPr>
                        <a:t>. Bu </a:t>
                      </a:r>
                      <a:r>
                        <a:rPr lang="tr-TR" sz="1050" dirty="0" err="1" smtClean="0">
                          <a:latin typeface="Poppins" pitchFamily="2" charset="-94"/>
                          <a:cs typeface="Poppins" pitchFamily="2" charset="-94"/>
                        </a:rPr>
                        <a:t>yoğuşma</a:t>
                      </a:r>
                      <a:r>
                        <a:rPr lang="tr-TR" sz="1050" dirty="0" smtClean="0">
                          <a:latin typeface="Poppins" pitchFamily="2" charset="-94"/>
                          <a:cs typeface="Poppins" pitchFamily="2" charset="-94"/>
                        </a:rPr>
                        <a:t> buğulan- </a:t>
                      </a:r>
                      <a:r>
                        <a:rPr lang="tr-TR" sz="1050" dirty="0" err="1" smtClean="0">
                          <a:latin typeface="Poppins" pitchFamily="2" charset="-94"/>
                          <a:cs typeface="Poppins" pitchFamily="2" charset="-94"/>
                        </a:rPr>
                        <a:t>ma</a:t>
                      </a:r>
                      <a:r>
                        <a:rPr lang="tr-TR" sz="1050" dirty="0" smtClean="0">
                          <a:latin typeface="Poppins" pitchFamily="2" charset="-94"/>
                          <a:cs typeface="Poppins" pitchFamily="2" charset="-94"/>
                        </a:rPr>
                        <a:t> olarak adlandırılır ve daha çok camlarda minik su damlacıkları şeklinde görülür.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bl>
          </a:graphicData>
        </a:graphic>
      </p:graphicFrame>
    </p:spTree>
    <p:extLst>
      <p:ext uri="{BB962C8B-B14F-4D97-AF65-F5344CB8AC3E}">
        <p14:creationId xmlns:p14="http://schemas.microsoft.com/office/powerpoint/2010/main" val="203765347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4425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4185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Günlük Hayattan </a:t>
            </a:r>
            <a:r>
              <a:rPr lang="tr-TR" sz="2400" i="1" dirty="0" err="1" smtClean="0">
                <a:solidFill>
                  <a:schemeClr val="accent6"/>
                </a:solidFill>
                <a:latin typeface="Poppins" pitchFamily="2" charset="-94"/>
                <a:cs typeface="Poppins" pitchFamily="2" charset="-94"/>
                <a:sym typeface="Darker Grotesque Medium"/>
              </a:rPr>
              <a:t>Kırağılaşma</a:t>
            </a:r>
            <a:r>
              <a:rPr lang="tr-TR" sz="2400" i="1" dirty="0" smtClean="0">
                <a:solidFill>
                  <a:schemeClr val="accent6"/>
                </a:solidFill>
                <a:latin typeface="Poppins" pitchFamily="2" charset="-94"/>
                <a:cs typeface="Poppins" pitchFamily="2" charset="-94"/>
                <a:sym typeface="Darker Grotesque Medium"/>
              </a:rPr>
              <a:t> Örneği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3421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5008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9" name="Tablo 8"/>
          <p:cNvGraphicFramePr>
            <a:graphicFrameLocks noGrp="1"/>
          </p:cNvGraphicFramePr>
          <p:nvPr>
            <p:extLst>
              <p:ext uri="{D42A27DB-BD31-4B8C-83A1-F6EECF244321}">
                <p14:modId xmlns:p14="http://schemas.microsoft.com/office/powerpoint/2010/main" val="721541100"/>
              </p:ext>
            </p:extLst>
          </p:nvPr>
        </p:nvGraphicFramePr>
        <p:xfrm>
          <a:off x="856233" y="1142256"/>
          <a:ext cx="7334250" cy="864651"/>
        </p:xfrm>
        <a:graphic>
          <a:graphicData uri="http://schemas.openxmlformats.org/drawingml/2006/table">
            <a:tbl>
              <a:tblPr firstRow="1" bandRow="1">
                <a:tableStyleId>{16607A7A-411B-4AAE-84E9-677A8AF7450D}</a:tableStyleId>
              </a:tblPr>
              <a:tblGrid>
                <a:gridCol w="2428150"/>
                <a:gridCol w="4906100"/>
              </a:tblGrid>
              <a:tr h="864651">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Kırağı oluşumu:</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D97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Havanın çok soğuk olduğu zamanlarda su buharı soğuk yerlere (yaprak, ot, arabaların camları ve kaportaları...) temas ederek ısı verir. Isı kaybeden buhar, sıvı hale geçmeden doğrudan katı hale geçerek kırağı adı verilen yapının oluşmasına neden olur.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bl>
          </a:graphicData>
        </a:graphic>
      </p:graphicFrame>
    </p:spTree>
    <p:extLst>
      <p:ext uri="{BB962C8B-B14F-4D97-AF65-F5344CB8AC3E}">
        <p14:creationId xmlns:p14="http://schemas.microsoft.com/office/powerpoint/2010/main" val="128252103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40" name="Dikdörtgen 39"/>
          <p:cNvSpPr/>
          <p:nvPr/>
        </p:nvSpPr>
        <p:spPr>
          <a:xfrm>
            <a:off x="683568" y="923202"/>
            <a:ext cx="7632848" cy="3808788"/>
          </a:xfrm>
          <a:prstGeom prst="rect">
            <a:avLst/>
          </a:prstGeom>
          <a:noFill/>
          <a:ln>
            <a:solidFill>
              <a:srgbClr val="35CBB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41" name="Paralelkenar 40"/>
          <p:cNvSpPr/>
          <p:nvPr/>
        </p:nvSpPr>
        <p:spPr>
          <a:xfrm>
            <a:off x="827584" y="671174"/>
            <a:ext cx="7632848" cy="504056"/>
          </a:xfrm>
          <a:prstGeom prst="parallelogram">
            <a:avLst/>
          </a:prstGeom>
          <a:solidFill>
            <a:srgbClr val="35CBB2"/>
          </a:solidFill>
          <a:ln>
            <a:solidFill>
              <a:srgbClr val="35CB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KİMYA ENDÜSTRİSİ</a:t>
            </a:r>
            <a:endParaRPr lang="tr-TR" sz="2400" i="1" dirty="0">
              <a:solidFill>
                <a:schemeClr val="accent6"/>
              </a:solidFill>
              <a:latin typeface="Poppins" pitchFamily="2" charset="-94"/>
              <a:cs typeface="Poppins" pitchFamily="2" charset="-94"/>
              <a:sym typeface="Darker Grotesque Medium"/>
            </a:endParaRPr>
          </a:p>
        </p:txBody>
      </p:sp>
      <p:sp>
        <p:nvSpPr>
          <p:cNvPr id="43" name="Oval 42"/>
          <p:cNvSpPr/>
          <p:nvPr/>
        </p:nvSpPr>
        <p:spPr>
          <a:xfrm>
            <a:off x="611560" y="570797"/>
            <a:ext cx="720080" cy="704809"/>
          </a:xfrm>
          <a:prstGeom prst="ellipse">
            <a:avLst/>
          </a:prstGeom>
          <a:solidFill>
            <a:srgbClr val="35CBB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Google Shape;224;p30"/>
          <p:cNvSpPr txBox="1">
            <a:spLocks/>
          </p:cNvSpPr>
          <p:nvPr/>
        </p:nvSpPr>
        <p:spPr>
          <a:xfrm>
            <a:off x="720000" y="136627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r>
              <a:rPr lang="tr-TR" b="1" dirty="0" smtClean="0">
                <a:solidFill>
                  <a:srgbClr val="FF0000"/>
                </a:solidFill>
                <a:latin typeface="Poppins" pitchFamily="2" charset="-94"/>
                <a:cs typeface="Poppins" pitchFamily="2" charset="-94"/>
              </a:rPr>
              <a:t>1. Kimya Endüstrisi</a:t>
            </a:r>
          </a:p>
          <a:p>
            <a:pPr marL="685800" lvl="2" indent="-228600" algn="l">
              <a:lnSpc>
                <a:spcPct val="115000"/>
              </a:lnSpc>
              <a:buClr>
                <a:schemeClr val="accent2"/>
              </a:buClr>
              <a:buSzPct val="100000"/>
              <a:buAutoNum type="alphaLcPeriod"/>
            </a:pPr>
            <a:r>
              <a:rPr lang="tr-TR" sz="1200" i="1" dirty="0" smtClean="0">
                <a:latin typeface="Poppins" pitchFamily="2" charset="-94"/>
                <a:cs typeface="Poppins" pitchFamily="2" charset="-94"/>
              </a:rPr>
              <a:t>Türkiye’de Kimya Endüstrisi</a:t>
            </a:r>
          </a:p>
          <a:p>
            <a:pPr marL="685800" lvl="2" indent="-228600" algn="l">
              <a:lnSpc>
                <a:spcPct val="115000"/>
              </a:lnSpc>
              <a:buClr>
                <a:schemeClr val="accent2"/>
              </a:buClr>
              <a:buSzPct val="100000"/>
              <a:buAutoNum type="alphaLcPeriod"/>
            </a:pPr>
            <a:r>
              <a:rPr lang="tr-TR" sz="1200" i="1" dirty="0" smtClean="0">
                <a:latin typeface="Poppins" pitchFamily="2" charset="-94"/>
                <a:cs typeface="Poppins" pitchFamily="2" charset="-94"/>
              </a:rPr>
              <a:t>Kimya Endüstrisinin Ülkemize Katkıları</a:t>
            </a:r>
          </a:p>
          <a:p>
            <a:pPr marL="685800" lvl="2" indent="-228600" algn="l">
              <a:lnSpc>
                <a:spcPct val="115000"/>
              </a:lnSpc>
              <a:buClr>
                <a:schemeClr val="accent2"/>
              </a:buClr>
              <a:buSzPct val="100000"/>
              <a:buAutoNum type="alphaLcPeriod"/>
            </a:pPr>
            <a:r>
              <a:rPr lang="tr-TR" sz="1200" i="1" dirty="0">
                <a:latin typeface="Poppins" pitchFamily="2" charset="-94"/>
                <a:cs typeface="Poppins" pitchFamily="2" charset="-94"/>
              </a:rPr>
              <a:t>Kimya </a:t>
            </a:r>
            <a:r>
              <a:rPr lang="tr-TR" sz="1200" i="1" dirty="0" smtClean="0">
                <a:latin typeface="Poppins" pitchFamily="2" charset="-94"/>
                <a:cs typeface="Poppins" pitchFamily="2" charset="-94"/>
              </a:rPr>
              <a:t>Endüstrisini Geliştirme Yolları</a:t>
            </a:r>
          </a:p>
          <a:p>
            <a:pPr marL="685800" lvl="2" indent="-228600" algn="l">
              <a:lnSpc>
                <a:spcPct val="115000"/>
              </a:lnSpc>
              <a:buClr>
                <a:schemeClr val="accent2"/>
              </a:buClr>
              <a:buSzPct val="100000"/>
              <a:buAutoNum type="alphaLcPeriod"/>
            </a:pPr>
            <a:r>
              <a:rPr lang="tr-TR" sz="1200" i="1" dirty="0" smtClean="0">
                <a:latin typeface="Poppins" pitchFamily="2" charset="-94"/>
                <a:cs typeface="Poppins" pitchFamily="2" charset="-94"/>
              </a:rPr>
              <a:t>Türkiye’deki </a:t>
            </a:r>
            <a:r>
              <a:rPr lang="tr-TR" sz="1200" i="1" dirty="0">
                <a:latin typeface="Poppins" pitchFamily="2" charset="-94"/>
                <a:cs typeface="Poppins" pitchFamily="2" charset="-94"/>
              </a:rPr>
              <a:t>Kimya </a:t>
            </a:r>
            <a:r>
              <a:rPr lang="tr-TR" sz="1200" i="1" dirty="0" smtClean="0">
                <a:latin typeface="Poppins" pitchFamily="2" charset="-94"/>
                <a:cs typeface="Poppins" pitchFamily="2" charset="-94"/>
              </a:rPr>
              <a:t>Endüstrisi Kurumları</a:t>
            </a:r>
          </a:p>
          <a:p>
            <a:pPr marL="685800" lvl="2" indent="-228600" algn="l">
              <a:lnSpc>
                <a:spcPct val="115000"/>
              </a:lnSpc>
              <a:buClr>
                <a:schemeClr val="accent2"/>
              </a:buClr>
              <a:buSzPct val="100000"/>
              <a:buAutoNum type="alphaLcPeriod"/>
            </a:pPr>
            <a:endParaRPr lang="tr-TR" sz="1200" i="1" dirty="0">
              <a:latin typeface="Poppins" pitchFamily="2" charset="-94"/>
              <a:cs typeface="Poppins" pitchFamily="2" charset="-94"/>
            </a:endParaRPr>
          </a:p>
          <a:p>
            <a:pPr marL="0" indent="0" algn="l">
              <a:buSzPct val="100000"/>
            </a:pPr>
            <a:endParaRPr lang="tr-TR" b="1" dirty="0">
              <a:solidFill>
                <a:srgbClr val="FF0000"/>
              </a:solidFill>
              <a:latin typeface="Poppins" pitchFamily="2" charset="-94"/>
              <a:cs typeface="Poppins" pitchFamily="2" charset="-94"/>
            </a:endParaRPr>
          </a:p>
          <a:p>
            <a:pPr marL="0" indent="0" algn="l">
              <a:buSzPct val="100000"/>
            </a:pPr>
            <a:endParaRPr lang="tr-TR" sz="1200" i="1" dirty="0" smtClean="0">
              <a:latin typeface="Poppins" pitchFamily="2" charset="-94"/>
              <a:cs typeface="Poppins" pitchFamily="2" charset="-94"/>
            </a:endParaRPr>
          </a:p>
        </p:txBody>
      </p:sp>
      <p:sp>
        <p:nvSpPr>
          <p:cNvPr id="47" name="Google Shape;15287;p42"/>
          <p:cNvSpPr txBox="1">
            <a:spLocks/>
          </p:cNvSpPr>
          <p:nvPr/>
        </p:nvSpPr>
        <p:spPr>
          <a:xfrm>
            <a:off x="808547" y="667951"/>
            <a:ext cx="42562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6</a:t>
            </a:r>
            <a:endParaRPr lang="tr-TR" sz="2400" i="1" dirty="0">
              <a:solidFill>
                <a:schemeClr val="accent6"/>
              </a:solidFill>
              <a:latin typeface="Poppins" pitchFamily="2" charset="-94"/>
              <a:cs typeface="Poppins" pitchFamily="2" charset="-94"/>
              <a:sym typeface="Darker Grotesque Medium"/>
            </a:endParaRPr>
          </a:p>
        </p:txBody>
      </p:sp>
    </p:spTree>
    <p:extLst>
      <p:ext uri="{BB962C8B-B14F-4D97-AF65-F5344CB8AC3E}">
        <p14:creationId xmlns:p14="http://schemas.microsoft.com/office/powerpoint/2010/main" val="23052585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35CBB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35CBB2"/>
          </a:solidFill>
          <a:ln>
            <a:solidFill>
              <a:srgbClr val="35CB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Kimya Endüstrisi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35CBB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35CB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651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Maddenin yapısını, özelliklerini ve diğer maddelerle olan etkileşimini inceleyen bilim dalına </a:t>
            </a:r>
            <a:r>
              <a:rPr lang="tr-TR" sz="1200" i="1" dirty="0">
                <a:solidFill>
                  <a:srgbClr val="FF0000"/>
                </a:solidFill>
                <a:latin typeface="Poppins" pitchFamily="2" charset="-94"/>
                <a:cs typeface="Poppins" pitchFamily="2" charset="-94"/>
              </a:rPr>
              <a:t>kimya</a:t>
            </a:r>
            <a:r>
              <a:rPr lang="tr-TR" sz="1200" dirty="0">
                <a:latin typeface="Poppins" pitchFamily="2" charset="-94"/>
                <a:cs typeface="Poppins" pitchFamily="2" charset="-94"/>
              </a:rPr>
              <a:t> denir.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Günlük </a:t>
            </a:r>
            <a:r>
              <a:rPr lang="tr-TR" sz="1200" dirty="0">
                <a:latin typeface="Poppins" pitchFamily="2" charset="-94"/>
                <a:cs typeface="Poppins" pitchFamily="2" charset="-94"/>
              </a:rPr>
              <a:t>hayatta kullandığımız; </a:t>
            </a:r>
            <a:r>
              <a:rPr lang="tr-TR" sz="1200" i="1" dirty="0">
                <a:latin typeface="Poppins" pitchFamily="2" charset="-94"/>
                <a:cs typeface="Poppins" pitchFamily="2" charset="-94"/>
              </a:rPr>
              <a:t>ilaçlar, sabun ve deterjan gibi temizlik malzemeleri, plastikler, gıda maddeleri, tekstil ürünleri, yapı malzemeleri, gübre, patlayıcı madde, boya vb. </a:t>
            </a:r>
            <a:r>
              <a:rPr lang="tr-TR" sz="1200" dirty="0">
                <a:solidFill>
                  <a:srgbClr val="FF0000"/>
                </a:solidFill>
                <a:latin typeface="Poppins" pitchFamily="2" charset="-94"/>
                <a:cs typeface="Poppins" pitchFamily="2" charset="-94"/>
              </a:rPr>
              <a:t>kimya endüstrisinin</a:t>
            </a:r>
            <a:r>
              <a:rPr lang="tr-TR" sz="1200" dirty="0">
                <a:latin typeface="Poppins" pitchFamily="2" charset="-94"/>
                <a:cs typeface="Poppins" pitchFamily="2" charset="-94"/>
              </a:rPr>
              <a:t> birer ürünüdür.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i="1" dirty="0" smtClean="0">
                <a:latin typeface="Poppins" pitchFamily="2" charset="-94"/>
                <a:cs typeface="Poppins" pitchFamily="2" charset="-94"/>
              </a:rPr>
              <a:t>Kimya </a:t>
            </a:r>
            <a:r>
              <a:rPr lang="tr-TR" sz="1200" i="1" dirty="0">
                <a:latin typeface="Poppins" pitchFamily="2" charset="-94"/>
                <a:cs typeface="Poppins" pitchFamily="2" charset="-94"/>
              </a:rPr>
              <a:t>endüstrisi, ülkelerin gelişmişlik düzeyini doğrudan </a:t>
            </a:r>
            <a:r>
              <a:rPr lang="tr-TR" sz="1200" i="1" dirty="0" smtClean="0">
                <a:latin typeface="Poppins" pitchFamily="2" charset="-94"/>
                <a:cs typeface="Poppins" pitchFamily="2" charset="-94"/>
              </a:rPr>
              <a:t>etkilemektedir. </a:t>
            </a:r>
            <a:r>
              <a:rPr lang="tr-TR" sz="1200" dirty="0" smtClean="0">
                <a:latin typeface="Poppins" pitchFamily="2" charset="-94"/>
                <a:cs typeface="Poppins" pitchFamily="2" charset="-94"/>
              </a:rPr>
              <a:t>Kimya </a:t>
            </a:r>
            <a:r>
              <a:rPr lang="tr-TR" sz="1200" dirty="0">
                <a:latin typeface="Poppins" pitchFamily="2" charset="-94"/>
                <a:cs typeface="Poppins" pitchFamily="2" charset="-94"/>
              </a:rPr>
              <a:t>endüstrisinde, ürünlerin üretimi için fabrika ve işletmeler </a:t>
            </a:r>
            <a:r>
              <a:rPr lang="tr-TR" sz="1200" dirty="0" smtClean="0">
                <a:latin typeface="Poppins" pitchFamily="2" charset="-94"/>
                <a:cs typeface="Poppins" pitchFamily="2" charset="-94"/>
              </a:rPr>
              <a:t>kurulur. Böylece </a:t>
            </a:r>
            <a:r>
              <a:rPr lang="tr-TR" sz="1200" dirty="0">
                <a:latin typeface="Poppins" pitchFamily="2" charset="-94"/>
                <a:cs typeface="Poppins" pitchFamily="2" charset="-94"/>
              </a:rPr>
              <a:t>hem ülke ekonomisine katkı sağlanır hem de insanlara iş imkanı sağlanmış olur</a:t>
            </a:r>
            <a:r>
              <a:rPr lang="tr-TR" sz="1200" dirty="0" smtClean="0">
                <a:latin typeface="Poppins" pitchFamily="2" charset="-94"/>
                <a:cs typeface="Poppins" pitchFamily="2" charset="-94"/>
              </a:rPr>
              <a:t>.</a:t>
            </a:r>
            <a:endParaRPr lang="tr-TR" sz="1200" dirty="0">
              <a:latin typeface="Poppins" pitchFamily="2" charset="-94"/>
              <a:cs typeface="Poppins" pitchFamily="2" charset="-94"/>
            </a:endParaRPr>
          </a:p>
        </p:txBody>
      </p:sp>
      <p:pic>
        <p:nvPicPr>
          <p:cNvPr id="12290" name="Picture 2"/>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1866029" y="3663020"/>
            <a:ext cx="5173092" cy="1008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85011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35CBB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35CBB2"/>
          </a:solidFill>
          <a:ln>
            <a:solidFill>
              <a:srgbClr val="35CB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Türkiye’de Kimya Endüstrisi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35CBB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35CB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651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20. yüzyılın başlarında sadece sabun, temizlik ürünleri vb. maddeler üreten birkaç tesis bulunmaktaydı.</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Cumhuriyetin </a:t>
            </a:r>
            <a:r>
              <a:rPr lang="tr-TR" sz="1200" dirty="0">
                <a:latin typeface="Poppins" pitchFamily="2" charset="-94"/>
                <a:cs typeface="Poppins" pitchFamily="2" charset="-94"/>
              </a:rPr>
              <a:t>ilanından sonra patlayıcılar, tıp, tarım kimyasalları, deterjanlar, matbaa mürekkebi ve tekstil boyalarının son aşamaları üretilmeye başlanmıştır.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1950'li </a:t>
            </a:r>
            <a:r>
              <a:rPr lang="tr-TR" sz="1200" dirty="0">
                <a:latin typeface="Poppins" pitchFamily="2" charset="-94"/>
                <a:cs typeface="Poppins" pitchFamily="2" charset="-94"/>
              </a:rPr>
              <a:t>yıllardan itibaren kimya sanayisi gelişimi hızlanmıştır.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1960-80 </a:t>
            </a:r>
            <a:r>
              <a:rPr lang="tr-TR" sz="1200" dirty="0">
                <a:latin typeface="Poppins" pitchFamily="2" charset="-94"/>
                <a:cs typeface="Poppins" pitchFamily="2" charset="-94"/>
              </a:rPr>
              <a:t>döneminde petrokimya, organik ve inorganik temel kimyasallar ve gübre üretimi gibi alanlara yatırımlar gerçekleştirilmiştir.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1980'lerden </a:t>
            </a:r>
            <a:r>
              <a:rPr lang="tr-TR" sz="1200" dirty="0">
                <a:latin typeface="Poppins" pitchFamily="2" charset="-94"/>
                <a:cs typeface="Poppins" pitchFamily="2" charset="-94"/>
              </a:rPr>
              <a:t>itibaren ihracat ve ithalat gelişmiş, iç pazarda da başta otomotiv ve tekstil olmak üzere pek çok endüstride ilerleme sağlanmıştır.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Ülkemizde </a:t>
            </a:r>
            <a:r>
              <a:rPr lang="tr-TR" sz="1200" dirty="0">
                <a:solidFill>
                  <a:srgbClr val="FF0000"/>
                </a:solidFill>
                <a:latin typeface="Poppins" pitchFamily="2" charset="-94"/>
                <a:cs typeface="Poppins" pitchFamily="2" charset="-94"/>
              </a:rPr>
              <a:t>Makine ve Kimya Endüstrisi (MKE)</a:t>
            </a:r>
            <a:r>
              <a:rPr lang="tr-TR" sz="1200" dirty="0">
                <a:latin typeface="Poppins" pitchFamily="2" charset="-94"/>
                <a:cs typeface="Poppins" pitchFamily="2" charset="-94"/>
              </a:rPr>
              <a:t>, kimya endüstrisi alanındaki resmi kurumdur.</a:t>
            </a:r>
          </a:p>
        </p:txBody>
      </p:sp>
    </p:spTree>
    <p:extLst>
      <p:ext uri="{BB962C8B-B14F-4D97-AF65-F5344CB8AC3E}">
        <p14:creationId xmlns:p14="http://schemas.microsoft.com/office/powerpoint/2010/main" val="44846646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35CBB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35CBB2"/>
          </a:solidFill>
          <a:ln>
            <a:solidFill>
              <a:srgbClr val="35CB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Türkiye’de Kimya Endüstrisi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35CBB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35CB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651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i="1" dirty="0">
                <a:latin typeface="Poppins" pitchFamily="2" charset="-94"/>
                <a:cs typeface="Poppins" pitchFamily="2" charset="-94"/>
              </a:rPr>
              <a:t>Türk Plastik sektörü, Avrupa'nın en büyük 2. Dünya'nın ise en büyük 6. üreticisidir.</a:t>
            </a:r>
          </a:p>
          <a:p>
            <a:pPr marL="171450" indent="-171450" algn="l">
              <a:buSzPct val="100000"/>
              <a:buFont typeface="Arial" pitchFamily="34" charset="0"/>
              <a:buChar char="•"/>
            </a:pPr>
            <a:endParaRPr lang="tr-TR" sz="1200" i="1" dirty="0" smtClean="0">
              <a:latin typeface="Poppins" pitchFamily="2" charset="-94"/>
              <a:cs typeface="Poppins" pitchFamily="2" charset="-94"/>
            </a:endParaRPr>
          </a:p>
          <a:p>
            <a:pPr marL="171450" indent="-171450" algn="l">
              <a:buSzPct val="100000"/>
              <a:buFont typeface="Arial" pitchFamily="34" charset="0"/>
              <a:buChar char="•"/>
            </a:pPr>
            <a:r>
              <a:rPr lang="tr-TR" sz="1200" i="1" dirty="0" smtClean="0">
                <a:latin typeface="Poppins" pitchFamily="2" charset="-94"/>
                <a:cs typeface="Poppins" pitchFamily="2" charset="-94"/>
              </a:rPr>
              <a:t>Türkiye </a:t>
            </a:r>
            <a:r>
              <a:rPr lang="tr-TR" sz="1200" i="1" dirty="0">
                <a:latin typeface="Poppins" pitchFamily="2" charset="-94"/>
                <a:cs typeface="Poppins" pitchFamily="2" charset="-94"/>
              </a:rPr>
              <a:t>Dünya'nın en büyük 13. otomotiv üreticisidir.</a:t>
            </a:r>
          </a:p>
          <a:p>
            <a:pPr marL="171450" indent="-171450" algn="l">
              <a:buSzPct val="100000"/>
              <a:buFont typeface="Arial" pitchFamily="34" charset="0"/>
              <a:buChar char="•"/>
            </a:pPr>
            <a:endParaRPr lang="tr-TR" sz="1200" i="1" dirty="0" smtClean="0">
              <a:latin typeface="Poppins" pitchFamily="2" charset="-94"/>
              <a:cs typeface="Poppins" pitchFamily="2" charset="-94"/>
            </a:endParaRPr>
          </a:p>
          <a:p>
            <a:pPr marL="171450" indent="-171450" algn="l">
              <a:buSzPct val="100000"/>
              <a:buFont typeface="Arial" pitchFamily="34" charset="0"/>
              <a:buChar char="•"/>
            </a:pPr>
            <a:r>
              <a:rPr lang="tr-TR" sz="1200" i="1" dirty="0" smtClean="0">
                <a:latin typeface="Poppins" pitchFamily="2" charset="-94"/>
                <a:cs typeface="Poppins" pitchFamily="2" charset="-94"/>
              </a:rPr>
              <a:t>Türkiye</a:t>
            </a:r>
            <a:r>
              <a:rPr lang="tr-TR" sz="1200" i="1" dirty="0">
                <a:latin typeface="Poppins" pitchFamily="2" charset="-94"/>
                <a:cs typeface="Poppins" pitchFamily="2" charset="-94"/>
              </a:rPr>
              <a:t>, Avrupa'nın en büyük 4. boya üreticisidir.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Ülkemiz</a:t>
            </a:r>
            <a:r>
              <a:rPr lang="tr-TR" sz="1200" dirty="0">
                <a:latin typeface="Poppins" pitchFamily="2" charset="-94"/>
                <a:cs typeface="Poppins" pitchFamily="2" charset="-94"/>
              </a:rPr>
              <a:t>, petrokimya endüstrisinin ham maddesi olan fosil yakıtlar (Kömür, Petrol ve Doğal Gaz) bakımından fakir olduğundan dolayı yurt dışından ithal etmektedir</a:t>
            </a:r>
            <a:r>
              <a:rPr lang="tr-TR" sz="1200" dirty="0" smtClean="0">
                <a:latin typeface="Poppins" pitchFamily="2" charset="-94"/>
                <a:cs typeface="Poppins" pitchFamily="2" charset="-94"/>
              </a:rPr>
              <a:t>.</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İstanbul – İzmir – Bursa – Ankara – Trabzon önemli kimya endüstri şehirleridir.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i="1" dirty="0">
                <a:latin typeface="Poppins" pitchFamily="2" charset="-94"/>
                <a:cs typeface="Poppins" pitchFamily="2" charset="-94"/>
              </a:rPr>
              <a:t>Kimya sektörü ülkemizde ithalata bağımlı durumdadır. Kullanılan ham maddenin yüzde 70'i ithal edilmektedir.</a:t>
            </a:r>
          </a:p>
        </p:txBody>
      </p:sp>
    </p:spTree>
    <p:extLst>
      <p:ext uri="{BB962C8B-B14F-4D97-AF65-F5344CB8AC3E}">
        <p14:creationId xmlns:p14="http://schemas.microsoft.com/office/powerpoint/2010/main" val="4439679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35CBB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35CBB2"/>
          </a:solidFill>
          <a:ln>
            <a:solidFill>
              <a:srgbClr val="35CB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Kimya Endüstrisinin Ülkemize Katkıları</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35CBB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35CB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651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İstihdam (yeni iş alanları) oluşturur.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Yenilenebilir </a:t>
            </a:r>
            <a:r>
              <a:rPr lang="tr-TR" sz="1200" dirty="0">
                <a:latin typeface="Poppins" pitchFamily="2" charset="-94"/>
                <a:cs typeface="Poppins" pitchFamily="2" charset="-94"/>
              </a:rPr>
              <a:t>enerji oluşturmak için gerekli ürünler üretir.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Üretilen </a:t>
            </a:r>
            <a:r>
              <a:rPr lang="tr-TR" sz="1200" dirty="0">
                <a:latin typeface="Poppins" pitchFamily="2" charset="-94"/>
                <a:cs typeface="Poppins" pitchFamily="2" charset="-94"/>
              </a:rPr>
              <a:t>kimyasal ürünler yaşamımızı kolaylaştırır.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Kimya </a:t>
            </a:r>
            <a:r>
              <a:rPr lang="tr-TR" sz="1200" dirty="0">
                <a:latin typeface="Poppins" pitchFamily="2" charset="-94"/>
                <a:cs typeface="Poppins" pitchFamily="2" charset="-94"/>
              </a:rPr>
              <a:t>endüstrisi ürünleri üreterek ülke ekonomisine katkı sağlamıştır.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Dış </a:t>
            </a:r>
            <a:r>
              <a:rPr lang="tr-TR" sz="1200" dirty="0">
                <a:latin typeface="Poppins" pitchFamily="2" charset="-94"/>
                <a:cs typeface="Poppins" pitchFamily="2" charset="-94"/>
              </a:rPr>
              <a:t>ülkelere olan bağımlılık azalmıştır.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Bazı </a:t>
            </a:r>
            <a:r>
              <a:rPr lang="tr-TR" sz="1200" dirty="0">
                <a:latin typeface="Poppins" pitchFamily="2" charset="-94"/>
                <a:cs typeface="Poppins" pitchFamily="2" charset="-94"/>
              </a:rPr>
              <a:t>kimyasal ürünlerin üretilmesi doğal kaynakların daha verimli kullanımını sağlamıştır.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Kirli </a:t>
            </a:r>
            <a:r>
              <a:rPr lang="tr-TR" sz="1200" dirty="0">
                <a:latin typeface="Poppins" pitchFamily="2" charset="-94"/>
                <a:cs typeface="Poppins" pitchFamily="2" charset="-94"/>
              </a:rPr>
              <a:t>sudan temiz su elde edilmesini sağlar.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Artan </a:t>
            </a:r>
            <a:r>
              <a:rPr lang="tr-TR" sz="1200" dirty="0">
                <a:latin typeface="Poppins" pitchFamily="2" charset="-94"/>
                <a:cs typeface="Poppins" pitchFamily="2" charset="-94"/>
              </a:rPr>
              <a:t>gıda ihtiyacını karşılayabilmek için gerekli ürünler üretilir.</a:t>
            </a:r>
          </a:p>
        </p:txBody>
      </p:sp>
    </p:spTree>
    <p:extLst>
      <p:ext uri="{BB962C8B-B14F-4D97-AF65-F5344CB8AC3E}">
        <p14:creationId xmlns:p14="http://schemas.microsoft.com/office/powerpoint/2010/main" val="96004695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35CBB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35CBB2"/>
          </a:solidFill>
          <a:ln>
            <a:solidFill>
              <a:srgbClr val="35CB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Kimya Endüstrisini Geliştirme Yolları</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35CBB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35CB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651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Bu alanda yapılan araştırma geliştirme çalışmaları arttırılmalıdır.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Ürün </a:t>
            </a:r>
            <a:r>
              <a:rPr lang="tr-TR" sz="1200" dirty="0">
                <a:latin typeface="Poppins" pitchFamily="2" charset="-94"/>
                <a:cs typeface="Poppins" pitchFamily="2" charset="-94"/>
              </a:rPr>
              <a:t>yelpazesi arttırılmalıdır.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Getirisi </a:t>
            </a:r>
            <a:r>
              <a:rPr lang="tr-TR" sz="1200" dirty="0">
                <a:latin typeface="Poppins" pitchFamily="2" charset="-94"/>
                <a:cs typeface="Poppins" pitchFamily="2" charset="-94"/>
              </a:rPr>
              <a:t>yüksek ürünlerin üretimine öncelik verilmelidir.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Bu </a:t>
            </a:r>
            <a:r>
              <a:rPr lang="tr-TR" sz="1200" dirty="0">
                <a:latin typeface="Poppins" pitchFamily="2" charset="-94"/>
                <a:cs typeface="Poppins" pitchFamily="2" charset="-94"/>
              </a:rPr>
              <a:t>alanda yetiştirilmiş nitelikli uzmanların sayısı arttırılmalıdır.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Üniversitelerin </a:t>
            </a:r>
            <a:r>
              <a:rPr lang="tr-TR" sz="1200" dirty="0">
                <a:latin typeface="Poppins" pitchFamily="2" charset="-94"/>
                <a:cs typeface="Poppins" pitchFamily="2" charset="-94"/>
              </a:rPr>
              <a:t>ilgili bölümlerine destek verilmeli ve bu alanda ilgilenen bölümlerin sayısı ve niteliği arttırılmalıdır.</a:t>
            </a:r>
          </a:p>
        </p:txBody>
      </p:sp>
    </p:spTree>
    <p:extLst>
      <p:ext uri="{BB962C8B-B14F-4D97-AF65-F5344CB8AC3E}">
        <p14:creationId xmlns:p14="http://schemas.microsoft.com/office/powerpoint/2010/main" val="424159403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35CBB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35CBB2"/>
          </a:solidFill>
          <a:ln>
            <a:solidFill>
              <a:srgbClr val="35CB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Türkiye’deki Kimya Endüstrisi Kurumları</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35CBB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35CB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31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0179" y="1491229"/>
            <a:ext cx="7039625" cy="271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224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Periyodik Sistemde Grup ve Periyot</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1" y="1366274"/>
            <a:ext cx="7431222" cy="1820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Atom numarası (Proton sayısı) bilinen elementin ilk önce elektron dağılımı yapılır.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İlk </a:t>
            </a:r>
            <a:r>
              <a:rPr lang="tr-TR" sz="1200" dirty="0">
                <a:latin typeface="Poppins" pitchFamily="2" charset="-94"/>
                <a:cs typeface="Poppins" pitchFamily="2" charset="-94"/>
              </a:rPr>
              <a:t>katmana 2 elektron, ikinci katmana 8 elektron, üçüncü katmana 8 elektron yerleşebilir.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Elementin </a:t>
            </a:r>
            <a:r>
              <a:rPr lang="tr-TR" sz="1200" dirty="0">
                <a:latin typeface="Poppins" pitchFamily="2" charset="-94"/>
                <a:cs typeface="Poppins" pitchFamily="2" charset="-94"/>
              </a:rPr>
              <a:t>toplam </a:t>
            </a:r>
            <a:r>
              <a:rPr lang="tr-TR" sz="1200" i="1" dirty="0">
                <a:solidFill>
                  <a:srgbClr val="FF0000"/>
                </a:solidFill>
                <a:latin typeface="Poppins" pitchFamily="2" charset="-94"/>
                <a:cs typeface="Poppins" pitchFamily="2" charset="-94"/>
              </a:rPr>
              <a:t>katman sayısı periyot numarasını</a:t>
            </a:r>
            <a:r>
              <a:rPr lang="tr-TR" sz="1200" dirty="0">
                <a:latin typeface="Poppins" pitchFamily="2" charset="-94"/>
                <a:cs typeface="Poppins" pitchFamily="2" charset="-94"/>
              </a:rPr>
              <a:t>, </a:t>
            </a:r>
            <a:r>
              <a:rPr lang="tr-TR" sz="1200" i="1" dirty="0">
                <a:solidFill>
                  <a:srgbClr val="FF0000"/>
                </a:solidFill>
                <a:latin typeface="Poppins" pitchFamily="2" charset="-94"/>
                <a:cs typeface="Poppins" pitchFamily="2" charset="-94"/>
              </a:rPr>
              <a:t>son katmanındaki elektron sayısı (değerlik elektron sayısı) ise grup </a:t>
            </a:r>
            <a:r>
              <a:rPr lang="tr-TR" sz="1200" i="1" dirty="0" smtClean="0">
                <a:solidFill>
                  <a:srgbClr val="FF0000"/>
                </a:solidFill>
                <a:latin typeface="Poppins" pitchFamily="2" charset="-94"/>
                <a:cs typeface="Poppins" pitchFamily="2" charset="-94"/>
              </a:rPr>
              <a:t>numarasını </a:t>
            </a:r>
            <a:r>
              <a:rPr lang="tr-TR" sz="1200" dirty="0">
                <a:latin typeface="Poppins" pitchFamily="2" charset="-94"/>
                <a:cs typeface="Poppins" pitchFamily="2" charset="-94"/>
              </a:rPr>
              <a:t>verir.</a:t>
            </a:r>
            <a:endParaRPr lang="tr-TR" sz="1200" dirty="0" smtClean="0">
              <a:latin typeface="Poppins" pitchFamily="2" charset="-94"/>
              <a:cs typeface="Poppins" pitchFamily="2" charset="-94"/>
            </a:endParaRPr>
          </a:p>
        </p:txBody>
      </p:sp>
      <p:pic>
        <p:nvPicPr>
          <p:cNvPr id="8195" name="Picture 3"/>
          <p:cNvPicPr>
            <a:picLocks noChangeAspect="1" noChangeArrowheads="1"/>
          </p:cNvPicPr>
          <p:nvPr/>
        </p:nvPicPr>
        <p:blipFill>
          <a:blip r:embed="rId3">
            <a:clrChange>
              <a:clrFrom>
                <a:srgbClr val="FCFAF5"/>
              </a:clrFrom>
              <a:clrTo>
                <a:srgbClr val="FCFAF5">
                  <a:alpha val="0"/>
                </a:srgbClr>
              </a:clrTo>
            </a:clrChange>
            <a:extLst>
              <a:ext uri="{28A0092B-C50C-407E-A947-70E740481C1C}">
                <a14:useLocalDpi xmlns:a14="http://schemas.microsoft.com/office/drawing/2010/main" val="0"/>
              </a:ext>
            </a:extLst>
          </a:blip>
          <a:srcRect/>
          <a:stretch>
            <a:fillRect/>
          </a:stretch>
        </p:blipFill>
        <p:spPr bwMode="auto">
          <a:xfrm>
            <a:off x="919024" y="2794162"/>
            <a:ext cx="4632690" cy="1862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Resim 17"/>
          <p:cNvPicPr>
            <a:picLocks noChangeAspect="1"/>
          </p:cNvPicPr>
          <p:nvPr/>
        </p:nvPicPr>
        <p:blipFill>
          <a:blip r:embed="rId4">
            <a:clrChange>
              <a:clrFrom>
                <a:srgbClr val="F8F8F8"/>
              </a:clrFrom>
              <a:clrTo>
                <a:srgbClr val="F8F8F8">
                  <a:alpha val="0"/>
                </a:srgbClr>
              </a:clrTo>
            </a:clrChange>
          </a:blip>
          <a:stretch>
            <a:fillRect/>
          </a:stretch>
        </p:blipFill>
        <p:spPr>
          <a:xfrm>
            <a:off x="5974863" y="3137709"/>
            <a:ext cx="2006725" cy="1144284"/>
          </a:xfrm>
          <a:prstGeom prst="rect">
            <a:avLst/>
          </a:prstGeom>
        </p:spPr>
      </p:pic>
    </p:spTree>
    <p:extLst>
      <p:ext uri="{BB962C8B-B14F-4D97-AF65-F5344CB8AC3E}">
        <p14:creationId xmlns:p14="http://schemas.microsoft.com/office/powerpoint/2010/main" val="33494246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Elementlerin Sınıflandırılması</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1" y="1366274"/>
            <a:ext cx="7431222" cy="10503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Elementler periyodik sistemde; </a:t>
            </a:r>
            <a:r>
              <a:rPr lang="tr-TR" sz="1200" i="1" dirty="0">
                <a:solidFill>
                  <a:srgbClr val="FF0000"/>
                </a:solidFill>
                <a:latin typeface="Poppins" pitchFamily="2" charset="-94"/>
                <a:cs typeface="Poppins" pitchFamily="2" charset="-94"/>
              </a:rPr>
              <a:t>metal, ametal</a:t>
            </a:r>
            <a:r>
              <a:rPr lang="tr-TR" sz="1200" dirty="0">
                <a:latin typeface="Poppins" pitchFamily="2" charset="-94"/>
                <a:cs typeface="Poppins" pitchFamily="2" charset="-94"/>
              </a:rPr>
              <a:t> ve </a:t>
            </a:r>
            <a:r>
              <a:rPr lang="tr-TR" sz="1200" i="1" dirty="0">
                <a:solidFill>
                  <a:srgbClr val="FF0000"/>
                </a:solidFill>
                <a:latin typeface="Poppins" pitchFamily="2" charset="-94"/>
                <a:cs typeface="Poppins" pitchFamily="2" charset="-94"/>
              </a:rPr>
              <a:t>yarı metal </a:t>
            </a:r>
            <a:r>
              <a:rPr lang="tr-TR" sz="1200" dirty="0">
                <a:latin typeface="Poppins" pitchFamily="2" charset="-94"/>
                <a:cs typeface="Poppins" pitchFamily="2" charset="-94"/>
              </a:rPr>
              <a:t>olarak sınıflandırılır.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i="1" dirty="0" err="1">
                <a:solidFill>
                  <a:srgbClr val="FF0000"/>
                </a:solidFill>
                <a:latin typeface="Poppins" pitchFamily="2" charset="-94"/>
                <a:cs typeface="Poppins" pitchFamily="2" charset="-94"/>
              </a:rPr>
              <a:t>Soygazlar</a:t>
            </a:r>
            <a:r>
              <a:rPr lang="tr-TR" sz="1200" dirty="0">
                <a:latin typeface="Poppins" pitchFamily="2" charset="-94"/>
                <a:cs typeface="Poppins" pitchFamily="2" charset="-94"/>
              </a:rPr>
              <a:t>, ametal sınıfına dahil olan ve periyodik tablonun en sağ tarafında yer alan özel element sınıfındadır.</a:t>
            </a:r>
          </a:p>
        </p:txBody>
      </p:sp>
      <p:sp>
        <p:nvSpPr>
          <p:cNvPr id="22" name="Dikdörtgen 21"/>
          <p:cNvSpPr/>
          <p:nvPr/>
        </p:nvSpPr>
        <p:spPr>
          <a:xfrm>
            <a:off x="1338832" y="2964385"/>
            <a:ext cx="209549" cy="221726"/>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p:cNvSpPr/>
          <p:nvPr/>
        </p:nvSpPr>
        <p:spPr>
          <a:xfrm>
            <a:off x="1338832" y="3289526"/>
            <a:ext cx="209549" cy="221726"/>
          </a:xfrm>
          <a:prstGeom prst="rect">
            <a:avLst/>
          </a:prstGeom>
          <a:solidFill>
            <a:schemeClr val="accent3">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1338832" y="3614667"/>
            <a:ext cx="209549" cy="2217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1338832" y="3939808"/>
            <a:ext cx="209549" cy="221726"/>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Google Shape;198;p34"/>
          <p:cNvSpPr txBox="1">
            <a:spLocks/>
          </p:cNvSpPr>
          <p:nvPr/>
        </p:nvSpPr>
        <p:spPr>
          <a:xfrm>
            <a:off x="1530881" y="2872901"/>
            <a:ext cx="1525460" cy="349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Space Mono"/>
              <a:buAutoNum type="arabicPeriod"/>
              <a:defRPr sz="1050" b="0" i="0" u="none" strike="noStrike" cap="none">
                <a:solidFill>
                  <a:schemeClr val="dk1"/>
                </a:solidFill>
                <a:latin typeface="Space Mono"/>
                <a:ea typeface="Space Mono"/>
                <a:cs typeface="Space Mono"/>
                <a:sym typeface="Space Mono"/>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2pPr>
            <a:lvl3pPr marL="1371600" marR="0" lvl="2"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3pPr>
            <a:lvl4pPr marL="1828800" marR="0" lvl="3"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Nanum Gothic Coding"/>
                <a:ea typeface="Nanum Gothic Coding"/>
                <a:cs typeface="Nanum Gothic Coding"/>
                <a:sym typeface="Nanum Gothic Coding"/>
              </a:defRPr>
            </a:lvl4pPr>
            <a:lvl5pPr marL="2286000" marR="0" lvl="4"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5pPr>
            <a:lvl6pPr marL="2743200" marR="0" lvl="5"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6pPr>
            <a:lvl7pPr marL="3200400" marR="0" lvl="6"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Nanum Gothic Coding"/>
                <a:ea typeface="Nanum Gothic Coding"/>
                <a:cs typeface="Nanum Gothic Coding"/>
                <a:sym typeface="Nanum Gothic Coding"/>
              </a:defRPr>
            </a:lvl7pPr>
            <a:lvl8pPr marL="3657600" marR="0" lvl="7"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8pPr>
            <a:lvl9pPr marL="4114800" marR="0" lvl="8" indent="-304800" algn="l" rtl="0">
              <a:lnSpc>
                <a:spcPct val="115000"/>
              </a:lnSpc>
              <a:spcBef>
                <a:spcPts val="1600"/>
              </a:spcBef>
              <a:spcAft>
                <a:spcPts val="160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9pPr>
          </a:lstStyle>
          <a:p>
            <a:pPr marL="0" indent="0">
              <a:buNone/>
            </a:pPr>
            <a:r>
              <a:rPr lang="tr-TR" sz="1400" dirty="0" smtClean="0">
                <a:latin typeface="Poppins" pitchFamily="2" charset="-94"/>
                <a:cs typeface="Poppins" pitchFamily="2" charset="-94"/>
              </a:rPr>
              <a:t>Metaller</a:t>
            </a:r>
            <a:endParaRPr lang="tr-TR" sz="1400" dirty="0">
              <a:latin typeface="Poppins" pitchFamily="2" charset="-94"/>
              <a:cs typeface="Poppins" pitchFamily="2" charset="-94"/>
            </a:endParaRPr>
          </a:p>
        </p:txBody>
      </p:sp>
      <p:sp>
        <p:nvSpPr>
          <p:cNvPr id="27" name="Google Shape;198;p34"/>
          <p:cNvSpPr txBox="1">
            <a:spLocks/>
          </p:cNvSpPr>
          <p:nvPr/>
        </p:nvSpPr>
        <p:spPr>
          <a:xfrm>
            <a:off x="1530881" y="3213710"/>
            <a:ext cx="1525460" cy="349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Space Mono"/>
              <a:buAutoNum type="arabicPeriod"/>
              <a:defRPr sz="1050" b="0" i="0" u="none" strike="noStrike" cap="none">
                <a:solidFill>
                  <a:schemeClr val="dk1"/>
                </a:solidFill>
                <a:latin typeface="Space Mono"/>
                <a:ea typeface="Space Mono"/>
                <a:cs typeface="Space Mono"/>
                <a:sym typeface="Space Mono"/>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2pPr>
            <a:lvl3pPr marL="1371600" marR="0" lvl="2"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3pPr>
            <a:lvl4pPr marL="1828800" marR="0" lvl="3"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Nanum Gothic Coding"/>
                <a:ea typeface="Nanum Gothic Coding"/>
                <a:cs typeface="Nanum Gothic Coding"/>
                <a:sym typeface="Nanum Gothic Coding"/>
              </a:defRPr>
            </a:lvl4pPr>
            <a:lvl5pPr marL="2286000" marR="0" lvl="4"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5pPr>
            <a:lvl6pPr marL="2743200" marR="0" lvl="5"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6pPr>
            <a:lvl7pPr marL="3200400" marR="0" lvl="6"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Nanum Gothic Coding"/>
                <a:ea typeface="Nanum Gothic Coding"/>
                <a:cs typeface="Nanum Gothic Coding"/>
                <a:sym typeface="Nanum Gothic Coding"/>
              </a:defRPr>
            </a:lvl7pPr>
            <a:lvl8pPr marL="3657600" marR="0" lvl="7"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8pPr>
            <a:lvl9pPr marL="4114800" marR="0" lvl="8" indent="-304800" algn="l" rtl="0">
              <a:lnSpc>
                <a:spcPct val="115000"/>
              </a:lnSpc>
              <a:spcBef>
                <a:spcPts val="1600"/>
              </a:spcBef>
              <a:spcAft>
                <a:spcPts val="160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9pPr>
          </a:lstStyle>
          <a:p>
            <a:pPr marL="0" indent="0">
              <a:buNone/>
            </a:pPr>
            <a:r>
              <a:rPr lang="tr-TR" sz="1400" dirty="0" smtClean="0">
                <a:latin typeface="Poppins" pitchFamily="2" charset="-94"/>
                <a:cs typeface="Poppins" pitchFamily="2" charset="-94"/>
              </a:rPr>
              <a:t>Ametaller</a:t>
            </a:r>
            <a:endParaRPr lang="tr-TR" sz="1400" dirty="0">
              <a:latin typeface="Poppins" pitchFamily="2" charset="-94"/>
              <a:cs typeface="Poppins" pitchFamily="2" charset="-94"/>
            </a:endParaRPr>
          </a:p>
        </p:txBody>
      </p:sp>
      <p:sp>
        <p:nvSpPr>
          <p:cNvPr id="28" name="Google Shape;198;p34"/>
          <p:cNvSpPr txBox="1">
            <a:spLocks/>
          </p:cNvSpPr>
          <p:nvPr/>
        </p:nvSpPr>
        <p:spPr>
          <a:xfrm>
            <a:off x="1530881" y="3535666"/>
            <a:ext cx="1525460" cy="349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Space Mono"/>
              <a:buAutoNum type="arabicPeriod"/>
              <a:defRPr sz="1050" b="0" i="0" u="none" strike="noStrike" cap="none">
                <a:solidFill>
                  <a:schemeClr val="dk1"/>
                </a:solidFill>
                <a:latin typeface="Space Mono"/>
                <a:ea typeface="Space Mono"/>
                <a:cs typeface="Space Mono"/>
                <a:sym typeface="Space Mono"/>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2pPr>
            <a:lvl3pPr marL="1371600" marR="0" lvl="2"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3pPr>
            <a:lvl4pPr marL="1828800" marR="0" lvl="3"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Nanum Gothic Coding"/>
                <a:ea typeface="Nanum Gothic Coding"/>
                <a:cs typeface="Nanum Gothic Coding"/>
                <a:sym typeface="Nanum Gothic Coding"/>
              </a:defRPr>
            </a:lvl4pPr>
            <a:lvl5pPr marL="2286000" marR="0" lvl="4"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5pPr>
            <a:lvl6pPr marL="2743200" marR="0" lvl="5"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6pPr>
            <a:lvl7pPr marL="3200400" marR="0" lvl="6"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Nanum Gothic Coding"/>
                <a:ea typeface="Nanum Gothic Coding"/>
                <a:cs typeface="Nanum Gothic Coding"/>
                <a:sym typeface="Nanum Gothic Coding"/>
              </a:defRPr>
            </a:lvl7pPr>
            <a:lvl8pPr marL="3657600" marR="0" lvl="7"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8pPr>
            <a:lvl9pPr marL="4114800" marR="0" lvl="8" indent="-304800" algn="l" rtl="0">
              <a:lnSpc>
                <a:spcPct val="115000"/>
              </a:lnSpc>
              <a:spcBef>
                <a:spcPts val="1600"/>
              </a:spcBef>
              <a:spcAft>
                <a:spcPts val="160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9pPr>
          </a:lstStyle>
          <a:p>
            <a:pPr marL="0" indent="0">
              <a:buNone/>
            </a:pPr>
            <a:r>
              <a:rPr lang="tr-TR" sz="1400" dirty="0" smtClean="0">
                <a:latin typeface="Poppins" pitchFamily="2" charset="-94"/>
                <a:cs typeface="Poppins" pitchFamily="2" charset="-94"/>
              </a:rPr>
              <a:t>Yarı metaller</a:t>
            </a:r>
            <a:endParaRPr lang="tr-TR" sz="1400" dirty="0">
              <a:latin typeface="Poppins" pitchFamily="2" charset="-94"/>
              <a:cs typeface="Poppins" pitchFamily="2" charset="-94"/>
            </a:endParaRPr>
          </a:p>
        </p:txBody>
      </p:sp>
      <p:sp>
        <p:nvSpPr>
          <p:cNvPr id="29" name="Google Shape;198;p34"/>
          <p:cNvSpPr txBox="1">
            <a:spLocks/>
          </p:cNvSpPr>
          <p:nvPr/>
        </p:nvSpPr>
        <p:spPr>
          <a:xfrm>
            <a:off x="1530881" y="3859545"/>
            <a:ext cx="1525460" cy="349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Space Mono"/>
              <a:buAutoNum type="arabicPeriod"/>
              <a:defRPr sz="1050" b="0" i="0" u="none" strike="noStrike" cap="none">
                <a:solidFill>
                  <a:schemeClr val="dk1"/>
                </a:solidFill>
                <a:latin typeface="Space Mono"/>
                <a:ea typeface="Space Mono"/>
                <a:cs typeface="Space Mono"/>
                <a:sym typeface="Space Mono"/>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2pPr>
            <a:lvl3pPr marL="1371600" marR="0" lvl="2"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3pPr>
            <a:lvl4pPr marL="1828800" marR="0" lvl="3"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Nanum Gothic Coding"/>
                <a:ea typeface="Nanum Gothic Coding"/>
                <a:cs typeface="Nanum Gothic Coding"/>
                <a:sym typeface="Nanum Gothic Coding"/>
              </a:defRPr>
            </a:lvl4pPr>
            <a:lvl5pPr marL="2286000" marR="0" lvl="4"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5pPr>
            <a:lvl6pPr marL="2743200" marR="0" lvl="5"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6pPr>
            <a:lvl7pPr marL="3200400" marR="0" lvl="6"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Nanum Gothic Coding"/>
                <a:ea typeface="Nanum Gothic Coding"/>
                <a:cs typeface="Nanum Gothic Coding"/>
                <a:sym typeface="Nanum Gothic Coding"/>
              </a:defRPr>
            </a:lvl7pPr>
            <a:lvl8pPr marL="3657600" marR="0" lvl="7"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8pPr>
            <a:lvl9pPr marL="4114800" marR="0" lvl="8" indent="-304800" algn="l" rtl="0">
              <a:lnSpc>
                <a:spcPct val="115000"/>
              </a:lnSpc>
              <a:spcBef>
                <a:spcPts val="1600"/>
              </a:spcBef>
              <a:spcAft>
                <a:spcPts val="160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9pPr>
          </a:lstStyle>
          <a:p>
            <a:pPr marL="0" indent="0">
              <a:buNone/>
            </a:pPr>
            <a:r>
              <a:rPr lang="tr-TR" sz="1400" dirty="0" err="1" smtClean="0">
                <a:latin typeface="Poppins" pitchFamily="2" charset="-94"/>
                <a:cs typeface="Poppins" pitchFamily="2" charset="-94"/>
              </a:rPr>
              <a:t>Soygazlar</a:t>
            </a:r>
            <a:endParaRPr lang="tr-TR" sz="1400" dirty="0">
              <a:latin typeface="Poppins" pitchFamily="2" charset="-94"/>
              <a:cs typeface="Poppins" pitchFamily="2" charset="-94"/>
            </a:endParaRPr>
          </a:p>
        </p:txBody>
      </p:sp>
      <p:graphicFrame>
        <p:nvGraphicFramePr>
          <p:cNvPr id="30" name="Google Shape;311;p43"/>
          <p:cNvGraphicFramePr/>
          <p:nvPr>
            <p:extLst>
              <p:ext uri="{D42A27DB-BD31-4B8C-83A1-F6EECF244321}">
                <p14:modId xmlns:p14="http://schemas.microsoft.com/office/powerpoint/2010/main" val="3078252650"/>
              </p:ext>
            </p:extLst>
          </p:nvPr>
        </p:nvGraphicFramePr>
        <p:xfrm>
          <a:off x="3199179" y="2603284"/>
          <a:ext cx="4294746" cy="1571955"/>
        </p:xfrm>
        <a:graphic>
          <a:graphicData uri="http://schemas.openxmlformats.org/drawingml/2006/table">
            <a:tbl>
              <a:tblPr>
                <a:noFill/>
              </a:tblPr>
              <a:tblGrid>
                <a:gridCol w="238597">
                  <a:extLst>
                    <a:ext uri="{9D8B030D-6E8A-4147-A177-3AD203B41FA5}">
                      <a16:colId xmlns="" xmlns:a16="http://schemas.microsoft.com/office/drawing/2014/main" val="20000"/>
                    </a:ext>
                  </a:extLst>
                </a:gridCol>
                <a:gridCol w="238597">
                  <a:extLst>
                    <a:ext uri="{9D8B030D-6E8A-4147-A177-3AD203B41FA5}">
                      <a16:colId xmlns="" xmlns:a16="http://schemas.microsoft.com/office/drawing/2014/main" val="20001"/>
                    </a:ext>
                  </a:extLst>
                </a:gridCol>
                <a:gridCol w="238597">
                  <a:extLst>
                    <a:ext uri="{9D8B030D-6E8A-4147-A177-3AD203B41FA5}">
                      <a16:colId xmlns="" xmlns:a16="http://schemas.microsoft.com/office/drawing/2014/main" val="20002"/>
                    </a:ext>
                  </a:extLst>
                </a:gridCol>
                <a:gridCol w="238597">
                  <a:extLst>
                    <a:ext uri="{9D8B030D-6E8A-4147-A177-3AD203B41FA5}">
                      <a16:colId xmlns="" xmlns:a16="http://schemas.microsoft.com/office/drawing/2014/main" val="20003"/>
                    </a:ext>
                  </a:extLst>
                </a:gridCol>
                <a:gridCol w="238597">
                  <a:extLst>
                    <a:ext uri="{9D8B030D-6E8A-4147-A177-3AD203B41FA5}">
                      <a16:colId xmlns="" xmlns:a16="http://schemas.microsoft.com/office/drawing/2014/main" val="20004"/>
                    </a:ext>
                  </a:extLst>
                </a:gridCol>
                <a:gridCol w="238597">
                  <a:extLst>
                    <a:ext uri="{9D8B030D-6E8A-4147-A177-3AD203B41FA5}">
                      <a16:colId xmlns="" xmlns:a16="http://schemas.microsoft.com/office/drawing/2014/main" val="20005"/>
                    </a:ext>
                  </a:extLst>
                </a:gridCol>
                <a:gridCol w="238597">
                  <a:extLst>
                    <a:ext uri="{9D8B030D-6E8A-4147-A177-3AD203B41FA5}">
                      <a16:colId xmlns="" xmlns:a16="http://schemas.microsoft.com/office/drawing/2014/main" val="20006"/>
                    </a:ext>
                  </a:extLst>
                </a:gridCol>
                <a:gridCol w="238597">
                  <a:extLst>
                    <a:ext uri="{9D8B030D-6E8A-4147-A177-3AD203B41FA5}">
                      <a16:colId xmlns="" xmlns:a16="http://schemas.microsoft.com/office/drawing/2014/main" val="20007"/>
                    </a:ext>
                  </a:extLst>
                </a:gridCol>
                <a:gridCol w="238597">
                  <a:extLst>
                    <a:ext uri="{9D8B030D-6E8A-4147-A177-3AD203B41FA5}">
                      <a16:colId xmlns="" xmlns:a16="http://schemas.microsoft.com/office/drawing/2014/main" val="20008"/>
                    </a:ext>
                  </a:extLst>
                </a:gridCol>
                <a:gridCol w="238597">
                  <a:extLst>
                    <a:ext uri="{9D8B030D-6E8A-4147-A177-3AD203B41FA5}">
                      <a16:colId xmlns="" xmlns:a16="http://schemas.microsoft.com/office/drawing/2014/main" val="20009"/>
                    </a:ext>
                  </a:extLst>
                </a:gridCol>
                <a:gridCol w="238597">
                  <a:extLst>
                    <a:ext uri="{9D8B030D-6E8A-4147-A177-3AD203B41FA5}">
                      <a16:colId xmlns="" xmlns:a16="http://schemas.microsoft.com/office/drawing/2014/main" val="20010"/>
                    </a:ext>
                  </a:extLst>
                </a:gridCol>
                <a:gridCol w="238597">
                  <a:extLst>
                    <a:ext uri="{9D8B030D-6E8A-4147-A177-3AD203B41FA5}">
                      <a16:colId xmlns="" xmlns:a16="http://schemas.microsoft.com/office/drawing/2014/main" val="20011"/>
                    </a:ext>
                  </a:extLst>
                </a:gridCol>
                <a:gridCol w="238597">
                  <a:extLst>
                    <a:ext uri="{9D8B030D-6E8A-4147-A177-3AD203B41FA5}">
                      <a16:colId xmlns="" xmlns:a16="http://schemas.microsoft.com/office/drawing/2014/main" val="20012"/>
                    </a:ext>
                  </a:extLst>
                </a:gridCol>
                <a:gridCol w="238597">
                  <a:extLst>
                    <a:ext uri="{9D8B030D-6E8A-4147-A177-3AD203B41FA5}">
                      <a16:colId xmlns="" xmlns:a16="http://schemas.microsoft.com/office/drawing/2014/main" val="20013"/>
                    </a:ext>
                  </a:extLst>
                </a:gridCol>
                <a:gridCol w="238597">
                  <a:extLst>
                    <a:ext uri="{9D8B030D-6E8A-4147-A177-3AD203B41FA5}">
                      <a16:colId xmlns="" xmlns:a16="http://schemas.microsoft.com/office/drawing/2014/main" val="20014"/>
                    </a:ext>
                  </a:extLst>
                </a:gridCol>
                <a:gridCol w="238597">
                  <a:extLst>
                    <a:ext uri="{9D8B030D-6E8A-4147-A177-3AD203B41FA5}">
                      <a16:colId xmlns="" xmlns:a16="http://schemas.microsoft.com/office/drawing/2014/main" val="20015"/>
                    </a:ext>
                  </a:extLst>
                </a:gridCol>
                <a:gridCol w="238597">
                  <a:extLst>
                    <a:ext uri="{9D8B030D-6E8A-4147-A177-3AD203B41FA5}">
                      <a16:colId xmlns="" xmlns:a16="http://schemas.microsoft.com/office/drawing/2014/main" val="20016"/>
                    </a:ext>
                  </a:extLst>
                </a:gridCol>
                <a:gridCol w="238597">
                  <a:extLst>
                    <a:ext uri="{9D8B030D-6E8A-4147-A177-3AD203B41FA5}">
                      <a16:colId xmlns="" xmlns:a16="http://schemas.microsoft.com/office/drawing/2014/main" val="20017"/>
                    </a:ext>
                  </a:extLst>
                </a:gridCol>
              </a:tblGrid>
              <a:tr h="224565">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a:t>
                      </a:r>
                      <a:r>
                        <a:rPr lang="en" sz="700" dirty="0">
                          <a:solidFill>
                            <a:schemeClr val="dk1"/>
                          </a:solidFill>
                          <a:latin typeface="Poppins" pitchFamily="2" charset="-94"/>
                          <a:ea typeface="Playfair Display ExtraBold"/>
                          <a:cs typeface="Poppins" pitchFamily="2" charset="-94"/>
                          <a:sym typeface="Playfair Display ExtraBold"/>
                        </a:rPr>
                        <a:t>       H</a:t>
                      </a:r>
                      <a:endParaRPr sz="7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2</a:t>
                      </a:r>
                      <a:r>
                        <a:rPr lang="en" sz="700" dirty="0">
                          <a:solidFill>
                            <a:schemeClr val="dk1"/>
                          </a:solidFill>
                          <a:latin typeface="Poppins" pitchFamily="2" charset="-94"/>
                          <a:ea typeface="Playfair Display ExtraBold"/>
                          <a:cs typeface="Poppins" pitchFamily="2" charset="-94"/>
                          <a:sym typeface="Playfair Display ExtraBold"/>
                        </a:rPr>
                        <a:t>    He</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0"/>
                  </a:ext>
                </a:extLst>
              </a:tr>
              <a:tr h="224565">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ExtraBold"/>
                          <a:cs typeface="Poppins" pitchFamily="2" charset="-94"/>
                          <a:sym typeface="Playfair Display ExtraBold"/>
                        </a:rPr>
                        <a:t>3 </a:t>
                      </a:r>
                      <a:r>
                        <a:rPr lang="en" sz="700" dirty="0">
                          <a:solidFill>
                            <a:schemeClr val="dk1"/>
                          </a:solidFill>
                          <a:latin typeface="Poppins" pitchFamily="2" charset="-94"/>
                          <a:ea typeface="Playfair Display ExtraBold"/>
                          <a:cs typeface="Poppins" pitchFamily="2" charset="-94"/>
                          <a:sym typeface="Playfair Display ExtraBold"/>
                        </a:rPr>
                        <a:t>     Li</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ExtraBold"/>
                          <a:cs typeface="Poppins" pitchFamily="2" charset="-94"/>
                          <a:sym typeface="Playfair Display ExtraBold"/>
                        </a:rPr>
                        <a:t>4 </a:t>
                      </a:r>
                      <a:r>
                        <a:rPr lang="en" sz="700" dirty="0">
                          <a:solidFill>
                            <a:schemeClr val="dk1"/>
                          </a:solidFill>
                          <a:latin typeface="Poppins" pitchFamily="2" charset="-94"/>
                          <a:ea typeface="Playfair Display ExtraBold"/>
                          <a:cs typeface="Poppins" pitchFamily="2" charset="-94"/>
                          <a:sym typeface="Playfair Display ExtraBold"/>
                        </a:rPr>
                        <a:t>    Be</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a:t>
                      </a:r>
                      <a:r>
                        <a:rPr lang="en" sz="700" dirty="0">
                          <a:solidFill>
                            <a:schemeClr val="dk1"/>
                          </a:solidFill>
                          <a:latin typeface="Poppins" pitchFamily="2" charset="-94"/>
                          <a:ea typeface="Playfair Display ExtraBold"/>
                          <a:cs typeface="Poppins" pitchFamily="2" charset="-94"/>
                          <a:sym typeface="Playfair Display ExtraBold"/>
                        </a:rPr>
                        <a:t>      B</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6</a:t>
                      </a:r>
                      <a:r>
                        <a:rPr lang="en" sz="700" dirty="0">
                          <a:solidFill>
                            <a:schemeClr val="dk1"/>
                          </a:solidFill>
                          <a:latin typeface="Poppins" pitchFamily="2" charset="-94"/>
                          <a:ea typeface="Playfair Display ExtraBold"/>
                          <a:cs typeface="Poppins" pitchFamily="2" charset="-94"/>
                          <a:sym typeface="Playfair Display ExtraBold"/>
                        </a:rPr>
                        <a:t>      C</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7</a:t>
                      </a:r>
                      <a:r>
                        <a:rPr lang="en" sz="700" dirty="0">
                          <a:solidFill>
                            <a:schemeClr val="dk1"/>
                          </a:solidFill>
                          <a:latin typeface="Poppins" pitchFamily="2" charset="-94"/>
                          <a:ea typeface="Playfair Display ExtraBold"/>
                          <a:cs typeface="Poppins" pitchFamily="2" charset="-94"/>
                          <a:sym typeface="Playfair Display ExtraBold"/>
                        </a:rPr>
                        <a:t>      N</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a:t>
                      </a:r>
                      <a:r>
                        <a:rPr lang="en" sz="700" dirty="0">
                          <a:solidFill>
                            <a:schemeClr val="dk1"/>
                          </a:solidFill>
                          <a:latin typeface="Poppins" pitchFamily="2" charset="-94"/>
                          <a:ea typeface="Playfair Display ExtraBold"/>
                          <a:cs typeface="Poppins" pitchFamily="2" charset="-94"/>
                          <a:sym typeface="Playfair Display ExtraBold"/>
                        </a:rPr>
                        <a:t>     O</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9</a:t>
                      </a:r>
                      <a:r>
                        <a:rPr lang="en" sz="700" dirty="0">
                          <a:solidFill>
                            <a:schemeClr val="dk1"/>
                          </a:solidFill>
                          <a:latin typeface="Poppins" pitchFamily="2" charset="-94"/>
                          <a:ea typeface="Playfair Display ExtraBold"/>
                          <a:cs typeface="Poppins" pitchFamily="2" charset="-94"/>
                          <a:sym typeface="Playfair Display ExtraBold"/>
                        </a:rPr>
                        <a:t>      F</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10</a:t>
                      </a:r>
                      <a:r>
                        <a:rPr lang="en" sz="700" dirty="0">
                          <a:solidFill>
                            <a:schemeClr val="dk1"/>
                          </a:solidFill>
                          <a:latin typeface="Poppins" pitchFamily="2" charset="-94"/>
                          <a:ea typeface="Playfair Display ExtraBold"/>
                          <a:cs typeface="Poppins" pitchFamily="2" charset="-94"/>
                          <a:sym typeface="Playfair Display ExtraBold"/>
                        </a:rPr>
                        <a:t>  Ne</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1"/>
                  </a:ext>
                </a:extLst>
              </a:tr>
              <a:tr h="224565">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ExtraBold"/>
                          <a:cs typeface="Poppins" pitchFamily="2" charset="-94"/>
                          <a:sym typeface="Playfair Display ExtraBold"/>
                        </a:rPr>
                        <a:t>11</a:t>
                      </a:r>
                      <a:r>
                        <a:rPr lang="en" sz="700" dirty="0">
                          <a:solidFill>
                            <a:schemeClr val="dk1"/>
                          </a:solidFill>
                          <a:latin typeface="Poppins" pitchFamily="2" charset="-94"/>
                          <a:ea typeface="Playfair Display ExtraBold"/>
                          <a:cs typeface="Poppins" pitchFamily="2" charset="-94"/>
                          <a:sym typeface="Playfair Display ExtraBold"/>
                        </a:rPr>
                        <a:t>    Na</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ExtraBold"/>
                          <a:cs typeface="Poppins" pitchFamily="2" charset="-94"/>
                          <a:sym typeface="Playfair Display ExtraBold"/>
                        </a:rPr>
                        <a:t>12</a:t>
                      </a:r>
                      <a:r>
                        <a:rPr lang="en" sz="700" dirty="0">
                          <a:solidFill>
                            <a:schemeClr val="dk1"/>
                          </a:solidFill>
                          <a:latin typeface="Poppins" pitchFamily="2" charset="-94"/>
                          <a:ea typeface="Playfair Display ExtraBold"/>
                          <a:cs typeface="Poppins" pitchFamily="2" charset="-94"/>
                          <a:sym typeface="Playfair Display ExtraBold"/>
                        </a:rPr>
                        <a:t>  Mg</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13</a:t>
                      </a:r>
                      <a:r>
                        <a:rPr lang="en" sz="700" dirty="0">
                          <a:solidFill>
                            <a:schemeClr val="dk1"/>
                          </a:solidFill>
                          <a:latin typeface="Poppins" pitchFamily="2" charset="-94"/>
                          <a:ea typeface="Playfair Display ExtraBold"/>
                          <a:cs typeface="Poppins" pitchFamily="2" charset="-94"/>
                          <a:sym typeface="Playfair Display ExtraBold"/>
                        </a:rPr>
                        <a:t>    Al</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14</a:t>
                      </a:r>
                      <a:r>
                        <a:rPr lang="en" sz="700" dirty="0">
                          <a:solidFill>
                            <a:schemeClr val="dk1"/>
                          </a:solidFill>
                          <a:latin typeface="Poppins" pitchFamily="2" charset="-94"/>
                          <a:ea typeface="Playfair Display ExtraBold"/>
                          <a:cs typeface="Poppins" pitchFamily="2" charset="-94"/>
                          <a:sym typeface="Playfair Display ExtraBold"/>
                        </a:rPr>
                        <a:t>   Si</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15</a:t>
                      </a:r>
                      <a:r>
                        <a:rPr lang="en" sz="700" dirty="0">
                          <a:solidFill>
                            <a:schemeClr val="dk1"/>
                          </a:solidFill>
                          <a:latin typeface="Poppins" pitchFamily="2" charset="-94"/>
                          <a:ea typeface="Playfair Display ExtraBold"/>
                          <a:cs typeface="Poppins" pitchFamily="2" charset="-94"/>
                          <a:sym typeface="Playfair Display ExtraBold"/>
                        </a:rPr>
                        <a:t>     P</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16 </a:t>
                      </a:r>
                      <a:r>
                        <a:rPr lang="en" sz="700" dirty="0">
                          <a:solidFill>
                            <a:schemeClr val="dk1"/>
                          </a:solidFill>
                          <a:latin typeface="Poppins" pitchFamily="2" charset="-94"/>
                          <a:ea typeface="Playfair Display ExtraBold"/>
                          <a:cs typeface="Poppins" pitchFamily="2" charset="-94"/>
                          <a:sym typeface="Playfair Display ExtraBold"/>
                        </a:rPr>
                        <a:t>    S</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17 </a:t>
                      </a:r>
                      <a:r>
                        <a:rPr lang="en" sz="700" dirty="0">
                          <a:solidFill>
                            <a:schemeClr val="dk1"/>
                          </a:solidFill>
                          <a:latin typeface="Poppins" pitchFamily="2" charset="-94"/>
                          <a:ea typeface="Playfair Display ExtraBold"/>
                          <a:cs typeface="Poppins" pitchFamily="2" charset="-94"/>
                          <a:sym typeface="Playfair Display ExtraBold"/>
                        </a:rPr>
                        <a:t>   </a:t>
                      </a:r>
                      <a:r>
                        <a:rPr lang="en" sz="700" dirty="0" smtClean="0">
                          <a:solidFill>
                            <a:schemeClr val="dk1"/>
                          </a:solidFill>
                          <a:latin typeface="Poppins" pitchFamily="2" charset="-94"/>
                          <a:ea typeface="Playfair Display ExtraBold"/>
                          <a:cs typeface="Poppins" pitchFamily="2" charset="-94"/>
                          <a:sym typeface="Playfair Display ExtraBold"/>
                        </a:rPr>
                        <a:t>C</a:t>
                      </a:r>
                      <a:r>
                        <a:rPr lang="tr-TR" sz="700" dirty="0" smtClean="0">
                          <a:solidFill>
                            <a:schemeClr val="dk1"/>
                          </a:solidFill>
                          <a:latin typeface="Poppins" pitchFamily="2" charset="-94"/>
                          <a:ea typeface="Playfair Display ExtraBold"/>
                          <a:cs typeface="Poppins" pitchFamily="2" charset="-94"/>
                          <a:sym typeface="Playfair Display ExtraBold"/>
                        </a:rPr>
                        <a:t>l</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18</a:t>
                      </a:r>
                      <a:r>
                        <a:rPr lang="en" sz="700" dirty="0">
                          <a:solidFill>
                            <a:schemeClr val="dk1"/>
                          </a:solidFill>
                          <a:latin typeface="Poppins" pitchFamily="2" charset="-94"/>
                          <a:ea typeface="Playfair Display ExtraBold"/>
                          <a:cs typeface="Poppins" pitchFamily="2" charset="-94"/>
                          <a:sym typeface="Playfair Display ExtraBold"/>
                        </a:rPr>
                        <a:t>   Ar</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2"/>
                  </a:ext>
                </a:extLst>
              </a:tr>
              <a:tr h="224565">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19 </a:t>
                      </a:r>
                      <a:r>
                        <a:rPr lang="en" sz="700" dirty="0">
                          <a:solidFill>
                            <a:schemeClr val="dk1"/>
                          </a:solidFill>
                          <a:latin typeface="Poppins" pitchFamily="2" charset="-94"/>
                          <a:ea typeface="Playfair Display ExtraBold"/>
                          <a:cs typeface="Poppins" pitchFamily="2" charset="-94"/>
                          <a:sym typeface="Playfair Display ExtraBold"/>
                        </a:rPr>
                        <a:t>   K</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20</a:t>
                      </a:r>
                      <a:r>
                        <a:rPr lang="en" sz="700" dirty="0">
                          <a:solidFill>
                            <a:schemeClr val="dk1"/>
                          </a:solidFill>
                          <a:latin typeface="Poppins" pitchFamily="2" charset="-94"/>
                          <a:ea typeface="Playfair Display ExtraBold"/>
                          <a:cs typeface="Poppins" pitchFamily="2" charset="-94"/>
                          <a:sym typeface="Playfair Display ExtraBold"/>
                        </a:rPr>
                        <a:t>  Ca</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21 </a:t>
                      </a:r>
                      <a:r>
                        <a:rPr lang="en" sz="700" dirty="0">
                          <a:solidFill>
                            <a:schemeClr val="dk1"/>
                          </a:solidFill>
                          <a:latin typeface="Poppins" pitchFamily="2" charset="-94"/>
                          <a:ea typeface="Playfair Display ExtraBold"/>
                          <a:cs typeface="Poppins" pitchFamily="2" charset="-94"/>
                          <a:sym typeface="Playfair Display ExtraBold"/>
                        </a:rPr>
                        <a:t>  Sc</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22</a:t>
                      </a:r>
                      <a:r>
                        <a:rPr lang="en" sz="700" dirty="0">
                          <a:solidFill>
                            <a:schemeClr val="dk1"/>
                          </a:solidFill>
                          <a:latin typeface="Poppins" pitchFamily="2" charset="-94"/>
                          <a:ea typeface="Playfair Display ExtraBold"/>
                          <a:cs typeface="Poppins" pitchFamily="2" charset="-94"/>
                          <a:sym typeface="Playfair Display ExtraBold"/>
                        </a:rPr>
                        <a:t>   Ti</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23</a:t>
                      </a:r>
                      <a:r>
                        <a:rPr lang="en" sz="700" dirty="0">
                          <a:solidFill>
                            <a:schemeClr val="dk1"/>
                          </a:solidFill>
                          <a:latin typeface="Poppins" pitchFamily="2" charset="-94"/>
                          <a:ea typeface="Playfair Display ExtraBold"/>
                          <a:cs typeface="Poppins" pitchFamily="2" charset="-94"/>
                          <a:sym typeface="Playfair Display ExtraBold"/>
                        </a:rPr>
                        <a:t>    V</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24</a:t>
                      </a:r>
                      <a:r>
                        <a:rPr lang="en" sz="700" dirty="0">
                          <a:solidFill>
                            <a:schemeClr val="dk1"/>
                          </a:solidFill>
                          <a:latin typeface="Poppins" pitchFamily="2" charset="-94"/>
                          <a:ea typeface="Playfair Display ExtraBold"/>
                          <a:cs typeface="Poppins" pitchFamily="2" charset="-94"/>
                          <a:sym typeface="Playfair Display ExtraBold"/>
                        </a:rPr>
                        <a:t>  Cr</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25 </a:t>
                      </a:r>
                      <a:r>
                        <a:rPr lang="en" sz="700">
                          <a:solidFill>
                            <a:schemeClr val="dk1"/>
                          </a:solidFill>
                          <a:latin typeface="Poppins" pitchFamily="2" charset="-94"/>
                          <a:ea typeface="Playfair Display ExtraBold"/>
                          <a:cs typeface="Poppins" pitchFamily="2" charset="-94"/>
                          <a:sym typeface="Playfair Display ExtraBold"/>
                        </a:rPr>
                        <a:t> Mn</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26</a:t>
                      </a:r>
                      <a:r>
                        <a:rPr lang="en" sz="700">
                          <a:solidFill>
                            <a:schemeClr val="dk1"/>
                          </a:solidFill>
                          <a:latin typeface="Poppins" pitchFamily="2" charset="-94"/>
                          <a:ea typeface="Playfair Display ExtraBold"/>
                          <a:cs typeface="Poppins" pitchFamily="2" charset="-94"/>
                          <a:sym typeface="Playfair Display ExtraBold"/>
                        </a:rPr>
                        <a:t>  Fe</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27 </a:t>
                      </a:r>
                      <a:r>
                        <a:rPr lang="en" sz="700">
                          <a:solidFill>
                            <a:schemeClr val="dk1"/>
                          </a:solidFill>
                          <a:latin typeface="Poppins" pitchFamily="2" charset="-94"/>
                          <a:ea typeface="Playfair Display ExtraBold"/>
                          <a:cs typeface="Poppins" pitchFamily="2" charset="-94"/>
                          <a:sym typeface="Playfair Display ExtraBold"/>
                        </a:rPr>
                        <a:t> Co</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28</a:t>
                      </a:r>
                      <a:r>
                        <a:rPr lang="en" sz="700">
                          <a:solidFill>
                            <a:schemeClr val="dk1"/>
                          </a:solidFill>
                          <a:latin typeface="Poppins" pitchFamily="2" charset="-94"/>
                          <a:ea typeface="Playfair Display ExtraBold"/>
                          <a:cs typeface="Poppins" pitchFamily="2" charset="-94"/>
                          <a:sym typeface="Playfair Display ExtraBold"/>
                        </a:rPr>
                        <a:t>  Ni</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29</a:t>
                      </a:r>
                      <a:r>
                        <a:rPr lang="en" sz="700">
                          <a:solidFill>
                            <a:schemeClr val="dk1"/>
                          </a:solidFill>
                          <a:latin typeface="Poppins" pitchFamily="2" charset="-94"/>
                          <a:ea typeface="Playfair Display ExtraBold"/>
                          <a:cs typeface="Poppins" pitchFamily="2" charset="-94"/>
                          <a:sym typeface="Playfair Display ExtraBold"/>
                        </a:rPr>
                        <a:t>  Cu</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30 </a:t>
                      </a:r>
                      <a:r>
                        <a:rPr lang="en" sz="700">
                          <a:solidFill>
                            <a:schemeClr val="dk1"/>
                          </a:solidFill>
                          <a:latin typeface="Poppins" pitchFamily="2" charset="-94"/>
                          <a:ea typeface="Playfair Display ExtraBold"/>
                          <a:cs typeface="Poppins" pitchFamily="2" charset="-94"/>
                          <a:sym typeface="Playfair Display ExtraBold"/>
                        </a:rPr>
                        <a:t> Zn</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31</a:t>
                      </a:r>
                      <a:r>
                        <a:rPr lang="en" sz="700" dirty="0">
                          <a:solidFill>
                            <a:schemeClr val="dk1"/>
                          </a:solidFill>
                          <a:latin typeface="Poppins" pitchFamily="2" charset="-94"/>
                          <a:ea typeface="Playfair Display ExtraBold"/>
                          <a:cs typeface="Poppins" pitchFamily="2" charset="-94"/>
                          <a:sym typeface="Playfair Display ExtraBold"/>
                        </a:rPr>
                        <a:t>  Ga</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32</a:t>
                      </a:r>
                      <a:r>
                        <a:rPr lang="en" sz="700" dirty="0">
                          <a:solidFill>
                            <a:schemeClr val="dk1"/>
                          </a:solidFill>
                          <a:latin typeface="Poppins" pitchFamily="2" charset="-94"/>
                          <a:ea typeface="Playfair Display ExtraBold"/>
                          <a:cs typeface="Poppins" pitchFamily="2" charset="-94"/>
                          <a:sym typeface="Playfair Display ExtraBold"/>
                        </a:rPr>
                        <a:t>  Ge</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33</a:t>
                      </a:r>
                      <a:r>
                        <a:rPr lang="en" sz="700" dirty="0">
                          <a:solidFill>
                            <a:schemeClr val="dk1"/>
                          </a:solidFill>
                          <a:latin typeface="Poppins" pitchFamily="2" charset="-94"/>
                          <a:ea typeface="Playfair Display ExtraBold"/>
                          <a:cs typeface="Poppins" pitchFamily="2" charset="-94"/>
                          <a:sym typeface="Playfair Display ExtraBold"/>
                        </a:rPr>
                        <a:t>  As</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34</a:t>
                      </a:r>
                      <a:r>
                        <a:rPr lang="en" sz="700" dirty="0">
                          <a:solidFill>
                            <a:schemeClr val="dk1"/>
                          </a:solidFill>
                          <a:latin typeface="Poppins" pitchFamily="2" charset="-94"/>
                          <a:ea typeface="Playfair Display ExtraBold"/>
                          <a:cs typeface="Poppins" pitchFamily="2" charset="-94"/>
                          <a:sym typeface="Playfair Display ExtraBold"/>
                        </a:rPr>
                        <a:t>  Se</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35</a:t>
                      </a:r>
                      <a:r>
                        <a:rPr lang="en" sz="700" dirty="0">
                          <a:solidFill>
                            <a:schemeClr val="dk1"/>
                          </a:solidFill>
                          <a:latin typeface="Poppins" pitchFamily="2" charset="-94"/>
                          <a:ea typeface="Playfair Display ExtraBold"/>
                          <a:cs typeface="Poppins" pitchFamily="2" charset="-94"/>
                          <a:sym typeface="Playfair Display ExtraBold"/>
                        </a:rPr>
                        <a:t>   Br</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36</a:t>
                      </a:r>
                      <a:r>
                        <a:rPr lang="en" sz="700" dirty="0">
                          <a:solidFill>
                            <a:schemeClr val="dk1"/>
                          </a:solidFill>
                          <a:latin typeface="Poppins" pitchFamily="2" charset="-94"/>
                          <a:ea typeface="Playfair Display ExtraBold"/>
                          <a:cs typeface="Poppins" pitchFamily="2" charset="-94"/>
                          <a:sym typeface="Playfair Display ExtraBold"/>
                        </a:rPr>
                        <a:t>  Kr</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3"/>
                  </a:ext>
                </a:extLst>
              </a:tr>
              <a:tr h="224565">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37 </a:t>
                      </a:r>
                      <a:r>
                        <a:rPr lang="en" sz="700" dirty="0">
                          <a:solidFill>
                            <a:schemeClr val="dk1"/>
                          </a:solidFill>
                          <a:latin typeface="Poppins" pitchFamily="2" charset="-94"/>
                          <a:ea typeface="Playfair Display ExtraBold"/>
                          <a:cs typeface="Poppins" pitchFamily="2" charset="-94"/>
                          <a:sym typeface="Playfair Display ExtraBold"/>
                        </a:rPr>
                        <a:t> Rb</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38</a:t>
                      </a:r>
                      <a:r>
                        <a:rPr lang="en" sz="700" dirty="0">
                          <a:solidFill>
                            <a:schemeClr val="dk1"/>
                          </a:solidFill>
                          <a:latin typeface="Poppins" pitchFamily="2" charset="-94"/>
                          <a:ea typeface="Playfair Display ExtraBold"/>
                          <a:cs typeface="Poppins" pitchFamily="2" charset="-94"/>
                          <a:sym typeface="Playfair Display ExtraBold"/>
                        </a:rPr>
                        <a:t>  Sr</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39</a:t>
                      </a:r>
                      <a:r>
                        <a:rPr lang="en" sz="700">
                          <a:solidFill>
                            <a:schemeClr val="dk1"/>
                          </a:solidFill>
                          <a:latin typeface="Poppins" pitchFamily="2" charset="-94"/>
                          <a:ea typeface="Playfair Display ExtraBold"/>
                          <a:cs typeface="Poppins" pitchFamily="2" charset="-94"/>
                          <a:sym typeface="Playfair Display ExtraBold"/>
                        </a:rPr>
                        <a:t>    Y</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40</a:t>
                      </a:r>
                      <a:r>
                        <a:rPr lang="en" sz="700">
                          <a:solidFill>
                            <a:schemeClr val="dk1"/>
                          </a:solidFill>
                          <a:latin typeface="Poppins" pitchFamily="2" charset="-94"/>
                          <a:ea typeface="Playfair Display ExtraBold"/>
                          <a:cs typeface="Poppins" pitchFamily="2" charset="-94"/>
                          <a:sym typeface="Playfair Display ExtraBold"/>
                        </a:rPr>
                        <a:t>  Zr</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41</a:t>
                      </a:r>
                      <a:r>
                        <a:rPr lang="en" sz="700">
                          <a:solidFill>
                            <a:schemeClr val="dk1"/>
                          </a:solidFill>
                          <a:latin typeface="Poppins" pitchFamily="2" charset="-94"/>
                          <a:ea typeface="Playfair Display ExtraBold"/>
                          <a:cs typeface="Poppins" pitchFamily="2" charset="-94"/>
                          <a:sym typeface="Playfair Display ExtraBold"/>
                        </a:rPr>
                        <a:t>  Nb</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42 </a:t>
                      </a:r>
                      <a:r>
                        <a:rPr lang="en" sz="700" dirty="0">
                          <a:solidFill>
                            <a:schemeClr val="dk1"/>
                          </a:solidFill>
                          <a:latin typeface="Poppins" pitchFamily="2" charset="-94"/>
                          <a:ea typeface="Playfair Display ExtraBold"/>
                          <a:cs typeface="Poppins" pitchFamily="2" charset="-94"/>
                          <a:sym typeface="Playfair Display ExtraBold"/>
                        </a:rPr>
                        <a:t>Mo</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43</a:t>
                      </a:r>
                      <a:r>
                        <a:rPr lang="en" sz="700" dirty="0">
                          <a:solidFill>
                            <a:schemeClr val="dk1"/>
                          </a:solidFill>
                          <a:latin typeface="Poppins" pitchFamily="2" charset="-94"/>
                          <a:ea typeface="Playfair Display ExtraBold"/>
                          <a:cs typeface="Poppins" pitchFamily="2" charset="-94"/>
                          <a:sym typeface="Playfair Display ExtraBold"/>
                        </a:rPr>
                        <a:t>  Tc</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44</a:t>
                      </a:r>
                      <a:r>
                        <a:rPr lang="en" sz="700" dirty="0">
                          <a:solidFill>
                            <a:schemeClr val="dk1"/>
                          </a:solidFill>
                          <a:latin typeface="Poppins" pitchFamily="2" charset="-94"/>
                          <a:ea typeface="Playfair Display ExtraBold"/>
                          <a:cs typeface="Poppins" pitchFamily="2" charset="-94"/>
                          <a:sym typeface="Playfair Display ExtraBold"/>
                        </a:rPr>
                        <a:t> Ru</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45 </a:t>
                      </a:r>
                      <a:r>
                        <a:rPr lang="en" sz="700" dirty="0">
                          <a:solidFill>
                            <a:schemeClr val="dk1"/>
                          </a:solidFill>
                          <a:latin typeface="Poppins" pitchFamily="2" charset="-94"/>
                          <a:ea typeface="Playfair Display ExtraBold"/>
                          <a:cs typeface="Poppins" pitchFamily="2" charset="-94"/>
                          <a:sym typeface="Playfair Display ExtraBold"/>
                        </a:rPr>
                        <a:t> Rh</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46</a:t>
                      </a:r>
                      <a:r>
                        <a:rPr lang="en" sz="700">
                          <a:solidFill>
                            <a:schemeClr val="dk1"/>
                          </a:solidFill>
                          <a:latin typeface="Poppins" pitchFamily="2" charset="-94"/>
                          <a:ea typeface="Playfair Display ExtraBold"/>
                          <a:cs typeface="Poppins" pitchFamily="2" charset="-94"/>
                          <a:sym typeface="Playfair Display ExtraBold"/>
                        </a:rPr>
                        <a:t> Pd</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47</a:t>
                      </a:r>
                      <a:r>
                        <a:rPr lang="en" sz="700">
                          <a:solidFill>
                            <a:schemeClr val="dk1"/>
                          </a:solidFill>
                          <a:latin typeface="Poppins" pitchFamily="2" charset="-94"/>
                          <a:ea typeface="Playfair Display ExtraBold"/>
                          <a:cs typeface="Poppins" pitchFamily="2" charset="-94"/>
                          <a:sym typeface="Playfair Display ExtraBold"/>
                        </a:rPr>
                        <a:t>  Ag</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48 </a:t>
                      </a:r>
                      <a:r>
                        <a:rPr lang="en" sz="700">
                          <a:solidFill>
                            <a:schemeClr val="dk1"/>
                          </a:solidFill>
                          <a:latin typeface="Poppins" pitchFamily="2" charset="-94"/>
                          <a:ea typeface="Playfair Display ExtraBold"/>
                          <a:cs typeface="Poppins" pitchFamily="2" charset="-94"/>
                          <a:sym typeface="Playfair Display ExtraBold"/>
                        </a:rPr>
                        <a:t>Cd</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49</a:t>
                      </a:r>
                      <a:r>
                        <a:rPr lang="en" sz="700" dirty="0">
                          <a:solidFill>
                            <a:schemeClr val="dk1"/>
                          </a:solidFill>
                          <a:latin typeface="Poppins" pitchFamily="2" charset="-94"/>
                          <a:ea typeface="Playfair Display ExtraBold"/>
                          <a:cs typeface="Poppins" pitchFamily="2" charset="-94"/>
                          <a:sym typeface="Playfair Display ExtraBold"/>
                        </a:rPr>
                        <a:t>  In</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50</a:t>
                      </a:r>
                      <a:r>
                        <a:rPr lang="en" sz="700" dirty="0">
                          <a:solidFill>
                            <a:schemeClr val="dk1"/>
                          </a:solidFill>
                          <a:latin typeface="Poppins" pitchFamily="2" charset="-94"/>
                          <a:ea typeface="Playfair Display ExtraBold"/>
                          <a:cs typeface="Poppins" pitchFamily="2" charset="-94"/>
                          <a:sym typeface="Playfair Display ExtraBold"/>
                        </a:rPr>
                        <a:t>  Sn</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51</a:t>
                      </a:r>
                      <a:r>
                        <a:rPr lang="en" sz="700" dirty="0">
                          <a:solidFill>
                            <a:schemeClr val="dk1"/>
                          </a:solidFill>
                          <a:latin typeface="Poppins" pitchFamily="2" charset="-94"/>
                          <a:ea typeface="Playfair Display ExtraBold"/>
                          <a:cs typeface="Poppins" pitchFamily="2" charset="-94"/>
                          <a:sym typeface="Playfair Display ExtraBold"/>
                        </a:rPr>
                        <a:t>  Sb</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52</a:t>
                      </a:r>
                      <a:r>
                        <a:rPr lang="en" sz="700" dirty="0">
                          <a:solidFill>
                            <a:schemeClr val="dk1"/>
                          </a:solidFill>
                          <a:latin typeface="Poppins" pitchFamily="2" charset="-94"/>
                          <a:ea typeface="Playfair Display ExtraBold"/>
                          <a:cs typeface="Poppins" pitchFamily="2" charset="-94"/>
                          <a:sym typeface="Playfair Display ExtraBold"/>
                        </a:rPr>
                        <a:t>  Te</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53 </a:t>
                      </a:r>
                      <a:r>
                        <a:rPr lang="en" sz="700" dirty="0">
                          <a:solidFill>
                            <a:schemeClr val="dk1"/>
                          </a:solidFill>
                          <a:latin typeface="Poppins" pitchFamily="2" charset="-94"/>
                          <a:ea typeface="Playfair Display ExtraBold"/>
                          <a:cs typeface="Poppins" pitchFamily="2" charset="-94"/>
                          <a:sym typeface="Playfair Display ExtraBold"/>
                        </a:rPr>
                        <a:t>     I</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54</a:t>
                      </a:r>
                      <a:r>
                        <a:rPr lang="en" sz="700" dirty="0">
                          <a:solidFill>
                            <a:schemeClr val="dk1"/>
                          </a:solidFill>
                          <a:latin typeface="Poppins" pitchFamily="2" charset="-94"/>
                          <a:ea typeface="Playfair Display ExtraBold"/>
                          <a:cs typeface="Poppins" pitchFamily="2" charset="-94"/>
                          <a:sym typeface="Playfair Display ExtraBold"/>
                        </a:rPr>
                        <a:t>  Xe</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4"/>
                  </a:ext>
                </a:extLst>
              </a:tr>
              <a:tr h="224565">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55</a:t>
                      </a:r>
                      <a:r>
                        <a:rPr lang="en" sz="700" dirty="0">
                          <a:solidFill>
                            <a:schemeClr val="dk1"/>
                          </a:solidFill>
                          <a:latin typeface="Poppins" pitchFamily="2" charset="-94"/>
                          <a:ea typeface="Playfair Display ExtraBold"/>
                          <a:cs typeface="Poppins" pitchFamily="2" charset="-94"/>
                          <a:sym typeface="Playfair Display ExtraBold"/>
                        </a:rPr>
                        <a:t>  Cs</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56</a:t>
                      </a:r>
                      <a:r>
                        <a:rPr lang="en" sz="700" dirty="0">
                          <a:solidFill>
                            <a:schemeClr val="dk1"/>
                          </a:solidFill>
                          <a:latin typeface="Poppins" pitchFamily="2" charset="-94"/>
                          <a:ea typeface="Playfair Display ExtraBold"/>
                          <a:cs typeface="Poppins" pitchFamily="2" charset="-94"/>
                          <a:sym typeface="Playfair Display ExtraBold"/>
                        </a:rPr>
                        <a:t>  Ba</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71</a:t>
                      </a:r>
                      <a:r>
                        <a:rPr lang="en" sz="700">
                          <a:solidFill>
                            <a:schemeClr val="dk1"/>
                          </a:solidFill>
                          <a:latin typeface="Poppins" pitchFamily="2" charset="-94"/>
                          <a:ea typeface="Playfair Display ExtraBold"/>
                          <a:cs typeface="Poppins" pitchFamily="2" charset="-94"/>
                          <a:sym typeface="Playfair Display ExtraBold"/>
                        </a:rPr>
                        <a:t>   Lu</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72</a:t>
                      </a:r>
                      <a:r>
                        <a:rPr lang="en" sz="700">
                          <a:solidFill>
                            <a:schemeClr val="dk1"/>
                          </a:solidFill>
                          <a:latin typeface="Poppins" pitchFamily="2" charset="-94"/>
                          <a:ea typeface="Playfair Display ExtraBold"/>
                          <a:cs typeface="Poppins" pitchFamily="2" charset="-94"/>
                          <a:sym typeface="Playfair Display ExtraBold"/>
                        </a:rPr>
                        <a:t>   Hf</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73</a:t>
                      </a:r>
                      <a:r>
                        <a:rPr lang="en" sz="700">
                          <a:solidFill>
                            <a:schemeClr val="dk1"/>
                          </a:solidFill>
                          <a:latin typeface="Poppins" pitchFamily="2" charset="-94"/>
                          <a:ea typeface="Playfair Display ExtraBold"/>
                          <a:cs typeface="Poppins" pitchFamily="2" charset="-94"/>
                          <a:sym typeface="Playfair Display ExtraBold"/>
                        </a:rPr>
                        <a:t>  Ta</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74</a:t>
                      </a:r>
                      <a:r>
                        <a:rPr lang="en" sz="700">
                          <a:solidFill>
                            <a:schemeClr val="dk1"/>
                          </a:solidFill>
                          <a:latin typeface="Poppins" pitchFamily="2" charset="-94"/>
                          <a:ea typeface="Playfair Display ExtraBold"/>
                          <a:cs typeface="Poppins" pitchFamily="2" charset="-94"/>
                          <a:sym typeface="Playfair Display ExtraBold"/>
                        </a:rPr>
                        <a:t>   W</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75</a:t>
                      </a:r>
                      <a:r>
                        <a:rPr lang="en" sz="700">
                          <a:solidFill>
                            <a:schemeClr val="dk1"/>
                          </a:solidFill>
                          <a:latin typeface="Poppins" pitchFamily="2" charset="-94"/>
                          <a:ea typeface="Playfair Display ExtraBold"/>
                          <a:cs typeface="Poppins" pitchFamily="2" charset="-94"/>
                          <a:sym typeface="Playfair Display ExtraBold"/>
                        </a:rPr>
                        <a:t>  Re</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76</a:t>
                      </a:r>
                      <a:r>
                        <a:rPr lang="en" sz="700">
                          <a:solidFill>
                            <a:schemeClr val="dk1"/>
                          </a:solidFill>
                          <a:latin typeface="Poppins" pitchFamily="2" charset="-94"/>
                          <a:ea typeface="Playfair Display ExtraBold"/>
                          <a:cs typeface="Poppins" pitchFamily="2" charset="-94"/>
                          <a:sym typeface="Playfair Display ExtraBold"/>
                        </a:rPr>
                        <a:t>  Os</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77 </a:t>
                      </a:r>
                      <a:r>
                        <a:rPr lang="en" sz="700" dirty="0">
                          <a:solidFill>
                            <a:schemeClr val="dk1"/>
                          </a:solidFill>
                          <a:latin typeface="Poppins" pitchFamily="2" charset="-94"/>
                          <a:ea typeface="Playfair Display ExtraBold"/>
                          <a:cs typeface="Poppins" pitchFamily="2" charset="-94"/>
                          <a:sym typeface="Playfair Display ExtraBold"/>
                        </a:rPr>
                        <a:t>   Ir</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78</a:t>
                      </a:r>
                      <a:r>
                        <a:rPr lang="en" sz="700" dirty="0">
                          <a:solidFill>
                            <a:schemeClr val="dk1"/>
                          </a:solidFill>
                          <a:latin typeface="Poppins" pitchFamily="2" charset="-94"/>
                          <a:ea typeface="Playfair Display ExtraBold"/>
                          <a:cs typeface="Poppins" pitchFamily="2" charset="-94"/>
                          <a:sym typeface="Playfair Display ExtraBold"/>
                        </a:rPr>
                        <a:t>   Pt</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79</a:t>
                      </a:r>
                      <a:r>
                        <a:rPr lang="en" sz="700" dirty="0">
                          <a:solidFill>
                            <a:schemeClr val="dk1"/>
                          </a:solidFill>
                          <a:latin typeface="Poppins" pitchFamily="2" charset="-94"/>
                          <a:ea typeface="Playfair Display ExtraBold"/>
                          <a:cs typeface="Poppins" pitchFamily="2" charset="-94"/>
                          <a:sym typeface="Playfair Display ExtraBold"/>
                        </a:rPr>
                        <a:t>  Au</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80</a:t>
                      </a:r>
                      <a:r>
                        <a:rPr lang="en" sz="700">
                          <a:solidFill>
                            <a:schemeClr val="dk1"/>
                          </a:solidFill>
                          <a:latin typeface="Poppins" pitchFamily="2" charset="-94"/>
                          <a:ea typeface="Playfair Display ExtraBold"/>
                          <a:cs typeface="Poppins" pitchFamily="2" charset="-94"/>
                          <a:sym typeface="Playfair Display ExtraBold"/>
                        </a:rPr>
                        <a:t> Hg</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81</a:t>
                      </a:r>
                      <a:r>
                        <a:rPr lang="en" sz="700" dirty="0">
                          <a:solidFill>
                            <a:schemeClr val="dk1"/>
                          </a:solidFill>
                          <a:latin typeface="Poppins" pitchFamily="2" charset="-94"/>
                          <a:ea typeface="Playfair Display ExtraBold"/>
                          <a:cs typeface="Poppins" pitchFamily="2" charset="-94"/>
                          <a:sym typeface="Playfair Display ExtraBold"/>
                        </a:rPr>
                        <a:t>   Ti</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82</a:t>
                      </a:r>
                      <a:r>
                        <a:rPr lang="en" sz="700" dirty="0">
                          <a:solidFill>
                            <a:schemeClr val="dk1"/>
                          </a:solidFill>
                          <a:latin typeface="Poppins" pitchFamily="2" charset="-94"/>
                          <a:ea typeface="Playfair Display ExtraBold"/>
                          <a:cs typeface="Poppins" pitchFamily="2" charset="-94"/>
                          <a:sym typeface="Playfair Display ExtraBold"/>
                        </a:rPr>
                        <a:t>  Pb</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83 </a:t>
                      </a:r>
                      <a:r>
                        <a:rPr lang="en" sz="700" dirty="0">
                          <a:solidFill>
                            <a:schemeClr val="dk1"/>
                          </a:solidFill>
                          <a:latin typeface="Poppins" pitchFamily="2" charset="-94"/>
                          <a:ea typeface="Playfair Display ExtraBold"/>
                          <a:cs typeface="Poppins" pitchFamily="2" charset="-94"/>
                          <a:sym typeface="Playfair Display ExtraBold"/>
                        </a:rPr>
                        <a:t>  Bi</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84</a:t>
                      </a:r>
                      <a:r>
                        <a:rPr lang="en" sz="700" dirty="0">
                          <a:solidFill>
                            <a:schemeClr val="dk1"/>
                          </a:solidFill>
                          <a:latin typeface="Poppins" pitchFamily="2" charset="-94"/>
                          <a:ea typeface="Playfair Display ExtraBold"/>
                          <a:cs typeface="Poppins" pitchFamily="2" charset="-94"/>
                          <a:sym typeface="Playfair Display ExtraBold"/>
                        </a:rPr>
                        <a:t> Po</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85</a:t>
                      </a:r>
                      <a:r>
                        <a:rPr lang="en" sz="700" dirty="0">
                          <a:solidFill>
                            <a:schemeClr val="dk1"/>
                          </a:solidFill>
                          <a:latin typeface="Poppins" pitchFamily="2" charset="-94"/>
                          <a:ea typeface="Playfair Display ExtraBold"/>
                          <a:cs typeface="Poppins" pitchFamily="2" charset="-94"/>
                          <a:sym typeface="Playfair Display ExtraBold"/>
                        </a:rPr>
                        <a:t>  At</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86 </a:t>
                      </a:r>
                      <a:r>
                        <a:rPr lang="en" sz="700" dirty="0">
                          <a:solidFill>
                            <a:schemeClr val="dk1"/>
                          </a:solidFill>
                          <a:latin typeface="Poppins" pitchFamily="2" charset="-94"/>
                          <a:ea typeface="Playfair Display ExtraBold"/>
                          <a:cs typeface="Poppins" pitchFamily="2" charset="-94"/>
                          <a:sym typeface="Playfair Display ExtraBold"/>
                        </a:rPr>
                        <a:t>Rn</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5"/>
                  </a:ext>
                </a:extLst>
              </a:tr>
              <a:tr h="224565">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87</a:t>
                      </a:r>
                      <a:r>
                        <a:rPr lang="en" sz="700" dirty="0">
                          <a:solidFill>
                            <a:schemeClr val="dk1"/>
                          </a:solidFill>
                          <a:latin typeface="Poppins" pitchFamily="2" charset="-94"/>
                          <a:ea typeface="Playfair Display ExtraBold"/>
                          <a:cs typeface="Poppins" pitchFamily="2" charset="-94"/>
                          <a:sym typeface="Playfair Display ExtraBold"/>
                        </a:rPr>
                        <a:t>   Fr</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88</a:t>
                      </a:r>
                      <a:r>
                        <a:rPr lang="en" sz="700" dirty="0">
                          <a:solidFill>
                            <a:schemeClr val="dk1"/>
                          </a:solidFill>
                          <a:latin typeface="Poppins" pitchFamily="2" charset="-94"/>
                          <a:ea typeface="Playfair Display ExtraBold"/>
                          <a:cs typeface="Poppins" pitchFamily="2" charset="-94"/>
                          <a:sym typeface="Playfair Display ExtraBold"/>
                        </a:rPr>
                        <a:t> Ra</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103</a:t>
                      </a:r>
                      <a:r>
                        <a:rPr lang="en" sz="700">
                          <a:solidFill>
                            <a:schemeClr val="dk1"/>
                          </a:solidFill>
                          <a:latin typeface="Poppins" pitchFamily="2" charset="-94"/>
                          <a:ea typeface="Playfair Display ExtraBold"/>
                          <a:cs typeface="Poppins" pitchFamily="2" charset="-94"/>
                          <a:sym typeface="Playfair Display ExtraBold"/>
                        </a:rPr>
                        <a:t> Lr</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104</a:t>
                      </a:r>
                      <a:r>
                        <a:rPr lang="en" sz="700">
                          <a:solidFill>
                            <a:schemeClr val="dk1"/>
                          </a:solidFill>
                          <a:latin typeface="Poppins" pitchFamily="2" charset="-94"/>
                          <a:ea typeface="Playfair Display ExtraBold"/>
                          <a:cs typeface="Poppins" pitchFamily="2" charset="-94"/>
                          <a:sym typeface="Playfair Display ExtraBold"/>
                        </a:rPr>
                        <a:t> Rf</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105</a:t>
                      </a:r>
                      <a:r>
                        <a:rPr lang="en" sz="700">
                          <a:solidFill>
                            <a:schemeClr val="dk1"/>
                          </a:solidFill>
                          <a:latin typeface="Poppins" pitchFamily="2" charset="-94"/>
                          <a:ea typeface="Playfair Display ExtraBold"/>
                          <a:cs typeface="Poppins" pitchFamily="2" charset="-94"/>
                          <a:sym typeface="Playfair Display ExtraBold"/>
                        </a:rPr>
                        <a:t> Db</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106</a:t>
                      </a:r>
                      <a:r>
                        <a:rPr lang="en" sz="700">
                          <a:solidFill>
                            <a:schemeClr val="dk1"/>
                          </a:solidFill>
                          <a:latin typeface="Poppins" pitchFamily="2" charset="-94"/>
                          <a:ea typeface="Playfair Display ExtraBold"/>
                          <a:cs typeface="Poppins" pitchFamily="2" charset="-94"/>
                          <a:sym typeface="Playfair Display ExtraBold"/>
                        </a:rPr>
                        <a:t> Sg</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107</a:t>
                      </a:r>
                      <a:r>
                        <a:rPr lang="en" sz="700">
                          <a:solidFill>
                            <a:schemeClr val="dk1"/>
                          </a:solidFill>
                          <a:latin typeface="Poppins" pitchFamily="2" charset="-94"/>
                          <a:ea typeface="Playfair Display ExtraBold"/>
                          <a:cs typeface="Poppins" pitchFamily="2" charset="-94"/>
                          <a:sym typeface="Playfair Display ExtraBold"/>
                        </a:rPr>
                        <a:t> Bh</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108</a:t>
                      </a:r>
                      <a:r>
                        <a:rPr lang="en" sz="700">
                          <a:solidFill>
                            <a:schemeClr val="dk1"/>
                          </a:solidFill>
                          <a:latin typeface="Poppins" pitchFamily="2" charset="-94"/>
                          <a:ea typeface="Playfair Display ExtraBold"/>
                          <a:cs typeface="Poppins" pitchFamily="2" charset="-94"/>
                          <a:sym typeface="Playfair Display ExtraBold"/>
                        </a:rPr>
                        <a:t> Hs</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109</a:t>
                      </a:r>
                      <a:r>
                        <a:rPr lang="en" sz="700" dirty="0">
                          <a:solidFill>
                            <a:schemeClr val="dk1"/>
                          </a:solidFill>
                          <a:latin typeface="Poppins" pitchFamily="2" charset="-94"/>
                          <a:ea typeface="Playfair Display ExtraBold"/>
                          <a:cs typeface="Poppins" pitchFamily="2" charset="-94"/>
                          <a:sym typeface="Playfair Display ExtraBold"/>
                        </a:rPr>
                        <a:t> Mt</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110</a:t>
                      </a:r>
                      <a:r>
                        <a:rPr lang="en" sz="700" dirty="0">
                          <a:solidFill>
                            <a:schemeClr val="dk1"/>
                          </a:solidFill>
                          <a:latin typeface="Poppins" pitchFamily="2" charset="-94"/>
                          <a:ea typeface="Playfair Display ExtraBold"/>
                          <a:cs typeface="Poppins" pitchFamily="2" charset="-94"/>
                          <a:sym typeface="Playfair Display ExtraBold"/>
                        </a:rPr>
                        <a:t> Ds</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111</a:t>
                      </a:r>
                      <a:r>
                        <a:rPr lang="en" sz="700" dirty="0">
                          <a:solidFill>
                            <a:schemeClr val="dk1"/>
                          </a:solidFill>
                          <a:latin typeface="Poppins" pitchFamily="2" charset="-94"/>
                          <a:ea typeface="Playfair Display ExtraBold"/>
                          <a:cs typeface="Poppins" pitchFamily="2" charset="-94"/>
                          <a:sym typeface="Playfair Display ExtraBold"/>
                        </a:rPr>
                        <a:t> Rg</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112</a:t>
                      </a:r>
                      <a:r>
                        <a:rPr lang="en" sz="700" dirty="0">
                          <a:solidFill>
                            <a:schemeClr val="dk1"/>
                          </a:solidFill>
                          <a:latin typeface="Poppins" pitchFamily="2" charset="-94"/>
                          <a:ea typeface="Playfair Display ExtraBold"/>
                          <a:cs typeface="Poppins" pitchFamily="2" charset="-94"/>
                          <a:sym typeface="Playfair Display ExtraBold"/>
                        </a:rPr>
                        <a:t> Cn</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113</a:t>
                      </a:r>
                      <a:r>
                        <a:rPr lang="en" sz="700" dirty="0">
                          <a:solidFill>
                            <a:schemeClr val="dk1"/>
                          </a:solidFill>
                          <a:latin typeface="Poppins" pitchFamily="2" charset="-94"/>
                          <a:ea typeface="Playfair Display ExtraBold"/>
                          <a:cs typeface="Poppins" pitchFamily="2" charset="-94"/>
                          <a:sym typeface="Playfair Display ExtraBold"/>
                        </a:rPr>
                        <a:t> Nh</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114</a:t>
                      </a:r>
                      <a:r>
                        <a:rPr lang="en" sz="700" dirty="0">
                          <a:solidFill>
                            <a:schemeClr val="dk1"/>
                          </a:solidFill>
                          <a:latin typeface="Poppins" pitchFamily="2" charset="-94"/>
                          <a:ea typeface="Playfair Display ExtraBold"/>
                          <a:cs typeface="Poppins" pitchFamily="2" charset="-94"/>
                          <a:sym typeface="Playfair Display ExtraBold"/>
                        </a:rPr>
                        <a:t>  Fi</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115</a:t>
                      </a:r>
                      <a:r>
                        <a:rPr lang="en" sz="700" dirty="0">
                          <a:solidFill>
                            <a:schemeClr val="dk1"/>
                          </a:solidFill>
                          <a:latin typeface="Poppins" pitchFamily="2" charset="-94"/>
                          <a:ea typeface="Playfair Display ExtraBold"/>
                          <a:cs typeface="Poppins" pitchFamily="2" charset="-94"/>
                          <a:sym typeface="Playfair Display ExtraBold"/>
                        </a:rPr>
                        <a:t> Mc</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116</a:t>
                      </a:r>
                      <a:r>
                        <a:rPr lang="en" sz="700" dirty="0">
                          <a:solidFill>
                            <a:schemeClr val="dk1"/>
                          </a:solidFill>
                          <a:latin typeface="Poppins" pitchFamily="2" charset="-94"/>
                          <a:ea typeface="Playfair Display ExtraBold"/>
                          <a:cs typeface="Poppins" pitchFamily="2" charset="-94"/>
                          <a:sym typeface="Playfair Display ExtraBold"/>
                        </a:rPr>
                        <a:t> Lv</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117</a:t>
                      </a:r>
                      <a:r>
                        <a:rPr lang="en" sz="700" dirty="0">
                          <a:solidFill>
                            <a:schemeClr val="dk1"/>
                          </a:solidFill>
                          <a:latin typeface="Poppins" pitchFamily="2" charset="-94"/>
                          <a:ea typeface="Playfair Display ExtraBold"/>
                          <a:cs typeface="Poppins" pitchFamily="2" charset="-94"/>
                          <a:sym typeface="Playfair Display ExtraBold"/>
                        </a:rPr>
                        <a:t>  Ts</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118</a:t>
                      </a:r>
                      <a:r>
                        <a:rPr lang="en" sz="700" dirty="0">
                          <a:solidFill>
                            <a:schemeClr val="dk1"/>
                          </a:solidFill>
                          <a:latin typeface="Poppins" pitchFamily="2" charset="-94"/>
                          <a:ea typeface="Playfair Display ExtraBold"/>
                          <a:cs typeface="Poppins" pitchFamily="2" charset="-94"/>
                          <a:sym typeface="Playfair Display ExtraBold"/>
                        </a:rPr>
                        <a:t> Og</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915265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843558"/>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6" y="1347613"/>
            <a:ext cx="7416824" cy="16568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0070C0"/>
              </a:buClr>
              <a:buFont typeface="Wingdings" pitchFamily="2" charset="2"/>
              <a:buChar char="Ø"/>
              <a:defRPr/>
            </a:pPr>
            <a:r>
              <a:rPr lang="tr-TR" sz="1200" dirty="0">
                <a:solidFill>
                  <a:schemeClr val="bg1">
                    <a:lumMod val="10000"/>
                  </a:schemeClr>
                </a:solidFill>
                <a:latin typeface="Poppins" pitchFamily="2" charset="-94"/>
                <a:cs typeface="Poppins" pitchFamily="2" charset="-94"/>
              </a:rPr>
              <a:t>Hidrojen (H) ametal olmasına rağmen metaller kısmında yer alan tek elementtir.</a:t>
            </a:r>
          </a:p>
          <a:p>
            <a:pPr marL="171450" indent="-171450">
              <a:buClr>
                <a:srgbClr val="0070C0"/>
              </a:buClr>
              <a:buFont typeface="Wingdings" pitchFamily="2" charset="2"/>
              <a:buChar char="Ø"/>
              <a:defRPr/>
            </a:pPr>
            <a:endParaRPr lang="tr-TR" sz="1200" dirty="0">
              <a:solidFill>
                <a:schemeClr val="bg1">
                  <a:lumMod val="10000"/>
                </a:schemeClr>
              </a:solidFill>
              <a:latin typeface="Poppins" pitchFamily="2" charset="-94"/>
              <a:cs typeface="Poppins" pitchFamily="2" charset="-94"/>
            </a:endParaRPr>
          </a:p>
          <a:p>
            <a:pPr marL="171450" indent="-171450">
              <a:buClr>
                <a:srgbClr val="0070C0"/>
              </a:buClr>
              <a:buFont typeface="Wingdings" pitchFamily="2" charset="2"/>
              <a:buChar char="Ø"/>
              <a:defRPr/>
            </a:pPr>
            <a:r>
              <a:rPr lang="tr-TR" sz="1200" dirty="0">
                <a:solidFill>
                  <a:schemeClr val="bg1">
                    <a:lumMod val="10000"/>
                  </a:schemeClr>
                </a:solidFill>
                <a:latin typeface="Poppins" pitchFamily="2" charset="-94"/>
                <a:cs typeface="Poppins" pitchFamily="2" charset="-94"/>
              </a:rPr>
              <a:t> Periyodik tabloda sayıca en fazla olan element metallerdir.</a:t>
            </a:r>
          </a:p>
          <a:p>
            <a:pPr marL="171450" indent="-171450">
              <a:buClr>
                <a:srgbClr val="0070C0"/>
              </a:buClr>
              <a:buFont typeface="Wingdings" pitchFamily="2" charset="2"/>
              <a:buChar char="Ø"/>
              <a:defRPr/>
            </a:pPr>
            <a:endParaRPr lang="tr-TR" sz="1200" dirty="0">
              <a:solidFill>
                <a:schemeClr val="bg1">
                  <a:lumMod val="10000"/>
                </a:schemeClr>
              </a:solidFill>
              <a:latin typeface="Poppins" pitchFamily="2" charset="-94"/>
              <a:cs typeface="Poppins" pitchFamily="2" charset="-94"/>
            </a:endParaRPr>
          </a:p>
          <a:p>
            <a:pPr marL="171450" indent="-171450">
              <a:buClr>
                <a:srgbClr val="0070C0"/>
              </a:buClr>
              <a:buFont typeface="Wingdings" pitchFamily="2" charset="2"/>
              <a:buChar char="Ø"/>
              <a:defRPr/>
            </a:pPr>
            <a:r>
              <a:rPr lang="tr-TR" sz="1200" dirty="0">
                <a:solidFill>
                  <a:schemeClr val="bg1">
                    <a:lumMod val="10000"/>
                  </a:schemeClr>
                </a:solidFill>
                <a:latin typeface="Poppins" pitchFamily="2" charset="-94"/>
                <a:cs typeface="Poppins" pitchFamily="2" charset="-94"/>
              </a:rPr>
              <a:t> </a:t>
            </a:r>
            <a:r>
              <a:rPr lang="tr-TR" sz="1200" dirty="0" err="1">
                <a:solidFill>
                  <a:schemeClr val="bg1">
                    <a:lumMod val="10000"/>
                  </a:schemeClr>
                </a:solidFill>
                <a:latin typeface="Poppins" pitchFamily="2" charset="-94"/>
                <a:cs typeface="Poppins" pitchFamily="2" charset="-94"/>
              </a:rPr>
              <a:t>Soygazların</a:t>
            </a:r>
            <a:r>
              <a:rPr lang="tr-TR" sz="1200" dirty="0">
                <a:solidFill>
                  <a:schemeClr val="bg1">
                    <a:lumMod val="10000"/>
                  </a:schemeClr>
                </a:solidFill>
                <a:latin typeface="Poppins" pitchFamily="2" charset="-94"/>
                <a:cs typeface="Poppins" pitchFamily="2" charset="-94"/>
              </a:rPr>
              <a:t> son katmanları tamamen doludur bu yüzden kararlı yapıdadırlar.</a:t>
            </a:r>
          </a:p>
        </p:txBody>
      </p:sp>
      <p:sp>
        <p:nvSpPr>
          <p:cNvPr id="28" name="Yuvarlatılmış Dikdörtgen 27"/>
          <p:cNvSpPr/>
          <p:nvPr/>
        </p:nvSpPr>
        <p:spPr>
          <a:xfrm>
            <a:off x="762140" y="699543"/>
            <a:ext cx="7704856" cy="205672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Yuvarlatılmış Dikdörtgen 28"/>
          <p:cNvSpPr/>
          <p:nvPr/>
        </p:nvSpPr>
        <p:spPr>
          <a:xfrm>
            <a:off x="762140" y="699542"/>
            <a:ext cx="7704856" cy="432048"/>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Altıgen 29"/>
          <p:cNvSpPr/>
          <p:nvPr/>
        </p:nvSpPr>
        <p:spPr>
          <a:xfrm>
            <a:off x="539552" y="627534"/>
            <a:ext cx="648072" cy="576064"/>
          </a:xfrm>
          <a:prstGeom prst="hexagon">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Google Shape;15287;p42"/>
          <p:cNvSpPr txBox="1">
            <a:spLocks/>
          </p:cNvSpPr>
          <p:nvPr/>
        </p:nvSpPr>
        <p:spPr>
          <a:xfrm>
            <a:off x="1186435" y="696966"/>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smtClean="0">
                <a:solidFill>
                  <a:schemeClr val="accent6"/>
                </a:solidFill>
                <a:latin typeface="321impact" pitchFamily="2" charset="0"/>
                <a:cs typeface="Poppins" pitchFamily="2" charset="-94"/>
                <a:sym typeface="Darker Grotesque Medium"/>
              </a:rPr>
              <a:t>BİLGİ</a:t>
            </a:r>
            <a:endParaRPr lang="tr-TR" sz="2000" dirty="0">
              <a:solidFill>
                <a:schemeClr val="accent6"/>
              </a:solidFill>
              <a:latin typeface="321impact" pitchFamily="2" charset="0"/>
              <a:cs typeface="Poppins" pitchFamily="2" charset="-94"/>
              <a:sym typeface="Darker Grotesque Medium"/>
            </a:endParaRPr>
          </a:p>
        </p:txBody>
      </p:sp>
      <p:pic>
        <p:nvPicPr>
          <p:cNvPr id="32" name="Picture 3" descr="C:\Users\Eru Iluvatar\Desktop\pngw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91388" y="739949"/>
            <a:ext cx="344399" cy="344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280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Metaller</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1" y="1366274"/>
            <a:ext cx="4157819" cy="32971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İşlenebilir, tel ve levha haline getirilebilirler.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i="1" dirty="0">
                <a:solidFill>
                  <a:srgbClr val="FF0000"/>
                </a:solidFill>
                <a:latin typeface="Poppins" pitchFamily="2" charset="-94"/>
                <a:cs typeface="Poppins" pitchFamily="2" charset="-94"/>
              </a:rPr>
              <a:t>Cıva hariç oda koşullarında hepsi katı </a:t>
            </a:r>
            <a:r>
              <a:rPr lang="tr-TR" sz="1200" i="1" dirty="0" smtClean="0">
                <a:solidFill>
                  <a:srgbClr val="FF0000"/>
                </a:solidFill>
                <a:latin typeface="Poppins" pitchFamily="2" charset="-94"/>
                <a:cs typeface="Poppins" pitchFamily="2" charset="-94"/>
              </a:rPr>
              <a:t>haldedir!</a:t>
            </a:r>
            <a:endParaRPr lang="tr-TR" sz="1200" i="1" dirty="0">
              <a:solidFill>
                <a:srgbClr val="FF0000"/>
              </a:solidFill>
              <a:latin typeface="Poppins" pitchFamily="2" charset="-94"/>
              <a:cs typeface="Poppins" pitchFamily="2" charset="-94"/>
            </a:endParaRP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Periyodik sistemin sol tarafındadırlar, parlak görünüme sahiptirler.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Erime ve kaynama noktaları yüksektir.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Kendi aralarında bileşik oluşturmazlar, </a:t>
            </a:r>
            <a:r>
              <a:rPr lang="tr-TR" sz="1200" dirty="0">
                <a:solidFill>
                  <a:srgbClr val="FF0000"/>
                </a:solidFill>
                <a:latin typeface="Poppins" pitchFamily="2" charset="-94"/>
                <a:cs typeface="Poppins" pitchFamily="2" charset="-94"/>
              </a:rPr>
              <a:t>alaşım</a:t>
            </a:r>
            <a:r>
              <a:rPr lang="tr-TR" sz="1200" dirty="0">
                <a:latin typeface="Poppins" pitchFamily="2" charset="-94"/>
                <a:cs typeface="Poppins" pitchFamily="2" charset="-94"/>
              </a:rPr>
              <a:t> oluştururlar.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Atomik yapılıdırlar.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Isı ve elektriği iyi iletirler.</a:t>
            </a:r>
          </a:p>
        </p:txBody>
      </p:sp>
      <p:graphicFrame>
        <p:nvGraphicFramePr>
          <p:cNvPr id="30" name="Google Shape;311;p43"/>
          <p:cNvGraphicFramePr/>
          <p:nvPr>
            <p:extLst>
              <p:ext uri="{D42A27DB-BD31-4B8C-83A1-F6EECF244321}">
                <p14:modId xmlns:p14="http://schemas.microsoft.com/office/powerpoint/2010/main" val="608165323"/>
              </p:ext>
            </p:extLst>
          </p:nvPr>
        </p:nvGraphicFramePr>
        <p:xfrm>
          <a:off x="4877820" y="1478080"/>
          <a:ext cx="3386412" cy="1258586"/>
        </p:xfrm>
        <a:graphic>
          <a:graphicData uri="http://schemas.openxmlformats.org/drawingml/2006/table">
            <a:tbl>
              <a:tblPr>
                <a:noFill/>
              </a:tblPr>
              <a:tblGrid>
                <a:gridCol w="188134">
                  <a:extLst>
                    <a:ext uri="{9D8B030D-6E8A-4147-A177-3AD203B41FA5}">
                      <a16:colId xmlns="" xmlns:a16="http://schemas.microsoft.com/office/drawing/2014/main" val="20000"/>
                    </a:ext>
                  </a:extLst>
                </a:gridCol>
                <a:gridCol w="188134">
                  <a:extLst>
                    <a:ext uri="{9D8B030D-6E8A-4147-A177-3AD203B41FA5}">
                      <a16:colId xmlns="" xmlns:a16="http://schemas.microsoft.com/office/drawing/2014/main" val="20001"/>
                    </a:ext>
                  </a:extLst>
                </a:gridCol>
                <a:gridCol w="188134">
                  <a:extLst>
                    <a:ext uri="{9D8B030D-6E8A-4147-A177-3AD203B41FA5}">
                      <a16:colId xmlns="" xmlns:a16="http://schemas.microsoft.com/office/drawing/2014/main" val="20002"/>
                    </a:ext>
                  </a:extLst>
                </a:gridCol>
                <a:gridCol w="188134">
                  <a:extLst>
                    <a:ext uri="{9D8B030D-6E8A-4147-A177-3AD203B41FA5}">
                      <a16:colId xmlns="" xmlns:a16="http://schemas.microsoft.com/office/drawing/2014/main" val="20003"/>
                    </a:ext>
                  </a:extLst>
                </a:gridCol>
                <a:gridCol w="188134">
                  <a:extLst>
                    <a:ext uri="{9D8B030D-6E8A-4147-A177-3AD203B41FA5}">
                      <a16:colId xmlns="" xmlns:a16="http://schemas.microsoft.com/office/drawing/2014/main" val="20004"/>
                    </a:ext>
                  </a:extLst>
                </a:gridCol>
                <a:gridCol w="188134">
                  <a:extLst>
                    <a:ext uri="{9D8B030D-6E8A-4147-A177-3AD203B41FA5}">
                      <a16:colId xmlns="" xmlns:a16="http://schemas.microsoft.com/office/drawing/2014/main" val="20005"/>
                    </a:ext>
                  </a:extLst>
                </a:gridCol>
                <a:gridCol w="188134">
                  <a:extLst>
                    <a:ext uri="{9D8B030D-6E8A-4147-A177-3AD203B41FA5}">
                      <a16:colId xmlns="" xmlns:a16="http://schemas.microsoft.com/office/drawing/2014/main" val="20006"/>
                    </a:ext>
                  </a:extLst>
                </a:gridCol>
                <a:gridCol w="188134">
                  <a:extLst>
                    <a:ext uri="{9D8B030D-6E8A-4147-A177-3AD203B41FA5}">
                      <a16:colId xmlns="" xmlns:a16="http://schemas.microsoft.com/office/drawing/2014/main" val="20007"/>
                    </a:ext>
                  </a:extLst>
                </a:gridCol>
                <a:gridCol w="188134">
                  <a:extLst>
                    <a:ext uri="{9D8B030D-6E8A-4147-A177-3AD203B41FA5}">
                      <a16:colId xmlns="" xmlns:a16="http://schemas.microsoft.com/office/drawing/2014/main" val="20008"/>
                    </a:ext>
                  </a:extLst>
                </a:gridCol>
                <a:gridCol w="188134">
                  <a:extLst>
                    <a:ext uri="{9D8B030D-6E8A-4147-A177-3AD203B41FA5}">
                      <a16:colId xmlns="" xmlns:a16="http://schemas.microsoft.com/office/drawing/2014/main" val="20009"/>
                    </a:ext>
                  </a:extLst>
                </a:gridCol>
                <a:gridCol w="188134">
                  <a:extLst>
                    <a:ext uri="{9D8B030D-6E8A-4147-A177-3AD203B41FA5}">
                      <a16:colId xmlns="" xmlns:a16="http://schemas.microsoft.com/office/drawing/2014/main" val="20010"/>
                    </a:ext>
                  </a:extLst>
                </a:gridCol>
                <a:gridCol w="188134">
                  <a:extLst>
                    <a:ext uri="{9D8B030D-6E8A-4147-A177-3AD203B41FA5}">
                      <a16:colId xmlns="" xmlns:a16="http://schemas.microsoft.com/office/drawing/2014/main" val="20011"/>
                    </a:ext>
                  </a:extLst>
                </a:gridCol>
                <a:gridCol w="188134">
                  <a:extLst>
                    <a:ext uri="{9D8B030D-6E8A-4147-A177-3AD203B41FA5}">
                      <a16:colId xmlns="" xmlns:a16="http://schemas.microsoft.com/office/drawing/2014/main" val="20012"/>
                    </a:ext>
                  </a:extLst>
                </a:gridCol>
                <a:gridCol w="188134">
                  <a:extLst>
                    <a:ext uri="{9D8B030D-6E8A-4147-A177-3AD203B41FA5}">
                      <a16:colId xmlns="" xmlns:a16="http://schemas.microsoft.com/office/drawing/2014/main" val="20013"/>
                    </a:ext>
                  </a:extLst>
                </a:gridCol>
                <a:gridCol w="188134">
                  <a:extLst>
                    <a:ext uri="{9D8B030D-6E8A-4147-A177-3AD203B41FA5}">
                      <a16:colId xmlns="" xmlns:a16="http://schemas.microsoft.com/office/drawing/2014/main" val="20014"/>
                    </a:ext>
                  </a:extLst>
                </a:gridCol>
                <a:gridCol w="188134">
                  <a:extLst>
                    <a:ext uri="{9D8B030D-6E8A-4147-A177-3AD203B41FA5}">
                      <a16:colId xmlns="" xmlns:a16="http://schemas.microsoft.com/office/drawing/2014/main" val="20015"/>
                    </a:ext>
                  </a:extLst>
                </a:gridCol>
                <a:gridCol w="188134">
                  <a:extLst>
                    <a:ext uri="{9D8B030D-6E8A-4147-A177-3AD203B41FA5}">
                      <a16:colId xmlns="" xmlns:a16="http://schemas.microsoft.com/office/drawing/2014/main" val="20016"/>
                    </a:ext>
                  </a:extLst>
                </a:gridCol>
                <a:gridCol w="188134">
                  <a:extLst>
                    <a:ext uri="{9D8B030D-6E8A-4147-A177-3AD203B41FA5}">
                      <a16:colId xmlns="" xmlns:a16="http://schemas.microsoft.com/office/drawing/2014/main" val="20017"/>
                    </a:ext>
                  </a:extLst>
                </a:gridCol>
              </a:tblGrid>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a:t>
                      </a:r>
                      <a:r>
                        <a:rPr lang="en" sz="500" dirty="0">
                          <a:solidFill>
                            <a:schemeClr val="dk1"/>
                          </a:solidFill>
                          <a:latin typeface="Poppins" pitchFamily="2" charset="-94"/>
                          <a:ea typeface="Playfair Display ExtraBold"/>
                          <a:cs typeface="Poppins" pitchFamily="2" charset="-94"/>
                          <a:sym typeface="Playfair Display ExtraBold"/>
                        </a:rPr>
                        <a:t>       H</a:t>
                      </a:r>
                      <a:endParaRPr sz="5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a:t>
                      </a:r>
                      <a:r>
                        <a:rPr lang="en" sz="500" dirty="0">
                          <a:solidFill>
                            <a:schemeClr val="dk1"/>
                          </a:solidFill>
                          <a:latin typeface="Poppins" pitchFamily="2" charset="-94"/>
                          <a:ea typeface="Playfair Display ExtraBold"/>
                          <a:cs typeface="Poppins" pitchFamily="2" charset="-94"/>
                          <a:sym typeface="Playfair Display ExtraBold"/>
                        </a:rPr>
                        <a:t>    He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ExtraBold"/>
                          <a:cs typeface="Poppins" pitchFamily="2" charset="-94"/>
                          <a:sym typeface="Playfair Display ExtraBold"/>
                        </a:rPr>
                        <a:t>3 </a:t>
                      </a:r>
                      <a:r>
                        <a:rPr lang="en" sz="500" dirty="0">
                          <a:solidFill>
                            <a:schemeClr val="dk1"/>
                          </a:solidFill>
                          <a:latin typeface="Poppins" pitchFamily="2" charset="-94"/>
                          <a:ea typeface="Playfair Display ExtraBold"/>
                          <a:cs typeface="Poppins" pitchFamily="2" charset="-94"/>
                          <a:sym typeface="Playfair Display ExtraBold"/>
                        </a:rPr>
                        <a:t>     Li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ExtraBold"/>
                          <a:cs typeface="Poppins" pitchFamily="2" charset="-94"/>
                          <a:sym typeface="Playfair Display ExtraBold"/>
                        </a:rPr>
                        <a:t>4 </a:t>
                      </a:r>
                      <a:r>
                        <a:rPr lang="en" sz="500" dirty="0">
                          <a:solidFill>
                            <a:schemeClr val="dk1"/>
                          </a:solidFill>
                          <a:latin typeface="Poppins" pitchFamily="2" charset="-94"/>
                          <a:ea typeface="Playfair Display ExtraBold"/>
                          <a:cs typeface="Poppins" pitchFamily="2" charset="-94"/>
                          <a:sym typeface="Playfair Display ExtraBold"/>
                        </a:rPr>
                        <a:t>    Be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a:t>
                      </a:r>
                      <a:r>
                        <a:rPr lang="en" sz="500" dirty="0">
                          <a:solidFill>
                            <a:schemeClr val="dk1"/>
                          </a:solidFill>
                          <a:latin typeface="Poppins" pitchFamily="2" charset="-94"/>
                          <a:ea typeface="Playfair Display ExtraBold"/>
                          <a:cs typeface="Poppins" pitchFamily="2" charset="-94"/>
                          <a:sym typeface="Playfair Display ExtraBold"/>
                        </a:rPr>
                        <a:t>      B</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6</a:t>
                      </a:r>
                      <a:r>
                        <a:rPr lang="en" sz="500" dirty="0">
                          <a:solidFill>
                            <a:schemeClr val="dk1"/>
                          </a:solidFill>
                          <a:latin typeface="Poppins" pitchFamily="2" charset="-94"/>
                          <a:ea typeface="Playfair Display ExtraBold"/>
                          <a:cs typeface="Poppins" pitchFamily="2" charset="-94"/>
                          <a:sym typeface="Playfair Display ExtraBold"/>
                        </a:rPr>
                        <a:t>      C</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a:t>
                      </a:r>
                      <a:r>
                        <a:rPr lang="en" sz="500" dirty="0">
                          <a:solidFill>
                            <a:schemeClr val="dk1"/>
                          </a:solidFill>
                          <a:latin typeface="Poppins" pitchFamily="2" charset="-94"/>
                          <a:ea typeface="Playfair Display ExtraBold"/>
                          <a:cs typeface="Poppins" pitchFamily="2" charset="-94"/>
                          <a:sym typeface="Playfair Display ExtraBold"/>
                        </a:rPr>
                        <a:t>      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a:t>
                      </a:r>
                      <a:r>
                        <a:rPr lang="en" sz="500" dirty="0">
                          <a:solidFill>
                            <a:schemeClr val="dk1"/>
                          </a:solidFill>
                          <a:latin typeface="Poppins" pitchFamily="2" charset="-94"/>
                          <a:ea typeface="Playfair Display ExtraBold"/>
                          <a:cs typeface="Poppins" pitchFamily="2" charset="-94"/>
                          <a:sym typeface="Playfair Display ExtraBold"/>
                        </a:rPr>
                        <a:t>     O</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9</a:t>
                      </a:r>
                      <a:r>
                        <a:rPr lang="en" sz="500" dirty="0">
                          <a:solidFill>
                            <a:schemeClr val="dk1"/>
                          </a:solidFill>
                          <a:latin typeface="Poppins" pitchFamily="2" charset="-94"/>
                          <a:ea typeface="Playfair Display ExtraBold"/>
                          <a:cs typeface="Poppins" pitchFamily="2" charset="-94"/>
                          <a:sym typeface="Playfair Display ExtraBold"/>
                        </a:rPr>
                        <a:t>      F</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10</a:t>
                      </a:r>
                      <a:r>
                        <a:rPr lang="en" sz="500" dirty="0">
                          <a:solidFill>
                            <a:schemeClr val="dk1"/>
                          </a:solidFill>
                          <a:latin typeface="Poppins" pitchFamily="2" charset="-94"/>
                          <a:ea typeface="Playfair Display ExtraBold"/>
                          <a:cs typeface="Poppins" pitchFamily="2" charset="-94"/>
                          <a:sym typeface="Playfair Display ExtraBold"/>
                        </a:rPr>
                        <a:t>  Ne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ExtraBold"/>
                          <a:cs typeface="Poppins" pitchFamily="2" charset="-94"/>
                          <a:sym typeface="Playfair Display ExtraBold"/>
                        </a:rPr>
                        <a:t>11</a:t>
                      </a:r>
                      <a:r>
                        <a:rPr lang="en" sz="500" dirty="0">
                          <a:solidFill>
                            <a:schemeClr val="dk1"/>
                          </a:solidFill>
                          <a:latin typeface="Poppins" pitchFamily="2" charset="-94"/>
                          <a:ea typeface="Playfair Display ExtraBold"/>
                          <a:cs typeface="Poppins" pitchFamily="2" charset="-94"/>
                          <a:sym typeface="Playfair Display ExtraBold"/>
                        </a:rPr>
                        <a:t>    Na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ExtraBold"/>
                          <a:cs typeface="Poppins" pitchFamily="2" charset="-94"/>
                          <a:sym typeface="Playfair Display ExtraBold"/>
                        </a:rPr>
                        <a:t>12</a:t>
                      </a:r>
                      <a:r>
                        <a:rPr lang="en" sz="500" dirty="0">
                          <a:solidFill>
                            <a:schemeClr val="dk1"/>
                          </a:solidFill>
                          <a:latin typeface="Poppins" pitchFamily="2" charset="-94"/>
                          <a:ea typeface="Playfair Display ExtraBold"/>
                          <a:cs typeface="Poppins" pitchFamily="2" charset="-94"/>
                          <a:sym typeface="Playfair Display ExtraBold"/>
                        </a:rPr>
                        <a:t>  Mg</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13</a:t>
                      </a:r>
                      <a:r>
                        <a:rPr lang="en" sz="500" dirty="0">
                          <a:solidFill>
                            <a:schemeClr val="dk1"/>
                          </a:solidFill>
                          <a:latin typeface="Poppins" pitchFamily="2" charset="-94"/>
                          <a:ea typeface="Playfair Display ExtraBold"/>
                          <a:cs typeface="Poppins" pitchFamily="2" charset="-94"/>
                          <a:sym typeface="Playfair Display ExtraBold"/>
                        </a:rPr>
                        <a:t>    Al</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14</a:t>
                      </a:r>
                      <a:r>
                        <a:rPr lang="en" sz="500" dirty="0">
                          <a:solidFill>
                            <a:schemeClr val="dk1"/>
                          </a:solidFill>
                          <a:latin typeface="Poppins" pitchFamily="2" charset="-94"/>
                          <a:ea typeface="Playfair Display ExtraBold"/>
                          <a:cs typeface="Poppins" pitchFamily="2" charset="-94"/>
                          <a:sym typeface="Playfair Display ExtraBold"/>
                        </a:rPr>
                        <a:t>   Si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15</a:t>
                      </a:r>
                      <a:r>
                        <a:rPr lang="en" sz="500" dirty="0">
                          <a:solidFill>
                            <a:schemeClr val="dk1"/>
                          </a:solidFill>
                          <a:latin typeface="Poppins" pitchFamily="2" charset="-94"/>
                          <a:ea typeface="Playfair Display ExtraBold"/>
                          <a:cs typeface="Poppins" pitchFamily="2" charset="-94"/>
                          <a:sym typeface="Playfair Display ExtraBold"/>
                        </a:rPr>
                        <a:t>     P</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16 </a:t>
                      </a:r>
                      <a:r>
                        <a:rPr lang="en" sz="500" dirty="0">
                          <a:solidFill>
                            <a:schemeClr val="dk1"/>
                          </a:solidFill>
                          <a:latin typeface="Poppins" pitchFamily="2" charset="-94"/>
                          <a:ea typeface="Playfair Display ExtraBold"/>
                          <a:cs typeface="Poppins" pitchFamily="2" charset="-94"/>
                          <a:sym typeface="Playfair Display ExtraBold"/>
                        </a:rPr>
                        <a:t>    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17 </a:t>
                      </a:r>
                      <a:r>
                        <a:rPr lang="en" sz="500" dirty="0">
                          <a:solidFill>
                            <a:schemeClr val="dk1"/>
                          </a:solidFill>
                          <a:latin typeface="Poppins" pitchFamily="2" charset="-94"/>
                          <a:ea typeface="Playfair Display ExtraBold"/>
                          <a:cs typeface="Poppins" pitchFamily="2" charset="-94"/>
                          <a:sym typeface="Playfair Display ExtraBold"/>
                        </a:rPr>
                        <a:t>   </a:t>
                      </a:r>
                      <a:r>
                        <a:rPr lang="en" sz="500" dirty="0" smtClean="0">
                          <a:solidFill>
                            <a:schemeClr val="dk1"/>
                          </a:solidFill>
                          <a:latin typeface="Poppins" pitchFamily="2" charset="-94"/>
                          <a:ea typeface="Playfair Display ExtraBold"/>
                          <a:cs typeface="Poppins" pitchFamily="2" charset="-94"/>
                          <a:sym typeface="Playfair Display ExtraBold"/>
                        </a:rPr>
                        <a:t>C</a:t>
                      </a:r>
                      <a:r>
                        <a:rPr lang="tr-TR" sz="500" dirty="0" smtClean="0">
                          <a:solidFill>
                            <a:schemeClr val="dk1"/>
                          </a:solidFill>
                          <a:latin typeface="Poppins" pitchFamily="2" charset="-94"/>
                          <a:ea typeface="Playfair Display ExtraBold"/>
                          <a:cs typeface="Poppins" pitchFamily="2" charset="-94"/>
                          <a:sym typeface="Playfair Display ExtraBold"/>
                        </a:rPr>
                        <a:t>l</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18</a:t>
                      </a:r>
                      <a:r>
                        <a:rPr lang="en" sz="500" dirty="0">
                          <a:solidFill>
                            <a:schemeClr val="dk1"/>
                          </a:solidFill>
                          <a:latin typeface="Poppins" pitchFamily="2" charset="-94"/>
                          <a:ea typeface="Playfair Display ExtraBold"/>
                          <a:cs typeface="Poppins" pitchFamily="2" charset="-94"/>
                          <a:sym typeface="Playfair Display ExtraBold"/>
                        </a:rPr>
                        <a:t>   Ar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19 </a:t>
                      </a:r>
                      <a:r>
                        <a:rPr lang="en" sz="500" dirty="0">
                          <a:solidFill>
                            <a:schemeClr val="dk1"/>
                          </a:solidFill>
                          <a:latin typeface="Poppins" pitchFamily="2" charset="-94"/>
                          <a:ea typeface="Playfair Display ExtraBold"/>
                          <a:cs typeface="Poppins" pitchFamily="2" charset="-94"/>
                          <a:sym typeface="Playfair Display ExtraBold"/>
                        </a:rPr>
                        <a:t>   K</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20</a:t>
                      </a:r>
                      <a:r>
                        <a:rPr lang="en" sz="500" dirty="0">
                          <a:solidFill>
                            <a:schemeClr val="dk1"/>
                          </a:solidFill>
                          <a:latin typeface="Poppins" pitchFamily="2" charset="-94"/>
                          <a:ea typeface="Playfair Display ExtraBold"/>
                          <a:cs typeface="Poppins" pitchFamily="2" charset="-94"/>
                          <a:sym typeface="Playfair Display ExtraBold"/>
                        </a:rPr>
                        <a:t>  Ca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21 </a:t>
                      </a:r>
                      <a:r>
                        <a:rPr lang="en" sz="500" dirty="0">
                          <a:solidFill>
                            <a:schemeClr val="dk1"/>
                          </a:solidFill>
                          <a:latin typeface="Poppins" pitchFamily="2" charset="-94"/>
                          <a:ea typeface="Playfair Display ExtraBold"/>
                          <a:cs typeface="Poppins" pitchFamily="2" charset="-94"/>
                          <a:sym typeface="Playfair Display ExtraBold"/>
                        </a:rPr>
                        <a:t>  Sc</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22</a:t>
                      </a:r>
                      <a:r>
                        <a:rPr lang="en" sz="500" dirty="0">
                          <a:solidFill>
                            <a:schemeClr val="dk1"/>
                          </a:solidFill>
                          <a:latin typeface="Poppins" pitchFamily="2" charset="-94"/>
                          <a:ea typeface="Playfair Display ExtraBold"/>
                          <a:cs typeface="Poppins" pitchFamily="2" charset="-94"/>
                          <a:sym typeface="Playfair Display ExtraBold"/>
                        </a:rPr>
                        <a:t>   Ti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23</a:t>
                      </a:r>
                      <a:r>
                        <a:rPr lang="en" sz="500" dirty="0">
                          <a:solidFill>
                            <a:schemeClr val="dk1"/>
                          </a:solidFill>
                          <a:latin typeface="Poppins" pitchFamily="2" charset="-94"/>
                          <a:ea typeface="Playfair Display ExtraBold"/>
                          <a:cs typeface="Poppins" pitchFamily="2" charset="-94"/>
                          <a:sym typeface="Playfair Display ExtraBold"/>
                        </a:rPr>
                        <a:t>    V</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24</a:t>
                      </a:r>
                      <a:r>
                        <a:rPr lang="en" sz="500" dirty="0">
                          <a:solidFill>
                            <a:schemeClr val="dk1"/>
                          </a:solidFill>
                          <a:latin typeface="Poppins" pitchFamily="2" charset="-94"/>
                          <a:ea typeface="Playfair Display ExtraBold"/>
                          <a:cs typeface="Poppins" pitchFamily="2" charset="-94"/>
                          <a:sym typeface="Playfair Display ExtraBold"/>
                        </a:rPr>
                        <a:t>  Cr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25 </a:t>
                      </a:r>
                      <a:r>
                        <a:rPr lang="en" sz="500">
                          <a:solidFill>
                            <a:schemeClr val="dk1"/>
                          </a:solidFill>
                          <a:latin typeface="Poppins" pitchFamily="2" charset="-94"/>
                          <a:ea typeface="Playfair Display ExtraBold"/>
                          <a:cs typeface="Poppins" pitchFamily="2" charset="-94"/>
                          <a:sym typeface="Playfair Display ExtraBold"/>
                        </a:rPr>
                        <a:t> Mn</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26</a:t>
                      </a:r>
                      <a:r>
                        <a:rPr lang="en" sz="500">
                          <a:solidFill>
                            <a:schemeClr val="dk1"/>
                          </a:solidFill>
                          <a:latin typeface="Poppins" pitchFamily="2" charset="-94"/>
                          <a:ea typeface="Playfair Display ExtraBold"/>
                          <a:cs typeface="Poppins" pitchFamily="2" charset="-94"/>
                          <a:sym typeface="Playfair Display ExtraBold"/>
                        </a:rPr>
                        <a:t>  Fe</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27 </a:t>
                      </a:r>
                      <a:r>
                        <a:rPr lang="en" sz="500">
                          <a:solidFill>
                            <a:schemeClr val="dk1"/>
                          </a:solidFill>
                          <a:latin typeface="Poppins" pitchFamily="2" charset="-94"/>
                          <a:ea typeface="Playfair Display ExtraBold"/>
                          <a:cs typeface="Poppins" pitchFamily="2" charset="-94"/>
                          <a:sym typeface="Playfair Display ExtraBold"/>
                        </a:rPr>
                        <a:t> Co</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28</a:t>
                      </a:r>
                      <a:r>
                        <a:rPr lang="en" sz="500" dirty="0">
                          <a:solidFill>
                            <a:schemeClr val="dk1"/>
                          </a:solidFill>
                          <a:latin typeface="Poppins" pitchFamily="2" charset="-94"/>
                          <a:ea typeface="Playfair Display ExtraBold"/>
                          <a:cs typeface="Poppins" pitchFamily="2" charset="-94"/>
                          <a:sym typeface="Playfair Display ExtraBold"/>
                        </a:rPr>
                        <a:t>  Ni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29</a:t>
                      </a:r>
                      <a:r>
                        <a:rPr lang="en" sz="500" dirty="0">
                          <a:solidFill>
                            <a:schemeClr val="dk1"/>
                          </a:solidFill>
                          <a:latin typeface="Poppins" pitchFamily="2" charset="-94"/>
                          <a:ea typeface="Playfair Display ExtraBold"/>
                          <a:cs typeface="Poppins" pitchFamily="2" charset="-94"/>
                          <a:sym typeface="Playfair Display ExtraBold"/>
                        </a:rPr>
                        <a:t>  Cu</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30 </a:t>
                      </a:r>
                      <a:r>
                        <a:rPr lang="en" sz="500" dirty="0">
                          <a:solidFill>
                            <a:schemeClr val="dk1"/>
                          </a:solidFill>
                          <a:latin typeface="Poppins" pitchFamily="2" charset="-94"/>
                          <a:ea typeface="Playfair Display ExtraBold"/>
                          <a:cs typeface="Poppins" pitchFamily="2" charset="-94"/>
                          <a:sym typeface="Playfair Display ExtraBold"/>
                        </a:rPr>
                        <a:t> Zn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31</a:t>
                      </a:r>
                      <a:r>
                        <a:rPr lang="en" sz="500" dirty="0">
                          <a:solidFill>
                            <a:schemeClr val="dk1"/>
                          </a:solidFill>
                          <a:latin typeface="Poppins" pitchFamily="2" charset="-94"/>
                          <a:ea typeface="Playfair Display ExtraBold"/>
                          <a:cs typeface="Poppins" pitchFamily="2" charset="-94"/>
                          <a:sym typeface="Playfair Display ExtraBold"/>
                        </a:rPr>
                        <a:t>  Ga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32</a:t>
                      </a:r>
                      <a:r>
                        <a:rPr lang="en" sz="500" dirty="0">
                          <a:solidFill>
                            <a:schemeClr val="dk1"/>
                          </a:solidFill>
                          <a:latin typeface="Poppins" pitchFamily="2" charset="-94"/>
                          <a:ea typeface="Playfair Display ExtraBold"/>
                          <a:cs typeface="Poppins" pitchFamily="2" charset="-94"/>
                          <a:sym typeface="Playfair Display ExtraBold"/>
                        </a:rPr>
                        <a:t>  Ge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33</a:t>
                      </a:r>
                      <a:r>
                        <a:rPr lang="en" sz="500" dirty="0">
                          <a:solidFill>
                            <a:schemeClr val="dk1"/>
                          </a:solidFill>
                          <a:latin typeface="Poppins" pitchFamily="2" charset="-94"/>
                          <a:ea typeface="Playfair Display ExtraBold"/>
                          <a:cs typeface="Poppins" pitchFamily="2" charset="-94"/>
                          <a:sym typeface="Playfair Display ExtraBold"/>
                        </a:rPr>
                        <a:t>  As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34</a:t>
                      </a:r>
                      <a:r>
                        <a:rPr lang="en" sz="500" dirty="0">
                          <a:solidFill>
                            <a:schemeClr val="dk1"/>
                          </a:solidFill>
                          <a:latin typeface="Poppins" pitchFamily="2" charset="-94"/>
                          <a:ea typeface="Playfair Display ExtraBold"/>
                          <a:cs typeface="Poppins" pitchFamily="2" charset="-94"/>
                          <a:sym typeface="Playfair Display ExtraBold"/>
                        </a:rPr>
                        <a:t>  Se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35</a:t>
                      </a:r>
                      <a:r>
                        <a:rPr lang="en" sz="500" dirty="0">
                          <a:solidFill>
                            <a:schemeClr val="dk1"/>
                          </a:solidFill>
                          <a:latin typeface="Poppins" pitchFamily="2" charset="-94"/>
                          <a:ea typeface="Playfair Display ExtraBold"/>
                          <a:cs typeface="Poppins" pitchFamily="2" charset="-94"/>
                          <a:sym typeface="Playfair Display ExtraBold"/>
                        </a:rPr>
                        <a:t>   Br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36</a:t>
                      </a:r>
                      <a:r>
                        <a:rPr lang="en" sz="500" dirty="0">
                          <a:solidFill>
                            <a:schemeClr val="dk1"/>
                          </a:solidFill>
                          <a:latin typeface="Poppins" pitchFamily="2" charset="-94"/>
                          <a:ea typeface="Playfair Display ExtraBold"/>
                          <a:cs typeface="Poppins" pitchFamily="2" charset="-94"/>
                          <a:sym typeface="Playfair Display ExtraBold"/>
                        </a:rPr>
                        <a:t>  Kr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37 </a:t>
                      </a:r>
                      <a:r>
                        <a:rPr lang="en" sz="500" dirty="0">
                          <a:solidFill>
                            <a:schemeClr val="dk1"/>
                          </a:solidFill>
                          <a:latin typeface="Poppins" pitchFamily="2" charset="-94"/>
                          <a:ea typeface="Playfair Display ExtraBold"/>
                          <a:cs typeface="Poppins" pitchFamily="2" charset="-94"/>
                          <a:sym typeface="Playfair Display ExtraBold"/>
                        </a:rPr>
                        <a:t> Rb</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38</a:t>
                      </a:r>
                      <a:r>
                        <a:rPr lang="en" sz="500" dirty="0">
                          <a:solidFill>
                            <a:schemeClr val="dk1"/>
                          </a:solidFill>
                          <a:latin typeface="Poppins" pitchFamily="2" charset="-94"/>
                          <a:ea typeface="Playfair Display ExtraBold"/>
                          <a:cs typeface="Poppins" pitchFamily="2" charset="-94"/>
                          <a:sym typeface="Playfair Display ExtraBold"/>
                        </a:rPr>
                        <a:t>  Sr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39</a:t>
                      </a:r>
                      <a:r>
                        <a:rPr lang="en" sz="500" dirty="0">
                          <a:solidFill>
                            <a:schemeClr val="dk1"/>
                          </a:solidFill>
                          <a:latin typeface="Poppins" pitchFamily="2" charset="-94"/>
                          <a:ea typeface="Playfair Display ExtraBold"/>
                          <a:cs typeface="Poppins" pitchFamily="2" charset="-94"/>
                          <a:sym typeface="Playfair Display ExtraBold"/>
                        </a:rPr>
                        <a:t>    Y</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40</a:t>
                      </a:r>
                      <a:r>
                        <a:rPr lang="en" sz="500">
                          <a:solidFill>
                            <a:schemeClr val="dk1"/>
                          </a:solidFill>
                          <a:latin typeface="Poppins" pitchFamily="2" charset="-94"/>
                          <a:ea typeface="Playfair Display ExtraBold"/>
                          <a:cs typeface="Poppins" pitchFamily="2" charset="-94"/>
                          <a:sym typeface="Playfair Display ExtraBold"/>
                        </a:rPr>
                        <a:t>  Zr</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41</a:t>
                      </a:r>
                      <a:r>
                        <a:rPr lang="en" sz="500">
                          <a:solidFill>
                            <a:schemeClr val="dk1"/>
                          </a:solidFill>
                          <a:latin typeface="Poppins" pitchFamily="2" charset="-94"/>
                          <a:ea typeface="Playfair Display ExtraBold"/>
                          <a:cs typeface="Poppins" pitchFamily="2" charset="-94"/>
                          <a:sym typeface="Playfair Display ExtraBold"/>
                        </a:rPr>
                        <a:t>  Nb</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42 </a:t>
                      </a:r>
                      <a:r>
                        <a:rPr lang="en" sz="500" dirty="0">
                          <a:solidFill>
                            <a:schemeClr val="dk1"/>
                          </a:solidFill>
                          <a:latin typeface="Poppins" pitchFamily="2" charset="-94"/>
                          <a:ea typeface="Playfair Display ExtraBold"/>
                          <a:cs typeface="Poppins" pitchFamily="2" charset="-94"/>
                          <a:sym typeface="Playfair Display ExtraBold"/>
                        </a:rPr>
                        <a:t>Mo</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43</a:t>
                      </a:r>
                      <a:r>
                        <a:rPr lang="en" sz="500" dirty="0">
                          <a:solidFill>
                            <a:schemeClr val="dk1"/>
                          </a:solidFill>
                          <a:latin typeface="Poppins" pitchFamily="2" charset="-94"/>
                          <a:ea typeface="Playfair Display ExtraBold"/>
                          <a:cs typeface="Poppins" pitchFamily="2" charset="-94"/>
                          <a:sym typeface="Playfair Display ExtraBold"/>
                        </a:rPr>
                        <a:t>  Tc</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44</a:t>
                      </a:r>
                      <a:r>
                        <a:rPr lang="en" sz="500" dirty="0">
                          <a:solidFill>
                            <a:schemeClr val="dk1"/>
                          </a:solidFill>
                          <a:latin typeface="Poppins" pitchFamily="2" charset="-94"/>
                          <a:ea typeface="Playfair Display ExtraBold"/>
                          <a:cs typeface="Poppins" pitchFamily="2" charset="-94"/>
                          <a:sym typeface="Playfair Display ExtraBold"/>
                        </a:rPr>
                        <a:t> Ru</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45 </a:t>
                      </a:r>
                      <a:r>
                        <a:rPr lang="en" sz="500" dirty="0">
                          <a:solidFill>
                            <a:schemeClr val="dk1"/>
                          </a:solidFill>
                          <a:latin typeface="Poppins" pitchFamily="2" charset="-94"/>
                          <a:ea typeface="Playfair Display ExtraBold"/>
                          <a:cs typeface="Poppins" pitchFamily="2" charset="-94"/>
                          <a:sym typeface="Playfair Display ExtraBold"/>
                        </a:rPr>
                        <a:t> Rh</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46</a:t>
                      </a:r>
                      <a:r>
                        <a:rPr lang="en" sz="500">
                          <a:solidFill>
                            <a:schemeClr val="dk1"/>
                          </a:solidFill>
                          <a:latin typeface="Poppins" pitchFamily="2" charset="-94"/>
                          <a:ea typeface="Playfair Display ExtraBold"/>
                          <a:cs typeface="Poppins" pitchFamily="2" charset="-94"/>
                          <a:sym typeface="Playfair Display ExtraBold"/>
                        </a:rPr>
                        <a:t> Pd</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47</a:t>
                      </a:r>
                      <a:r>
                        <a:rPr lang="en" sz="500">
                          <a:solidFill>
                            <a:schemeClr val="dk1"/>
                          </a:solidFill>
                          <a:latin typeface="Poppins" pitchFamily="2" charset="-94"/>
                          <a:ea typeface="Playfair Display ExtraBold"/>
                          <a:cs typeface="Poppins" pitchFamily="2" charset="-94"/>
                          <a:sym typeface="Playfair Display ExtraBold"/>
                        </a:rPr>
                        <a:t>  Ag</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48 </a:t>
                      </a:r>
                      <a:r>
                        <a:rPr lang="en" sz="500">
                          <a:solidFill>
                            <a:schemeClr val="dk1"/>
                          </a:solidFill>
                          <a:latin typeface="Poppins" pitchFamily="2" charset="-94"/>
                          <a:ea typeface="Playfair Display ExtraBold"/>
                          <a:cs typeface="Poppins" pitchFamily="2" charset="-94"/>
                          <a:sym typeface="Playfair Display ExtraBold"/>
                        </a:rPr>
                        <a:t>Cd</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49</a:t>
                      </a:r>
                      <a:r>
                        <a:rPr lang="en" sz="500" dirty="0">
                          <a:solidFill>
                            <a:schemeClr val="dk1"/>
                          </a:solidFill>
                          <a:latin typeface="Poppins" pitchFamily="2" charset="-94"/>
                          <a:ea typeface="Playfair Display ExtraBold"/>
                          <a:cs typeface="Poppins" pitchFamily="2" charset="-94"/>
                          <a:sym typeface="Playfair Display ExtraBold"/>
                        </a:rPr>
                        <a:t>  In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50</a:t>
                      </a:r>
                      <a:r>
                        <a:rPr lang="en" sz="500" dirty="0">
                          <a:solidFill>
                            <a:schemeClr val="dk1"/>
                          </a:solidFill>
                          <a:latin typeface="Poppins" pitchFamily="2" charset="-94"/>
                          <a:ea typeface="Playfair Display ExtraBold"/>
                          <a:cs typeface="Poppins" pitchFamily="2" charset="-94"/>
                          <a:sym typeface="Playfair Display ExtraBold"/>
                        </a:rPr>
                        <a:t>  Sn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51</a:t>
                      </a:r>
                      <a:r>
                        <a:rPr lang="en" sz="500" dirty="0">
                          <a:solidFill>
                            <a:schemeClr val="dk1"/>
                          </a:solidFill>
                          <a:latin typeface="Poppins" pitchFamily="2" charset="-94"/>
                          <a:ea typeface="Playfair Display ExtraBold"/>
                          <a:cs typeface="Poppins" pitchFamily="2" charset="-94"/>
                          <a:sym typeface="Playfair Display ExtraBold"/>
                        </a:rPr>
                        <a:t>  Sb</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52</a:t>
                      </a:r>
                      <a:r>
                        <a:rPr lang="en" sz="500" dirty="0">
                          <a:solidFill>
                            <a:schemeClr val="dk1"/>
                          </a:solidFill>
                          <a:latin typeface="Poppins" pitchFamily="2" charset="-94"/>
                          <a:ea typeface="Playfair Display ExtraBold"/>
                          <a:cs typeface="Poppins" pitchFamily="2" charset="-94"/>
                          <a:sym typeface="Playfair Display ExtraBold"/>
                        </a:rPr>
                        <a:t>  Te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53 </a:t>
                      </a:r>
                      <a:r>
                        <a:rPr lang="en" sz="500" dirty="0">
                          <a:solidFill>
                            <a:schemeClr val="dk1"/>
                          </a:solidFill>
                          <a:latin typeface="Poppins" pitchFamily="2" charset="-94"/>
                          <a:ea typeface="Playfair Display ExtraBold"/>
                          <a:cs typeface="Poppins" pitchFamily="2" charset="-94"/>
                          <a:sym typeface="Playfair Display ExtraBold"/>
                        </a:rPr>
                        <a:t>     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54</a:t>
                      </a:r>
                      <a:r>
                        <a:rPr lang="en" sz="500" dirty="0">
                          <a:solidFill>
                            <a:schemeClr val="dk1"/>
                          </a:solidFill>
                          <a:latin typeface="Poppins" pitchFamily="2" charset="-94"/>
                          <a:ea typeface="Playfair Display ExtraBold"/>
                          <a:cs typeface="Poppins" pitchFamily="2" charset="-94"/>
                          <a:sym typeface="Playfair Display ExtraBold"/>
                        </a:rPr>
                        <a:t>  Xe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55</a:t>
                      </a:r>
                      <a:r>
                        <a:rPr lang="en" sz="500" dirty="0">
                          <a:solidFill>
                            <a:schemeClr val="dk1"/>
                          </a:solidFill>
                          <a:latin typeface="Poppins" pitchFamily="2" charset="-94"/>
                          <a:ea typeface="Playfair Display ExtraBold"/>
                          <a:cs typeface="Poppins" pitchFamily="2" charset="-94"/>
                          <a:sym typeface="Playfair Display ExtraBold"/>
                        </a:rPr>
                        <a:t>  Cs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56</a:t>
                      </a:r>
                      <a:r>
                        <a:rPr lang="en" sz="500" dirty="0">
                          <a:solidFill>
                            <a:schemeClr val="dk1"/>
                          </a:solidFill>
                          <a:latin typeface="Poppins" pitchFamily="2" charset="-94"/>
                          <a:ea typeface="Playfair Display ExtraBold"/>
                          <a:cs typeface="Poppins" pitchFamily="2" charset="-94"/>
                          <a:sym typeface="Playfair Display ExtraBold"/>
                        </a:rPr>
                        <a:t>  Ba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71</a:t>
                      </a:r>
                      <a:r>
                        <a:rPr lang="en" sz="500">
                          <a:solidFill>
                            <a:schemeClr val="dk1"/>
                          </a:solidFill>
                          <a:latin typeface="Poppins" pitchFamily="2" charset="-94"/>
                          <a:ea typeface="Playfair Display ExtraBold"/>
                          <a:cs typeface="Poppins" pitchFamily="2" charset="-94"/>
                          <a:sym typeface="Playfair Display ExtraBold"/>
                        </a:rPr>
                        <a:t>   Lu</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72</a:t>
                      </a:r>
                      <a:r>
                        <a:rPr lang="en" sz="500">
                          <a:solidFill>
                            <a:schemeClr val="dk1"/>
                          </a:solidFill>
                          <a:latin typeface="Poppins" pitchFamily="2" charset="-94"/>
                          <a:ea typeface="Playfair Display ExtraBold"/>
                          <a:cs typeface="Poppins" pitchFamily="2" charset="-94"/>
                          <a:sym typeface="Playfair Display ExtraBold"/>
                        </a:rPr>
                        <a:t>   Hf</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73</a:t>
                      </a:r>
                      <a:r>
                        <a:rPr lang="en" sz="500">
                          <a:solidFill>
                            <a:schemeClr val="dk1"/>
                          </a:solidFill>
                          <a:latin typeface="Poppins" pitchFamily="2" charset="-94"/>
                          <a:ea typeface="Playfair Display ExtraBold"/>
                          <a:cs typeface="Poppins" pitchFamily="2" charset="-94"/>
                          <a:sym typeface="Playfair Display ExtraBold"/>
                        </a:rPr>
                        <a:t>  Ta</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74</a:t>
                      </a:r>
                      <a:r>
                        <a:rPr lang="en" sz="500">
                          <a:solidFill>
                            <a:schemeClr val="dk1"/>
                          </a:solidFill>
                          <a:latin typeface="Poppins" pitchFamily="2" charset="-94"/>
                          <a:ea typeface="Playfair Display ExtraBold"/>
                          <a:cs typeface="Poppins" pitchFamily="2" charset="-94"/>
                          <a:sym typeface="Playfair Display ExtraBold"/>
                        </a:rPr>
                        <a:t>   W</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75</a:t>
                      </a:r>
                      <a:r>
                        <a:rPr lang="en" sz="500">
                          <a:solidFill>
                            <a:schemeClr val="dk1"/>
                          </a:solidFill>
                          <a:latin typeface="Poppins" pitchFamily="2" charset="-94"/>
                          <a:ea typeface="Playfair Display ExtraBold"/>
                          <a:cs typeface="Poppins" pitchFamily="2" charset="-94"/>
                          <a:sym typeface="Playfair Display ExtraBold"/>
                        </a:rPr>
                        <a:t>  Re</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76</a:t>
                      </a:r>
                      <a:r>
                        <a:rPr lang="en" sz="500">
                          <a:solidFill>
                            <a:schemeClr val="dk1"/>
                          </a:solidFill>
                          <a:latin typeface="Poppins" pitchFamily="2" charset="-94"/>
                          <a:ea typeface="Playfair Display ExtraBold"/>
                          <a:cs typeface="Poppins" pitchFamily="2" charset="-94"/>
                          <a:sym typeface="Playfair Display ExtraBold"/>
                        </a:rPr>
                        <a:t>  Os</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77 </a:t>
                      </a:r>
                      <a:r>
                        <a:rPr lang="en" sz="500" dirty="0">
                          <a:solidFill>
                            <a:schemeClr val="dk1"/>
                          </a:solidFill>
                          <a:latin typeface="Poppins" pitchFamily="2" charset="-94"/>
                          <a:ea typeface="Playfair Display ExtraBold"/>
                          <a:cs typeface="Poppins" pitchFamily="2" charset="-94"/>
                          <a:sym typeface="Playfair Display ExtraBold"/>
                        </a:rPr>
                        <a:t>   Ir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78</a:t>
                      </a:r>
                      <a:r>
                        <a:rPr lang="en" sz="500" dirty="0">
                          <a:solidFill>
                            <a:schemeClr val="dk1"/>
                          </a:solidFill>
                          <a:latin typeface="Poppins" pitchFamily="2" charset="-94"/>
                          <a:ea typeface="Playfair Display ExtraBold"/>
                          <a:cs typeface="Poppins" pitchFamily="2" charset="-94"/>
                          <a:sym typeface="Playfair Display ExtraBold"/>
                        </a:rPr>
                        <a:t>   Pt</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79</a:t>
                      </a:r>
                      <a:r>
                        <a:rPr lang="en" sz="500" dirty="0">
                          <a:solidFill>
                            <a:schemeClr val="dk1"/>
                          </a:solidFill>
                          <a:latin typeface="Poppins" pitchFamily="2" charset="-94"/>
                          <a:ea typeface="Playfair Display ExtraBold"/>
                          <a:cs typeface="Poppins" pitchFamily="2" charset="-94"/>
                          <a:sym typeface="Playfair Display ExtraBold"/>
                        </a:rPr>
                        <a:t>  Au</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80</a:t>
                      </a:r>
                      <a:r>
                        <a:rPr lang="en" sz="500">
                          <a:solidFill>
                            <a:schemeClr val="dk1"/>
                          </a:solidFill>
                          <a:latin typeface="Poppins" pitchFamily="2" charset="-94"/>
                          <a:ea typeface="Playfair Display ExtraBold"/>
                          <a:cs typeface="Poppins" pitchFamily="2" charset="-94"/>
                          <a:sym typeface="Playfair Display ExtraBold"/>
                        </a:rPr>
                        <a:t> Hg</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81</a:t>
                      </a:r>
                      <a:r>
                        <a:rPr lang="en" sz="500" dirty="0">
                          <a:solidFill>
                            <a:schemeClr val="dk1"/>
                          </a:solidFill>
                          <a:latin typeface="Poppins" pitchFamily="2" charset="-94"/>
                          <a:ea typeface="Playfair Display ExtraBold"/>
                          <a:cs typeface="Poppins" pitchFamily="2" charset="-94"/>
                          <a:sym typeface="Playfair Display ExtraBold"/>
                        </a:rPr>
                        <a:t>   Ti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82</a:t>
                      </a:r>
                      <a:r>
                        <a:rPr lang="en" sz="500" dirty="0">
                          <a:solidFill>
                            <a:schemeClr val="dk1"/>
                          </a:solidFill>
                          <a:latin typeface="Poppins" pitchFamily="2" charset="-94"/>
                          <a:ea typeface="Playfair Display ExtraBold"/>
                          <a:cs typeface="Poppins" pitchFamily="2" charset="-94"/>
                          <a:sym typeface="Playfair Display ExtraBold"/>
                        </a:rPr>
                        <a:t>  Pb</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83 </a:t>
                      </a:r>
                      <a:r>
                        <a:rPr lang="en" sz="500" dirty="0">
                          <a:solidFill>
                            <a:schemeClr val="dk1"/>
                          </a:solidFill>
                          <a:latin typeface="Poppins" pitchFamily="2" charset="-94"/>
                          <a:ea typeface="Playfair Display ExtraBold"/>
                          <a:cs typeface="Poppins" pitchFamily="2" charset="-94"/>
                          <a:sym typeface="Playfair Display ExtraBold"/>
                        </a:rPr>
                        <a:t>  Bi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84</a:t>
                      </a:r>
                      <a:r>
                        <a:rPr lang="en" sz="500" dirty="0">
                          <a:solidFill>
                            <a:schemeClr val="dk1"/>
                          </a:solidFill>
                          <a:latin typeface="Poppins" pitchFamily="2" charset="-94"/>
                          <a:ea typeface="Playfair Display ExtraBold"/>
                          <a:cs typeface="Poppins" pitchFamily="2" charset="-94"/>
                          <a:sym typeface="Playfair Display ExtraBold"/>
                        </a:rPr>
                        <a:t> Po</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85</a:t>
                      </a:r>
                      <a:r>
                        <a:rPr lang="en" sz="500" dirty="0">
                          <a:solidFill>
                            <a:schemeClr val="dk1"/>
                          </a:solidFill>
                          <a:latin typeface="Poppins" pitchFamily="2" charset="-94"/>
                          <a:ea typeface="Playfair Display ExtraBold"/>
                          <a:cs typeface="Poppins" pitchFamily="2" charset="-94"/>
                          <a:sym typeface="Playfair Display ExtraBold"/>
                        </a:rPr>
                        <a:t>  At</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86 </a:t>
                      </a:r>
                      <a:r>
                        <a:rPr lang="en" sz="500" dirty="0">
                          <a:solidFill>
                            <a:schemeClr val="dk1"/>
                          </a:solidFill>
                          <a:latin typeface="Poppins" pitchFamily="2" charset="-94"/>
                          <a:ea typeface="Playfair Display ExtraBold"/>
                          <a:cs typeface="Poppins" pitchFamily="2" charset="-94"/>
                          <a:sym typeface="Playfair Display ExtraBold"/>
                        </a:rPr>
                        <a:t>Rn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87</a:t>
                      </a:r>
                      <a:r>
                        <a:rPr lang="en" sz="500" dirty="0">
                          <a:solidFill>
                            <a:schemeClr val="dk1"/>
                          </a:solidFill>
                          <a:latin typeface="Poppins" pitchFamily="2" charset="-94"/>
                          <a:ea typeface="Playfair Display ExtraBold"/>
                          <a:cs typeface="Poppins" pitchFamily="2" charset="-94"/>
                          <a:sym typeface="Playfair Display ExtraBold"/>
                        </a:rPr>
                        <a:t>   Fr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88</a:t>
                      </a:r>
                      <a:r>
                        <a:rPr lang="en" sz="500" dirty="0">
                          <a:solidFill>
                            <a:schemeClr val="dk1"/>
                          </a:solidFill>
                          <a:latin typeface="Poppins" pitchFamily="2" charset="-94"/>
                          <a:ea typeface="Playfair Display ExtraBold"/>
                          <a:cs typeface="Poppins" pitchFamily="2" charset="-94"/>
                          <a:sym typeface="Playfair Display ExtraBold"/>
                        </a:rPr>
                        <a:t> Ra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103</a:t>
                      </a:r>
                      <a:r>
                        <a:rPr lang="en" sz="500">
                          <a:solidFill>
                            <a:schemeClr val="dk1"/>
                          </a:solidFill>
                          <a:latin typeface="Poppins" pitchFamily="2" charset="-94"/>
                          <a:ea typeface="Playfair Display ExtraBold"/>
                          <a:cs typeface="Poppins" pitchFamily="2" charset="-94"/>
                          <a:sym typeface="Playfair Display ExtraBold"/>
                        </a:rPr>
                        <a:t> Lr</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104</a:t>
                      </a:r>
                      <a:r>
                        <a:rPr lang="en" sz="500">
                          <a:solidFill>
                            <a:schemeClr val="dk1"/>
                          </a:solidFill>
                          <a:latin typeface="Poppins" pitchFamily="2" charset="-94"/>
                          <a:ea typeface="Playfair Display ExtraBold"/>
                          <a:cs typeface="Poppins" pitchFamily="2" charset="-94"/>
                          <a:sym typeface="Playfair Display ExtraBold"/>
                        </a:rPr>
                        <a:t> Rf</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105</a:t>
                      </a:r>
                      <a:r>
                        <a:rPr lang="en" sz="500">
                          <a:solidFill>
                            <a:schemeClr val="dk1"/>
                          </a:solidFill>
                          <a:latin typeface="Poppins" pitchFamily="2" charset="-94"/>
                          <a:ea typeface="Playfair Display ExtraBold"/>
                          <a:cs typeface="Poppins" pitchFamily="2" charset="-94"/>
                          <a:sym typeface="Playfair Display ExtraBold"/>
                        </a:rPr>
                        <a:t> Db</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106</a:t>
                      </a:r>
                      <a:r>
                        <a:rPr lang="en" sz="500">
                          <a:solidFill>
                            <a:schemeClr val="dk1"/>
                          </a:solidFill>
                          <a:latin typeface="Poppins" pitchFamily="2" charset="-94"/>
                          <a:ea typeface="Playfair Display ExtraBold"/>
                          <a:cs typeface="Poppins" pitchFamily="2" charset="-94"/>
                          <a:sym typeface="Playfair Display ExtraBold"/>
                        </a:rPr>
                        <a:t> Sg</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107</a:t>
                      </a:r>
                      <a:r>
                        <a:rPr lang="en" sz="500">
                          <a:solidFill>
                            <a:schemeClr val="dk1"/>
                          </a:solidFill>
                          <a:latin typeface="Poppins" pitchFamily="2" charset="-94"/>
                          <a:ea typeface="Playfair Display ExtraBold"/>
                          <a:cs typeface="Poppins" pitchFamily="2" charset="-94"/>
                          <a:sym typeface="Playfair Display ExtraBold"/>
                        </a:rPr>
                        <a:t> Bh</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108</a:t>
                      </a:r>
                      <a:r>
                        <a:rPr lang="en" sz="500" dirty="0">
                          <a:solidFill>
                            <a:schemeClr val="dk1"/>
                          </a:solidFill>
                          <a:latin typeface="Poppins" pitchFamily="2" charset="-94"/>
                          <a:ea typeface="Playfair Display ExtraBold"/>
                          <a:cs typeface="Poppins" pitchFamily="2" charset="-94"/>
                          <a:sym typeface="Playfair Display ExtraBold"/>
                        </a:rPr>
                        <a:t> Hs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109</a:t>
                      </a:r>
                      <a:r>
                        <a:rPr lang="en" sz="500" dirty="0">
                          <a:solidFill>
                            <a:schemeClr val="dk1"/>
                          </a:solidFill>
                          <a:latin typeface="Poppins" pitchFamily="2" charset="-94"/>
                          <a:ea typeface="Playfair Display ExtraBold"/>
                          <a:cs typeface="Poppins" pitchFamily="2" charset="-94"/>
                          <a:sym typeface="Playfair Display ExtraBold"/>
                        </a:rPr>
                        <a:t> Mt</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110</a:t>
                      </a:r>
                      <a:r>
                        <a:rPr lang="en" sz="500" dirty="0">
                          <a:solidFill>
                            <a:schemeClr val="dk1"/>
                          </a:solidFill>
                          <a:latin typeface="Poppins" pitchFamily="2" charset="-94"/>
                          <a:ea typeface="Playfair Display ExtraBold"/>
                          <a:cs typeface="Poppins" pitchFamily="2" charset="-94"/>
                          <a:sym typeface="Playfair Display ExtraBold"/>
                        </a:rPr>
                        <a:t> Ds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111</a:t>
                      </a:r>
                      <a:r>
                        <a:rPr lang="en" sz="500" dirty="0">
                          <a:solidFill>
                            <a:schemeClr val="dk1"/>
                          </a:solidFill>
                          <a:latin typeface="Poppins" pitchFamily="2" charset="-94"/>
                          <a:ea typeface="Playfair Display ExtraBold"/>
                          <a:cs typeface="Poppins" pitchFamily="2" charset="-94"/>
                          <a:sym typeface="Playfair Display ExtraBold"/>
                        </a:rPr>
                        <a:t> Rg</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112</a:t>
                      </a:r>
                      <a:r>
                        <a:rPr lang="en" sz="500" dirty="0">
                          <a:solidFill>
                            <a:schemeClr val="dk1"/>
                          </a:solidFill>
                          <a:latin typeface="Poppins" pitchFamily="2" charset="-94"/>
                          <a:ea typeface="Playfair Display ExtraBold"/>
                          <a:cs typeface="Poppins" pitchFamily="2" charset="-94"/>
                          <a:sym typeface="Playfair Display ExtraBold"/>
                        </a:rPr>
                        <a:t> Cn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113</a:t>
                      </a:r>
                      <a:r>
                        <a:rPr lang="en" sz="500" dirty="0">
                          <a:solidFill>
                            <a:schemeClr val="dk1"/>
                          </a:solidFill>
                          <a:latin typeface="Poppins" pitchFamily="2" charset="-94"/>
                          <a:ea typeface="Playfair Display ExtraBold"/>
                          <a:cs typeface="Poppins" pitchFamily="2" charset="-94"/>
                          <a:sym typeface="Playfair Display ExtraBold"/>
                        </a:rPr>
                        <a:t> Nh</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114</a:t>
                      </a:r>
                      <a:r>
                        <a:rPr lang="en" sz="500" dirty="0">
                          <a:solidFill>
                            <a:schemeClr val="dk1"/>
                          </a:solidFill>
                          <a:latin typeface="Poppins" pitchFamily="2" charset="-94"/>
                          <a:ea typeface="Playfair Display ExtraBold"/>
                          <a:cs typeface="Poppins" pitchFamily="2" charset="-94"/>
                          <a:sym typeface="Playfair Display ExtraBold"/>
                        </a:rPr>
                        <a:t>  Fi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115</a:t>
                      </a:r>
                      <a:r>
                        <a:rPr lang="en" sz="500" dirty="0">
                          <a:solidFill>
                            <a:schemeClr val="dk1"/>
                          </a:solidFill>
                          <a:latin typeface="Poppins" pitchFamily="2" charset="-94"/>
                          <a:ea typeface="Playfair Display ExtraBold"/>
                          <a:cs typeface="Poppins" pitchFamily="2" charset="-94"/>
                          <a:sym typeface="Playfair Display ExtraBold"/>
                        </a:rPr>
                        <a:t> Mc</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116</a:t>
                      </a:r>
                      <a:r>
                        <a:rPr lang="en" sz="500" dirty="0">
                          <a:solidFill>
                            <a:schemeClr val="dk1"/>
                          </a:solidFill>
                          <a:latin typeface="Poppins" pitchFamily="2" charset="-94"/>
                          <a:ea typeface="Playfair Display ExtraBold"/>
                          <a:cs typeface="Poppins" pitchFamily="2" charset="-94"/>
                          <a:sym typeface="Playfair Display ExtraBold"/>
                        </a:rPr>
                        <a:t> Lv</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117</a:t>
                      </a:r>
                      <a:r>
                        <a:rPr lang="en" sz="500" dirty="0">
                          <a:solidFill>
                            <a:schemeClr val="dk1"/>
                          </a:solidFill>
                          <a:latin typeface="Poppins" pitchFamily="2" charset="-94"/>
                          <a:ea typeface="Playfair Display ExtraBold"/>
                          <a:cs typeface="Poppins" pitchFamily="2" charset="-94"/>
                          <a:sym typeface="Playfair Display ExtraBold"/>
                        </a:rPr>
                        <a:t>  Ts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118</a:t>
                      </a:r>
                      <a:r>
                        <a:rPr lang="en" sz="500" dirty="0">
                          <a:solidFill>
                            <a:schemeClr val="dk1"/>
                          </a:solidFill>
                          <a:latin typeface="Poppins" pitchFamily="2" charset="-94"/>
                          <a:ea typeface="Playfair Display ExtraBold"/>
                          <a:cs typeface="Poppins" pitchFamily="2" charset="-94"/>
                          <a:sym typeface="Playfair Display ExtraBold"/>
                        </a:rPr>
                        <a:t> Og</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bl>
          </a:graphicData>
        </a:graphic>
      </p:graphicFrame>
      <p:sp>
        <p:nvSpPr>
          <p:cNvPr id="18" name="Google Shape;198;p34"/>
          <p:cNvSpPr txBox="1">
            <a:spLocks/>
          </p:cNvSpPr>
          <p:nvPr/>
        </p:nvSpPr>
        <p:spPr>
          <a:xfrm>
            <a:off x="5095236" y="2899752"/>
            <a:ext cx="3007638" cy="568438"/>
          </a:xfrm>
          <a:prstGeom prst="rect">
            <a:avLst/>
          </a:prstGeom>
          <a:solidFill>
            <a:srgbClr val="FF7C8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Space Mono"/>
              <a:buAutoNum type="arabicPeriod"/>
              <a:defRPr sz="1050" b="0" i="0" u="none" strike="noStrike" cap="none">
                <a:solidFill>
                  <a:schemeClr val="dk1"/>
                </a:solidFill>
                <a:latin typeface="Space Mono"/>
                <a:ea typeface="Space Mono"/>
                <a:cs typeface="Space Mono"/>
                <a:sym typeface="Space Mono"/>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2pPr>
            <a:lvl3pPr marL="1371600" marR="0" lvl="2"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3pPr>
            <a:lvl4pPr marL="1828800" marR="0" lvl="3"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Nanum Gothic Coding"/>
                <a:ea typeface="Nanum Gothic Coding"/>
                <a:cs typeface="Nanum Gothic Coding"/>
                <a:sym typeface="Nanum Gothic Coding"/>
              </a:defRPr>
            </a:lvl4pPr>
            <a:lvl5pPr marL="2286000" marR="0" lvl="4"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5pPr>
            <a:lvl6pPr marL="2743200" marR="0" lvl="5"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6pPr>
            <a:lvl7pPr marL="3200400" marR="0" lvl="6"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Nanum Gothic Coding"/>
                <a:ea typeface="Nanum Gothic Coding"/>
                <a:cs typeface="Nanum Gothic Coding"/>
                <a:sym typeface="Nanum Gothic Coding"/>
              </a:defRPr>
            </a:lvl7pPr>
            <a:lvl8pPr marL="3657600" marR="0" lvl="7"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8pPr>
            <a:lvl9pPr marL="4114800" marR="0" lvl="8" indent="-304800" algn="l" rtl="0">
              <a:lnSpc>
                <a:spcPct val="115000"/>
              </a:lnSpc>
              <a:spcBef>
                <a:spcPts val="1600"/>
              </a:spcBef>
              <a:spcAft>
                <a:spcPts val="160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9pPr>
          </a:lstStyle>
          <a:p>
            <a:pPr marL="0" indent="0" algn="ctr">
              <a:buNone/>
            </a:pPr>
            <a:r>
              <a:rPr lang="tr-TR" sz="1200" dirty="0" smtClean="0">
                <a:solidFill>
                  <a:schemeClr val="tx1"/>
                </a:solidFill>
                <a:latin typeface="Poppins" pitchFamily="2" charset="-94"/>
                <a:cs typeface="Poppins" pitchFamily="2" charset="-94"/>
              </a:rPr>
              <a:t>İlk 18 element içerisindeki metaller;</a:t>
            </a:r>
          </a:p>
          <a:p>
            <a:pPr marL="0" indent="0" algn="ctr">
              <a:buNone/>
            </a:pPr>
            <a:r>
              <a:rPr lang="tr-TR" sz="1200" b="1" dirty="0" err="1" smtClean="0">
                <a:solidFill>
                  <a:schemeClr val="tx1"/>
                </a:solidFill>
                <a:latin typeface="Poppins" pitchFamily="2" charset="-94"/>
                <a:cs typeface="Poppins" pitchFamily="2" charset="-94"/>
              </a:rPr>
              <a:t>Li</a:t>
            </a:r>
            <a:r>
              <a:rPr lang="tr-TR" sz="1200" b="1" dirty="0" smtClean="0">
                <a:solidFill>
                  <a:schemeClr val="tx1"/>
                </a:solidFill>
                <a:latin typeface="Poppins" pitchFamily="2" charset="-94"/>
                <a:cs typeface="Poppins" pitchFamily="2" charset="-94"/>
              </a:rPr>
              <a:t>, Be, Mg, </a:t>
            </a:r>
            <a:r>
              <a:rPr lang="tr-TR" sz="1200" b="1" dirty="0" err="1" smtClean="0">
                <a:solidFill>
                  <a:schemeClr val="tx1"/>
                </a:solidFill>
                <a:latin typeface="Poppins" pitchFamily="2" charset="-94"/>
                <a:cs typeface="Poppins" pitchFamily="2" charset="-94"/>
              </a:rPr>
              <a:t>Na</a:t>
            </a:r>
            <a:r>
              <a:rPr lang="tr-TR" sz="1200" b="1" dirty="0" smtClean="0">
                <a:solidFill>
                  <a:schemeClr val="tx1"/>
                </a:solidFill>
                <a:latin typeface="Poppins" pitchFamily="2" charset="-94"/>
                <a:cs typeface="Poppins" pitchFamily="2" charset="-94"/>
              </a:rPr>
              <a:t>, Al </a:t>
            </a:r>
          </a:p>
        </p:txBody>
      </p:sp>
    </p:spTree>
    <p:extLst>
      <p:ext uri="{BB962C8B-B14F-4D97-AF65-F5344CB8AC3E}">
        <p14:creationId xmlns:p14="http://schemas.microsoft.com/office/powerpoint/2010/main" val="1194313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Ametaller</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1" y="1366274"/>
            <a:ext cx="4157819" cy="32971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İşlenemez, tel ve levha haline getirilemezler.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Oda koşullarında katı, sıvı ve gaz olabilirler.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Periyodik sistemin sağ tarafındadırlar, mat görünüme sahiptirler.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Erime ve kaynama noktaları düşüktür.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Kendi aralarında ve metallerle </a:t>
            </a:r>
            <a:r>
              <a:rPr lang="tr-TR" sz="1200" dirty="0">
                <a:solidFill>
                  <a:srgbClr val="FF0000"/>
                </a:solidFill>
                <a:latin typeface="Poppins" pitchFamily="2" charset="-94"/>
                <a:cs typeface="Poppins" pitchFamily="2" charset="-94"/>
              </a:rPr>
              <a:t>bileşik</a:t>
            </a:r>
            <a:r>
              <a:rPr lang="tr-TR" sz="1200" dirty="0">
                <a:latin typeface="Poppins" pitchFamily="2" charset="-94"/>
                <a:cs typeface="Poppins" pitchFamily="2" charset="-94"/>
              </a:rPr>
              <a:t> oluştururlar.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Molekül yapılıdırlar.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Isı ve elektriği iyi iletmezler.</a:t>
            </a:r>
          </a:p>
        </p:txBody>
      </p:sp>
      <p:graphicFrame>
        <p:nvGraphicFramePr>
          <p:cNvPr id="30" name="Google Shape;311;p43"/>
          <p:cNvGraphicFramePr/>
          <p:nvPr>
            <p:extLst>
              <p:ext uri="{D42A27DB-BD31-4B8C-83A1-F6EECF244321}">
                <p14:modId xmlns:p14="http://schemas.microsoft.com/office/powerpoint/2010/main" val="733591454"/>
              </p:ext>
            </p:extLst>
          </p:nvPr>
        </p:nvGraphicFramePr>
        <p:xfrm>
          <a:off x="4877820" y="1478080"/>
          <a:ext cx="3386412" cy="1258586"/>
        </p:xfrm>
        <a:graphic>
          <a:graphicData uri="http://schemas.openxmlformats.org/drawingml/2006/table">
            <a:tbl>
              <a:tblPr>
                <a:noFill/>
              </a:tblPr>
              <a:tblGrid>
                <a:gridCol w="188134">
                  <a:extLst>
                    <a:ext uri="{9D8B030D-6E8A-4147-A177-3AD203B41FA5}">
                      <a16:colId xmlns="" xmlns:a16="http://schemas.microsoft.com/office/drawing/2014/main" val="20000"/>
                    </a:ext>
                  </a:extLst>
                </a:gridCol>
                <a:gridCol w="188134">
                  <a:extLst>
                    <a:ext uri="{9D8B030D-6E8A-4147-A177-3AD203B41FA5}">
                      <a16:colId xmlns="" xmlns:a16="http://schemas.microsoft.com/office/drawing/2014/main" val="20001"/>
                    </a:ext>
                  </a:extLst>
                </a:gridCol>
                <a:gridCol w="188134">
                  <a:extLst>
                    <a:ext uri="{9D8B030D-6E8A-4147-A177-3AD203B41FA5}">
                      <a16:colId xmlns="" xmlns:a16="http://schemas.microsoft.com/office/drawing/2014/main" val="20002"/>
                    </a:ext>
                  </a:extLst>
                </a:gridCol>
                <a:gridCol w="188134">
                  <a:extLst>
                    <a:ext uri="{9D8B030D-6E8A-4147-A177-3AD203B41FA5}">
                      <a16:colId xmlns="" xmlns:a16="http://schemas.microsoft.com/office/drawing/2014/main" val="20003"/>
                    </a:ext>
                  </a:extLst>
                </a:gridCol>
                <a:gridCol w="188134">
                  <a:extLst>
                    <a:ext uri="{9D8B030D-6E8A-4147-A177-3AD203B41FA5}">
                      <a16:colId xmlns="" xmlns:a16="http://schemas.microsoft.com/office/drawing/2014/main" val="20004"/>
                    </a:ext>
                  </a:extLst>
                </a:gridCol>
                <a:gridCol w="188134">
                  <a:extLst>
                    <a:ext uri="{9D8B030D-6E8A-4147-A177-3AD203B41FA5}">
                      <a16:colId xmlns="" xmlns:a16="http://schemas.microsoft.com/office/drawing/2014/main" val="20005"/>
                    </a:ext>
                  </a:extLst>
                </a:gridCol>
                <a:gridCol w="188134">
                  <a:extLst>
                    <a:ext uri="{9D8B030D-6E8A-4147-A177-3AD203B41FA5}">
                      <a16:colId xmlns="" xmlns:a16="http://schemas.microsoft.com/office/drawing/2014/main" val="20006"/>
                    </a:ext>
                  </a:extLst>
                </a:gridCol>
                <a:gridCol w="188134">
                  <a:extLst>
                    <a:ext uri="{9D8B030D-6E8A-4147-A177-3AD203B41FA5}">
                      <a16:colId xmlns="" xmlns:a16="http://schemas.microsoft.com/office/drawing/2014/main" val="20007"/>
                    </a:ext>
                  </a:extLst>
                </a:gridCol>
                <a:gridCol w="188134">
                  <a:extLst>
                    <a:ext uri="{9D8B030D-6E8A-4147-A177-3AD203B41FA5}">
                      <a16:colId xmlns="" xmlns:a16="http://schemas.microsoft.com/office/drawing/2014/main" val="20008"/>
                    </a:ext>
                  </a:extLst>
                </a:gridCol>
                <a:gridCol w="188134">
                  <a:extLst>
                    <a:ext uri="{9D8B030D-6E8A-4147-A177-3AD203B41FA5}">
                      <a16:colId xmlns="" xmlns:a16="http://schemas.microsoft.com/office/drawing/2014/main" val="20009"/>
                    </a:ext>
                  </a:extLst>
                </a:gridCol>
                <a:gridCol w="188134">
                  <a:extLst>
                    <a:ext uri="{9D8B030D-6E8A-4147-A177-3AD203B41FA5}">
                      <a16:colId xmlns="" xmlns:a16="http://schemas.microsoft.com/office/drawing/2014/main" val="20010"/>
                    </a:ext>
                  </a:extLst>
                </a:gridCol>
                <a:gridCol w="188134">
                  <a:extLst>
                    <a:ext uri="{9D8B030D-6E8A-4147-A177-3AD203B41FA5}">
                      <a16:colId xmlns="" xmlns:a16="http://schemas.microsoft.com/office/drawing/2014/main" val="20011"/>
                    </a:ext>
                  </a:extLst>
                </a:gridCol>
                <a:gridCol w="188134">
                  <a:extLst>
                    <a:ext uri="{9D8B030D-6E8A-4147-A177-3AD203B41FA5}">
                      <a16:colId xmlns="" xmlns:a16="http://schemas.microsoft.com/office/drawing/2014/main" val="20012"/>
                    </a:ext>
                  </a:extLst>
                </a:gridCol>
                <a:gridCol w="188134">
                  <a:extLst>
                    <a:ext uri="{9D8B030D-6E8A-4147-A177-3AD203B41FA5}">
                      <a16:colId xmlns="" xmlns:a16="http://schemas.microsoft.com/office/drawing/2014/main" val="20013"/>
                    </a:ext>
                  </a:extLst>
                </a:gridCol>
                <a:gridCol w="188134">
                  <a:extLst>
                    <a:ext uri="{9D8B030D-6E8A-4147-A177-3AD203B41FA5}">
                      <a16:colId xmlns="" xmlns:a16="http://schemas.microsoft.com/office/drawing/2014/main" val="20014"/>
                    </a:ext>
                  </a:extLst>
                </a:gridCol>
                <a:gridCol w="188134">
                  <a:extLst>
                    <a:ext uri="{9D8B030D-6E8A-4147-A177-3AD203B41FA5}">
                      <a16:colId xmlns="" xmlns:a16="http://schemas.microsoft.com/office/drawing/2014/main" val="20015"/>
                    </a:ext>
                  </a:extLst>
                </a:gridCol>
                <a:gridCol w="188134">
                  <a:extLst>
                    <a:ext uri="{9D8B030D-6E8A-4147-A177-3AD203B41FA5}">
                      <a16:colId xmlns="" xmlns:a16="http://schemas.microsoft.com/office/drawing/2014/main" val="20016"/>
                    </a:ext>
                  </a:extLst>
                </a:gridCol>
                <a:gridCol w="188134">
                  <a:extLst>
                    <a:ext uri="{9D8B030D-6E8A-4147-A177-3AD203B41FA5}">
                      <a16:colId xmlns="" xmlns:a16="http://schemas.microsoft.com/office/drawing/2014/main" val="20017"/>
                    </a:ext>
                  </a:extLst>
                </a:gridCol>
              </a:tblGrid>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a:t>
                      </a:r>
                      <a:r>
                        <a:rPr lang="en" sz="500" dirty="0">
                          <a:solidFill>
                            <a:schemeClr val="dk1"/>
                          </a:solidFill>
                          <a:latin typeface="Poppins" pitchFamily="2" charset="-94"/>
                          <a:ea typeface="Playfair Display ExtraBold"/>
                          <a:cs typeface="Poppins" pitchFamily="2" charset="-94"/>
                          <a:sym typeface="Playfair Display ExtraBold"/>
                        </a:rPr>
                        <a:t>       H</a:t>
                      </a:r>
                      <a:endParaRPr sz="5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a:t>
                      </a:r>
                      <a:r>
                        <a:rPr lang="en" sz="500" dirty="0">
                          <a:solidFill>
                            <a:schemeClr val="dk1"/>
                          </a:solidFill>
                          <a:latin typeface="Poppins" pitchFamily="2" charset="-94"/>
                          <a:ea typeface="Playfair Display ExtraBold"/>
                          <a:cs typeface="Poppins" pitchFamily="2" charset="-94"/>
                          <a:sym typeface="Playfair Display ExtraBold"/>
                        </a:rPr>
                        <a:t>    He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ExtraBold"/>
                          <a:cs typeface="Poppins" pitchFamily="2" charset="-94"/>
                          <a:sym typeface="Playfair Display ExtraBold"/>
                        </a:rPr>
                        <a:t>3 </a:t>
                      </a:r>
                      <a:r>
                        <a:rPr lang="en" sz="500" dirty="0">
                          <a:solidFill>
                            <a:schemeClr val="dk1"/>
                          </a:solidFill>
                          <a:latin typeface="Poppins" pitchFamily="2" charset="-94"/>
                          <a:ea typeface="Playfair Display ExtraBold"/>
                          <a:cs typeface="Poppins" pitchFamily="2" charset="-94"/>
                          <a:sym typeface="Playfair Display ExtraBold"/>
                        </a:rPr>
                        <a:t>     Li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ExtraBold"/>
                          <a:cs typeface="Poppins" pitchFamily="2" charset="-94"/>
                          <a:sym typeface="Playfair Display ExtraBold"/>
                        </a:rPr>
                        <a:t>4 </a:t>
                      </a:r>
                      <a:r>
                        <a:rPr lang="en" sz="500" dirty="0">
                          <a:solidFill>
                            <a:schemeClr val="dk1"/>
                          </a:solidFill>
                          <a:latin typeface="Poppins" pitchFamily="2" charset="-94"/>
                          <a:ea typeface="Playfair Display ExtraBold"/>
                          <a:cs typeface="Poppins" pitchFamily="2" charset="-94"/>
                          <a:sym typeface="Playfair Display ExtraBold"/>
                        </a:rPr>
                        <a:t>    Be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a:t>
                      </a:r>
                      <a:r>
                        <a:rPr lang="en" sz="500" dirty="0">
                          <a:solidFill>
                            <a:schemeClr val="dk1"/>
                          </a:solidFill>
                          <a:latin typeface="Poppins" pitchFamily="2" charset="-94"/>
                          <a:ea typeface="Playfair Display ExtraBold"/>
                          <a:cs typeface="Poppins" pitchFamily="2" charset="-94"/>
                          <a:sym typeface="Playfair Display ExtraBold"/>
                        </a:rPr>
                        <a:t>      B</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6</a:t>
                      </a:r>
                      <a:r>
                        <a:rPr lang="en" sz="500" dirty="0">
                          <a:solidFill>
                            <a:schemeClr val="dk1"/>
                          </a:solidFill>
                          <a:latin typeface="Poppins" pitchFamily="2" charset="-94"/>
                          <a:ea typeface="Playfair Display ExtraBold"/>
                          <a:cs typeface="Poppins" pitchFamily="2" charset="-94"/>
                          <a:sym typeface="Playfair Display ExtraBold"/>
                        </a:rPr>
                        <a:t>      C</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a:t>
                      </a:r>
                      <a:r>
                        <a:rPr lang="en" sz="500" dirty="0">
                          <a:solidFill>
                            <a:schemeClr val="dk1"/>
                          </a:solidFill>
                          <a:latin typeface="Poppins" pitchFamily="2" charset="-94"/>
                          <a:ea typeface="Playfair Display ExtraBold"/>
                          <a:cs typeface="Poppins" pitchFamily="2" charset="-94"/>
                          <a:sym typeface="Playfair Display ExtraBold"/>
                        </a:rPr>
                        <a:t>      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a:t>
                      </a:r>
                      <a:r>
                        <a:rPr lang="en" sz="500" dirty="0">
                          <a:solidFill>
                            <a:schemeClr val="dk1"/>
                          </a:solidFill>
                          <a:latin typeface="Poppins" pitchFamily="2" charset="-94"/>
                          <a:ea typeface="Playfair Display ExtraBold"/>
                          <a:cs typeface="Poppins" pitchFamily="2" charset="-94"/>
                          <a:sym typeface="Playfair Display ExtraBold"/>
                        </a:rPr>
                        <a:t>     O</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9</a:t>
                      </a:r>
                      <a:r>
                        <a:rPr lang="en" sz="500" dirty="0">
                          <a:solidFill>
                            <a:schemeClr val="dk1"/>
                          </a:solidFill>
                          <a:latin typeface="Poppins" pitchFamily="2" charset="-94"/>
                          <a:ea typeface="Playfair Display ExtraBold"/>
                          <a:cs typeface="Poppins" pitchFamily="2" charset="-94"/>
                          <a:sym typeface="Playfair Display ExtraBold"/>
                        </a:rPr>
                        <a:t>      F</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10</a:t>
                      </a:r>
                      <a:r>
                        <a:rPr lang="en" sz="500" dirty="0">
                          <a:solidFill>
                            <a:schemeClr val="dk1"/>
                          </a:solidFill>
                          <a:latin typeface="Poppins" pitchFamily="2" charset="-94"/>
                          <a:ea typeface="Playfair Display ExtraBold"/>
                          <a:cs typeface="Poppins" pitchFamily="2" charset="-94"/>
                          <a:sym typeface="Playfair Display ExtraBold"/>
                        </a:rPr>
                        <a:t>  Ne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ExtraBold"/>
                          <a:cs typeface="Poppins" pitchFamily="2" charset="-94"/>
                          <a:sym typeface="Playfair Display ExtraBold"/>
                        </a:rPr>
                        <a:t>11</a:t>
                      </a:r>
                      <a:r>
                        <a:rPr lang="en" sz="500" dirty="0">
                          <a:solidFill>
                            <a:schemeClr val="dk1"/>
                          </a:solidFill>
                          <a:latin typeface="Poppins" pitchFamily="2" charset="-94"/>
                          <a:ea typeface="Playfair Display ExtraBold"/>
                          <a:cs typeface="Poppins" pitchFamily="2" charset="-94"/>
                          <a:sym typeface="Playfair Display ExtraBold"/>
                        </a:rPr>
                        <a:t>    Na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ExtraBold"/>
                          <a:cs typeface="Poppins" pitchFamily="2" charset="-94"/>
                          <a:sym typeface="Playfair Display ExtraBold"/>
                        </a:rPr>
                        <a:t>12</a:t>
                      </a:r>
                      <a:r>
                        <a:rPr lang="en" sz="500" dirty="0">
                          <a:solidFill>
                            <a:schemeClr val="dk1"/>
                          </a:solidFill>
                          <a:latin typeface="Poppins" pitchFamily="2" charset="-94"/>
                          <a:ea typeface="Playfair Display ExtraBold"/>
                          <a:cs typeface="Poppins" pitchFamily="2" charset="-94"/>
                          <a:sym typeface="Playfair Display ExtraBold"/>
                        </a:rPr>
                        <a:t>  Mg</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13</a:t>
                      </a:r>
                      <a:r>
                        <a:rPr lang="en" sz="500" dirty="0">
                          <a:solidFill>
                            <a:schemeClr val="dk1"/>
                          </a:solidFill>
                          <a:latin typeface="Poppins" pitchFamily="2" charset="-94"/>
                          <a:ea typeface="Playfair Display ExtraBold"/>
                          <a:cs typeface="Poppins" pitchFamily="2" charset="-94"/>
                          <a:sym typeface="Playfair Display ExtraBold"/>
                        </a:rPr>
                        <a:t>    Al</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14</a:t>
                      </a:r>
                      <a:r>
                        <a:rPr lang="en" sz="500" dirty="0">
                          <a:solidFill>
                            <a:schemeClr val="dk1"/>
                          </a:solidFill>
                          <a:latin typeface="Poppins" pitchFamily="2" charset="-94"/>
                          <a:ea typeface="Playfair Display ExtraBold"/>
                          <a:cs typeface="Poppins" pitchFamily="2" charset="-94"/>
                          <a:sym typeface="Playfair Display ExtraBold"/>
                        </a:rPr>
                        <a:t>   Si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15</a:t>
                      </a:r>
                      <a:r>
                        <a:rPr lang="en" sz="500" dirty="0">
                          <a:solidFill>
                            <a:schemeClr val="dk1"/>
                          </a:solidFill>
                          <a:latin typeface="Poppins" pitchFamily="2" charset="-94"/>
                          <a:ea typeface="Playfair Display ExtraBold"/>
                          <a:cs typeface="Poppins" pitchFamily="2" charset="-94"/>
                          <a:sym typeface="Playfair Display ExtraBold"/>
                        </a:rPr>
                        <a:t>     P</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16 </a:t>
                      </a:r>
                      <a:r>
                        <a:rPr lang="en" sz="500" dirty="0">
                          <a:solidFill>
                            <a:schemeClr val="dk1"/>
                          </a:solidFill>
                          <a:latin typeface="Poppins" pitchFamily="2" charset="-94"/>
                          <a:ea typeface="Playfair Display ExtraBold"/>
                          <a:cs typeface="Poppins" pitchFamily="2" charset="-94"/>
                          <a:sym typeface="Playfair Display ExtraBold"/>
                        </a:rPr>
                        <a:t>    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17 </a:t>
                      </a:r>
                      <a:r>
                        <a:rPr lang="en" sz="500" dirty="0">
                          <a:solidFill>
                            <a:schemeClr val="dk1"/>
                          </a:solidFill>
                          <a:latin typeface="Poppins" pitchFamily="2" charset="-94"/>
                          <a:ea typeface="Playfair Display ExtraBold"/>
                          <a:cs typeface="Poppins" pitchFamily="2" charset="-94"/>
                          <a:sym typeface="Playfair Display ExtraBold"/>
                        </a:rPr>
                        <a:t>   </a:t>
                      </a:r>
                      <a:r>
                        <a:rPr lang="en" sz="500" dirty="0" smtClean="0">
                          <a:solidFill>
                            <a:schemeClr val="dk1"/>
                          </a:solidFill>
                          <a:latin typeface="Poppins" pitchFamily="2" charset="-94"/>
                          <a:ea typeface="Playfair Display ExtraBold"/>
                          <a:cs typeface="Poppins" pitchFamily="2" charset="-94"/>
                          <a:sym typeface="Playfair Display ExtraBold"/>
                        </a:rPr>
                        <a:t>C</a:t>
                      </a:r>
                      <a:r>
                        <a:rPr lang="tr-TR" sz="500" dirty="0" smtClean="0">
                          <a:solidFill>
                            <a:schemeClr val="dk1"/>
                          </a:solidFill>
                          <a:latin typeface="Poppins" pitchFamily="2" charset="-94"/>
                          <a:ea typeface="Playfair Display ExtraBold"/>
                          <a:cs typeface="Poppins" pitchFamily="2" charset="-94"/>
                          <a:sym typeface="Playfair Display ExtraBold"/>
                        </a:rPr>
                        <a:t>l</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18</a:t>
                      </a:r>
                      <a:r>
                        <a:rPr lang="en" sz="500" dirty="0">
                          <a:solidFill>
                            <a:schemeClr val="dk1"/>
                          </a:solidFill>
                          <a:latin typeface="Poppins" pitchFamily="2" charset="-94"/>
                          <a:ea typeface="Playfair Display ExtraBold"/>
                          <a:cs typeface="Poppins" pitchFamily="2" charset="-94"/>
                          <a:sym typeface="Playfair Display ExtraBold"/>
                        </a:rPr>
                        <a:t>   Ar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19 </a:t>
                      </a:r>
                      <a:r>
                        <a:rPr lang="en" sz="500" dirty="0">
                          <a:solidFill>
                            <a:schemeClr val="dk1"/>
                          </a:solidFill>
                          <a:latin typeface="Poppins" pitchFamily="2" charset="-94"/>
                          <a:ea typeface="Playfair Display ExtraBold"/>
                          <a:cs typeface="Poppins" pitchFamily="2" charset="-94"/>
                          <a:sym typeface="Playfair Display ExtraBold"/>
                        </a:rPr>
                        <a:t>   K</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20</a:t>
                      </a:r>
                      <a:r>
                        <a:rPr lang="en" sz="500" dirty="0">
                          <a:solidFill>
                            <a:schemeClr val="dk1"/>
                          </a:solidFill>
                          <a:latin typeface="Poppins" pitchFamily="2" charset="-94"/>
                          <a:ea typeface="Playfair Display ExtraBold"/>
                          <a:cs typeface="Poppins" pitchFamily="2" charset="-94"/>
                          <a:sym typeface="Playfair Display ExtraBold"/>
                        </a:rPr>
                        <a:t>  Ca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21 </a:t>
                      </a:r>
                      <a:r>
                        <a:rPr lang="en" sz="500" dirty="0">
                          <a:solidFill>
                            <a:schemeClr val="dk1"/>
                          </a:solidFill>
                          <a:latin typeface="Poppins" pitchFamily="2" charset="-94"/>
                          <a:ea typeface="Playfair Display ExtraBold"/>
                          <a:cs typeface="Poppins" pitchFamily="2" charset="-94"/>
                          <a:sym typeface="Playfair Display ExtraBold"/>
                        </a:rPr>
                        <a:t>  Sc</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22</a:t>
                      </a:r>
                      <a:r>
                        <a:rPr lang="en" sz="500" dirty="0">
                          <a:solidFill>
                            <a:schemeClr val="dk1"/>
                          </a:solidFill>
                          <a:latin typeface="Poppins" pitchFamily="2" charset="-94"/>
                          <a:ea typeface="Playfair Display ExtraBold"/>
                          <a:cs typeface="Poppins" pitchFamily="2" charset="-94"/>
                          <a:sym typeface="Playfair Display ExtraBold"/>
                        </a:rPr>
                        <a:t>   Ti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23</a:t>
                      </a:r>
                      <a:r>
                        <a:rPr lang="en" sz="500" dirty="0">
                          <a:solidFill>
                            <a:schemeClr val="dk1"/>
                          </a:solidFill>
                          <a:latin typeface="Poppins" pitchFamily="2" charset="-94"/>
                          <a:ea typeface="Playfair Display ExtraBold"/>
                          <a:cs typeface="Poppins" pitchFamily="2" charset="-94"/>
                          <a:sym typeface="Playfair Display ExtraBold"/>
                        </a:rPr>
                        <a:t>    V</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24</a:t>
                      </a:r>
                      <a:r>
                        <a:rPr lang="en" sz="500" dirty="0">
                          <a:solidFill>
                            <a:schemeClr val="dk1"/>
                          </a:solidFill>
                          <a:latin typeface="Poppins" pitchFamily="2" charset="-94"/>
                          <a:ea typeface="Playfair Display ExtraBold"/>
                          <a:cs typeface="Poppins" pitchFamily="2" charset="-94"/>
                          <a:sym typeface="Playfair Display ExtraBold"/>
                        </a:rPr>
                        <a:t>  Cr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25 </a:t>
                      </a:r>
                      <a:r>
                        <a:rPr lang="en" sz="500" dirty="0">
                          <a:solidFill>
                            <a:schemeClr val="dk1"/>
                          </a:solidFill>
                          <a:latin typeface="Poppins" pitchFamily="2" charset="-94"/>
                          <a:ea typeface="Playfair Display ExtraBold"/>
                          <a:cs typeface="Poppins" pitchFamily="2" charset="-94"/>
                          <a:sym typeface="Playfair Display ExtraBold"/>
                        </a:rPr>
                        <a:t> Mn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26</a:t>
                      </a:r>
                      <a:r>
                        <a:rPr lang="en" sz="500" dirty="0">
                          <a:solidFill>
                            <a:schemeClr val="dk1"/>
                          </a:solidFill>
                          <a:latin typeface="Poppins" pitchFamily="2" charset="-94"/>
                          <a:ea typeface="Playfair Display ExtraBold"/>
                          <a:cs typeface="Poppins" pitchFamily="2" charset="-94"/>
                          <a:sym typeface="Playfair Display ExtraBold"/>
                        </a:rPr>
                        <a:t>  Fe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27 </a:t>
                      </a:r>
                      <a:r>
                        <a:rPr lang="en" sz="500" dirty="0">
                          <a:solidFill>
                            <a:schemeClr val="dk1"/>
                          </a:solidFill>
                          <a:latin typeface="Poppins" pitchFamily="2" charset="-94"/>
                          <a:ea typeface="Playfair Display ExtraBold"/>
                          <a:cs typeface="Poppins" pitchFamily="2" charset="-94"/>
                          <a:sym typeface="Playfair Display ExtraBold"/>
                        </a:rPr>
                        <a:t> Co</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28</a:t>
                      </a:r>
                      <a:r>
                        <a:rPr lang="en" sz="500" dirty="0">
                          <a:solidFill>
                            <a:schemeClr val="dk1"/>
                          </a:solidFill>
                          <a:latin typeface="Poppins" pitchFamily="2" charset="-94"/>
                          <a:ea typeface="Playfair Display ExtraBold"/>
                          <a:cs typeface="Poppins" pitchFamily="2" charset="-94"/>
                          <a:sym typeface="Playfair Display ExtraBold"/>
                        </a:rPr>
                        <a:t>  Ni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29</a:t>
                      </a:r>
                      <a:r>
                        <a:rPr lang="en" sz="500" dirty="0">
                          <a:solidFill>
                            <a:schemeClr val="dk1"/>
                          </a:solidFill>
                          <a:latin typeface="Poppins" pitchFamily="2" charset="-94"/>
                          <a:ea typeface="Playfair Display ExtraBold"/>
                          <a:cs typeface="Poppins" pitchFamily="2" charset="-94"/>
                          <a:sym typeface="Playfair Display ExtraBold"/>
                        </a:rPr>
                        <a:t>  Cu</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30 </a:t>
                      </a:r>
                      <a:r>
                        <a:rPr lang="en" sz="500" dirty="0">
                          <a:solidFill>
                            <a:schemeClr val="dk1"/>
                          </a:solidFill>
                          <a:latin typeface="Poppins" pitchFamily="2" charset="-94"/>
                          <a:ea typeface="Playfair Display ExtraBold"/>
                          <a:cs typeface="Poppins" pitchFamily="2" charset="-94"/>
                          <a:sym typeface="Playfair Display ExtraBold"/>
                        </a:rPr>
                        <a:t> Zn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31</a:t>
                      </a:r>
                      <a:r>
                        <a:rPr lang="en" sz="500" dirty="0">
                          <a:solidFill>
                            <a:schemeClr val="dk1"/>
                          </a:solidFill>
                          <a:latin typeface="Poppins" pitchFamily="2" charset="-94"/>
                          <a:ea typeface="Playfair Display ExtraBold"/>
                          <a:cs typeface="Poppins" pitchFamily="2" charset="-94"/>
                          <a:sym typeface="Playfair Display ExtraBold"/>
                        </a:rPr>
                        <a:t>  Ga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32</a:t>
                      </a:r>
                      <a:r>
                        <a:rPr lang="en" sz="500" dirty="0">
                          <a:solidFill>
                            <a:schemeClr val="dk1"/>
                          </a:solidFill>
                          <a:latin typeface="Poppins" pitchFamily="2" charset="-94"/>
                          <a:ea typeface="Playfair Display ExtraBold"/>
                          <a:cs typeface="Poppins" pitchFamily="2" charset="-94"/>
                          <a:sym typeface="Playfair Display ExtraBold"/>
                        </a:rPr>
                        <a:t>  Ge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33</a:t>
                      </a:r>
                      <a:r>
                        <a:rPr lang="en" sz="500" dirty="0">
                          <a:solidFill>
                            <a:schemeClr val="dk1"/>
                          </a:solidFill>
                          <a:latin typeface="Poppins" pitchFamily="2" charset="-94"/>
                          <a:ea typeface="Playfair Display ExtraBold"/>
                          <a:cs typeface="Poppins" pitchFamily="2" charset="-94"/>
                          <a:sym typeface="Playfair Display ExtraBold"/>
                        </a:rPr>
                        <a:t>  As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34</a:t>
                      </a:r>
                      <a:r>
                        <a:rPr lang="en" sz="500" dirty="0">
                          <a:solidFill>
                            <a:schemeClr val="dk1"/>
                          </a:solidFill>
                          <a:latin typeface="Poppins" pitchFamily="2" charset="-94"/>
                          <a:ea typeface="Playfair Display ExtraBold"/>
                          <a:cs typeface="Poppins" pitchFamily="2" charset="-94"/>
                          <a:sym typeface="Playfair Display ExtraBold"/>
                        </a:rPr>
                        <a:t>  Se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35</a:t>
                      </a:r>
                      <a:r>
                        <a:rPr lang="en" sz="500" dirty="0">
                          <a:solidFill>
                            <a:schemeClr val="dk1"/>
                          </a:solidFill>
                          <a:latin typeface="Poppins" pitchFamily="2" charset="-94"/>
                          <a:ea typeface="Playfair Display ExtraBold"/>
                          <a:cs typeface="Poppins" pitchFamily="2" charset="-94"/>
                          <a:sym typeface="Playfair Display ExtraBold"/>
                        </a:rPr>
                        <a:t>   Br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36</a:t>
                      </a:r>
                      <a:r>
                        <a:rPr lang="en" sz="500" dirty="0">
                          <a:solidFill>
                            <a:schemeClr val="dk1"/>
                          </a:solidFill>
                          <a:latin typeface="Poppins" pitchFamily="2" charset="-94"/>
                          <a:ea typeface="Playfair Display ExtraBold"/>
                          <a:cs typeface="Poppins" pitchFamily="2" charset="-94"/>
                          <a:sym typeface="Playfair Display ExtraBold"/>
                        </a:rPr>
                        <a:t>  Kr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37 </a:t>
                      </a:r>
                      <a:r>
                        <a:rPr lang="en" sz="500" dirty="0">
                          <a:solidFill>
                            <a:schemeClr val="dk1"/>
                          </a:solidFill>
                          <a:latin typeface="Poppins" pitchFamily="2" charset="-94"/>
                          <a:ea typeface="Playfair Display ExtraBold"/>
                          <a:cs typeface="Poppins" pitchFamily="2" charset="-94"/>
                          <a:sym typeface="Playfair Display ExtraBold"/>
                        </a:rPr>
                        <a:t> Rb</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38</a:t>
                      </a:r>
                      <a:r>
                        <a:rPr lang="en" sz="500" dirty="0">
                          <a:solidFill>
                            <a:schemeClr val="dk1"/>
                          </a:solidFill>
                          <a:latin typeface="Poppins" pitchFamily="2" charset="-94"/>
                          <a:ea typeface="Playfair Display ExtraBold"/>
                          <a:cs typeface="Poppins" pitchFamily="2" charset="-94"/>
                          <a:sym typeface="Playfair Display ExtraBold"/>
                        </a:rPr>
                        <a:t>  Sr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39</a:t>
                      </a:r>
                      <a:r>
                        <a:rPr lang="en" sz="500" dirty="0">
                          <a:solidFill>
                            <a:schemeClr val="dk1"/>
                          </a:solidFill>
                          <a:latin typeface="Poppins" pitchFamily="2" charset="-94"/>
                          <a:ea typeface="Playfair Display ExtraBold"/>
                          <a:cs typeface="Poppins" pitchFamily="2" charset="-94"/>
                          <a:sym typeface="Playfair Display ExtraBold"/>
                        </a:rPr>
                        <a:t>    Y</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40</a:t>
                      </a:r>
                      <a:r>
                        <a:rPr lang="en" sz="500">
                          <a:solidFill>
                            <a:schemeClr val="dk1"/>
                          </a:solidFill>
                          <a:latin typeface="Poppins" pitchFamily="2" charset="-94"/>
                          <a:ea typeface="Playfair Display ExtraBold"/>
                          <a:cs typeface="Poppins" pitchFamily="2" charset="-94"/>
                          <a:sym typeface="Playfair Display ExtraBold"/>
                        </a:rPr>
                        <a:t>  Zr</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41</a:t>
                      </a:r>
                      <a:r>
                        <a:rPr lang="en" sz="500">
                          <a:solidFill>
                            <a:schemeClr val="dk1"/>
                          </a:solidFill>
                          <a:latin typeface="Poppins" pitchFamily="2" charset="-94"/>
                          <a:ea typeface="Playfair Display ExtraBold"/>
                          <a:cs typeface="Poppins" pitchFamily="2" charset="-94"/>
                          <a:sym typeface="Playfair Display ExtraBold"/>
                        </a:rPr>
                        <a:t>  Nb</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42 </a:t>
                      </a:r>
                      <a:r>
                        <a:rPr lang="en" sz="500" dirty="0">
                          <a:solidFill>
                            <a:schemeClr val="dk1"/>
                          </a:solidFill>
                          <a:latin typeface="Poppins" pitchFamily="2" charset="-94"/>
                          <a:ea typeface="Playfair Display ExtraBold"/>
                          <a:cs typeface="Poppins" pitchFamily="2" charset="-94"/>
                          <a:sym typeface="Playfair Display ExtraBold"/>
                        </a:rPr>
                        <a:t>Mo</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43</a:t>
                      </a:r>
                      <a:r>
                        <a:rPr lang="en" sz="500" dirty="0">
                          <a:solidFill>
                            <a:schemeClr val="dk1"/>
                          </a:solidFill>
                          <a:latin typeface="Poppins" pitchFamily="2" charset="-94"/>
                          <a:ea typeface="Playfair Display ExtraBold"/>
                          <a:cs typeface="Poppins" pitchFamily="2" charset="-94"/>
                          <a:sym typeface="Playfair Display ExtraBold"/>
                        </a:rPr>
                        <a:t>  Tc</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44</a:t>
                      </a:r>
                      <a:r>
                        <a:rPr lang="en" sz="500" dirty="0">
                          <a:solidFill>
                            <a:schemeClr val="dk1"/>
                          </a:solidFill>
                          <a:latin typeface="Poppins" pitchFamily="2" charset="-94"/>
                          <a:ea typeface="Playfair Display ExtraBold"/>
                          <a:cs typeface="Poppins" pitchFamily="2" charset="-94"/>
                          <a:sym typeface="Playfair Display ExtraBold"/>
                        </a:rPr>
                        <a:t> Ru</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45 </a:t>
                      </a:r>
                      <a:r>
                        <a:rPr lang="en" sz="500" dirty="0">
                          <a:solidFill>
                            <a:schemeClr val="dk1"/>
                          </a:solidFill>
                          <a:latin typeface="Poppins" pitchFamily="2" charset="-94"/>
                          <a:ea typeface="Playfair Display ExtraBold"/>
                          <a:cs typeface="Poppins" pitchFamily="2" charset="-94"/>
                          <a:sym typeface="Playfair Display ExtraBold"/>
                        </a:rPr>
                        <a:t> Rh</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46</a:t>
                      </a:r>
                      <a:r>
                        <a:rPr lang="en" sz="500">
                          <a:solidFill>
                            <a:schemeClr val="dk1"/>
                          </a:solidFill>
                          <a:latin typeface="Poppins" pitchFamily="2" charset="-94"/>
                          <a:ea typeface="Playfair Display ExtraBold"/>
                          <a:cs typeface="Poppins" pitchFamily="2" charset="-94"/>
                          <a:sym typeface="Playfair Display ExtraBold"/>
                        </a:rPr>
                        <a:t> Pd</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47</a:t>
                      </a:r>
                      <a:r>
                        <a:rPr lang="en" sz="500">
                          <a:solidFill>
                            <a:schemeClr val="dk1"/>
                          </a:solidFill>
                          <a:latin typeface="Poppins" pitchFamily="2" charset="-94"/>
                          <a:ea typeface="Playfair Display ExtraBold"/>
                          <a:cs typeface="Poppins" pitchFamily="2" charset="-94"/>
                          <a:sym typeface="Playfair Display ExtraBold"/>
                        </a:rPr>
                        <a:t>  Ag</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48 </a:t>
                      </a:r>
                      <a:r>
                        <a:rPr lang="en" sz="500" dirty="0">
                          <a:solidFill>
                            <a:schemeClr val="dk1"/>
                          </a:solidFill>
                          <a:latin typeface="Poppins" pitchFamily="2" charset="-94"/>
                          <a:ea typeface="Playfair Display ExtraBold"/>
                          <a:cs typeface="Poppins" pitchFamily="2" charset="-94"/>
                          <a:sym typeface="Playfair Display ExtraBold"/>
                        </a:rPr>
                        <a:t>Cd</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49</a:t>
                      </a:r>
                      <a:r>
                        <a:rPr lang="en" sz="500" dirty="0">
                          <a:solidFill>
                            <a:schemeClr val="dk1"/>
                          </a:solidFill>
                          <a:latin typeface="Poppins" pitchFamily="2" charset="-94"/>
                          <a:ea typeface="Playfair Display ExtraBold"/>
                          <a:cs typeface="Poppins" pitchFamily="2" charset="-94"/>
                          <a:sym typeface="Playfair Display ExtraBold"/>
                        </a:rPr>
                        <a:t>  In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50</a:t>
                      </a:r>
                      <a:r>
                        <a:rPr lang="en" sz="500" dirty="0">
                          <a:solidFill>
                            <a:schemeClr val="dk1"/>
                          </a:solidFill>
                          <a:latin typeface="Poppins" pitchFamily="2" charset="-94"/>
                          <a:ea typeface="Playfair Display ExtraBold"/>
                          <a:cs typeface="Poppins" pitchFamily="2" charset="-94"/>
                          <a:sym typeface="Playfair Display ExtraBold"/>
                        </a:rPr>
                        <a:t>  Sn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51</a:t>
                      </a:r>
                      <a:r>
                        <a:rPr lang="en" sz="500" dirty="0">
                          <a:solidFill>
                            <a:schemeClr val="dk1"/>
                          </a:solidFill>
                          <a:latin typeface="Poppins" pitchFamily="2" charset="-94"/>
                          <a:ea typeface="Playfair Display ExtraBold"/>
                          <a:cs typeface="Poppins" pitchFamily="2" charset="-94"/>
                          <a:sym typeface="Playfair Display ExtraBold"/>
                        </a:rPr>
                        <a:t>  Sb</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52</a:t>
                      </a:r>
                      <a:r>
                        <a:rPr lang="en" sz="500" dirty="0">
                          <a:solidFill>
                            <a:schemeClr val="dk1"/>
                          </a:solidFill>
                          <a:latin typeface="Poppins" pitchFamily="2" charset="-94"/>
                          <a:ea typeface="Playfair Display ExtraBold"/>
                          <a:cs typeface="Poppins" pitchFamily="2" charset="-94"/>
                          <a:sym typeface="Playfair Display ExtraBold"/>
                        </a:rPr>
                        <a:t>  Te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53 </a:t>
                      </a:r>
                      <a:r>
                        <a:rPr lang="en" sz="500" dirty="0">
                          <a:solidFill>
                            <a:schemeClr val="dk1"/>
                          </a:solidFill>
                          <a:latin typeface="Poppins" pitchFamily="2" charset="-94"/>
                          <a:ea typeface="Playfair Display ExtraBold"/>
                          <a:cs typeface="Poppins" pitchFamily="2" charset="-94"/>
                          <a:sym typeface="Playfair Display ExtraBold"/>
                        </a:rPr>
                        <a:t>     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54</a:t>
                      </a:r>
                      <a:r>
                        <a:rPr lang="en" sz="500" dirty="0">
                          <a:solidFill>
                            <a:schemeClr val="dk1"/>
                          </a:solidFill>
                          <a:latin typeface="Poppins" pitchFamily="2" charset="-94"/>
                          <a:ea typeface="Playfair Display ExtraBold"/>
                          <a:cs typeface="Poppins" pitchFamily="2" charset="-94"/>
                          <a:sym typeface="Playfair Display ExtraBold"/>
                        </a:rPr>
                        <a:t>  Xe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55</a:t>
                      </a:r>
                      <a:r>
                        <a:rPr lang="en" sz="500" dirty="0">
                          <a:solidFill>
                            <a:schemeClr val="dk1"/>
                          </a:solidFill>
                          <a:latin typeface="Poppins" pitchFamily="2" charset="-94"/>
                          <a:ea typeface="Playfair Display ExtraBold"/>
                          <a:cs typeface="Poppins" pitchFamily="2" charset="-94"/>
                          <a:sym typeface="Playfair Display ExtraBold"/>
                        </a:rPr>
                        <a:t>  Cs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56</a:t>
                      </a:r>
                      <a:r>
                        <a:rPr lang="en" sz="500" dirty="0">
                          <a:solidFill>
                            <a:schemeClr val="dk1"/>
                          </a:solidFill>
                          <a:latin typeface="Poppins" pitchFamily="2" charset="-94"/>
                          <a:ea typeface="Playfair Display ExtraBold"/>
                          <a:cs typeface="Poppins" pitchFamily="2" charset="-94"/>
                          <a:sym typeface="Playfair Display ExtraBold"/>
                        </a:rPr>
                        <a:t>  Ba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71</a:t>
                      </a:r>
                      <a:r>
                        <a:rPr lang="en" sz="500" dirty="0">
                          <a:solidFill>
                            <a:schemeClr val="dk1"/>
                          </a:solidFill>
                          <a:latin typeface="Poppins" pitchFamily="2" charset="-94"/>
                          <a:ea typeface="Playfair Display ExtraBold"/>
                          <a:cs typeface="Poppins" pitchFamily="2" charset="-94"/>
                          <a:sym typeface="Playfair Display ExtraBold"/>
                        </a:rPr>
                        <a:t>   Lu</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72</a:t>
                      </a:r>
                      <a:r>
                        <a:rPr lang="en" sz="500">
                          <a:solidFill>
                            <a:schemeClr val="dk1"/>
                          </a:solidFill>
                          <a:latin typeface="Poppins" pitchFamily="2" charset="-94"/>
                          <a:ea typeface="Playfair Display ExtraBold"/>
                          <a:cs typeface="Poppins" pitchFamily="2" charset="-94"/>
                          <a:sym typeface="Playfair Display ExtraBold"/>
                        </a:rPr>
                        <a:t>   Hf</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73</a:t>
                      </a:r>
                      <a:r>
                        <a:rPr lang="en" sz="500">
                          <a:solidFill>
                            <a:schemeClr val="dk1"/>
                          </a:solidFill>
                          <a:latin typeface="Poppins" pitchFamily="2" charset="-94"/>
                          <a:ea typeface="Playfair Display ExtraBold"/>
                          <a:cs typeface="Poppins" pitchFamily="2" charset="-94"/>
                          <a:sym typeface="Playfair Display ExtraBold"/>
                        </a:rPr>
                        <a:t>  Ta</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74</a:t>
                      </a:r>
                      <a:r>
                        <a:rPr lang="en" sz="500">
                          <a:solidFill>
                            <a:schemeClr val="dk1"/>
                          </a:solidFill>
                          <a:latin typeface="Poppins" pitchFamily="2" charset="-94"/>
                          <a:ea typeface="Playfair Display ExtraBold"/>
                          <a:cs typeface="Poppins" pitchFamily="2" charset="-94"/>
                          <a:sym typeface="Playfair Display ExtraBold"/>
                        </a:rPr>
                        <a:t>   W</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75</a:t>
                      </a:r>
                      <a:r>
                        <a:rPr lang="en" sz="500">
                          <a:solidFill>
                            <a:schemeClr val="dk1"/>
                          </a:solidFill>
                          <a:latin typeface="Poppins" pitchFamily="2" charset="-94"/>
                          <a:ea typeface="Playfair Display ExtraBold"/>
                          <a:cs typeface="Poppins" pitchFamily="2" charset="-94"/>
                          <a:sym typeface="Playfair Display ExtraBold"/>
                        </a:rPr>
                        <a:t>  Re</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76</a:t>
                      </a:r>
                      <a:r>
                        <a:rPr lang="en" sz="500">
                          <a:solidFill>
                            <a:schemeClr val="dk1"/>
                          </a:solidFill>
                          <a:latin typeface="Poppins" pitchFamily="2" charset="-94"/>
                          <a:ea typeface="Playfair Display ExtraBold"/>
                          <a:cs typeface="Poppins" pitchFamily="2" charset="-94"/>
                          <a:sym typeface="Playfair Display ExtraBold"/>
                        </a:rPr>
                        <a:t>  Os</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77 </a:t>
                      </a:r>
                      <a:r>
                        <a:rPr lang="en" sz="500" dirty="0">
                          <a:solidFill>
                            <a:schemeClr val="dk1"/>
                          </a:solidFill>
                          <a:latin typeface="Poppins" pitchFamily="2" charset="-94"/>
                          <a:ea typeface="Playfair Display ExtraBold"/>
                          <a:cs typeface="Poppins" pitchFamily="2" charset="-94"/>
                          <a:sym typeface="Playfair Display ExtraBold"/>
                        </a:rPr>
                        <a:t>   Ir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78</a:t>
                      </a:r>
                      <a:r>
                        <a:rPr lang="en" sz="500" dirty="0">
                          <a:solidFill>
                            <a:schemeClr val="dk1"/>
                          </a:solidFill>
                          <a:latin typeface="Poppins" pitchFamily="2" charset="-94"/>
                          <a:ea typeface="Playfair Display ExtraBold"/>
                          <a:cs typeface="Poppins" pitchFamily="2" charset="-94"/>
                          <a:sym typeface="Playfair Display ExtraBold"/>
                        </a:rPr>
                        <a:t>   Pt</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79</a:t>
                      </a:r>
                      <a:r>
                        <a:rPr lang="en" sz="500" dirty="0">
                          <a:solidFill>
                            <a:schemeClr val="dk1"/>
                          </a:solidFill>
                          <a:latin typeface="Poppins" pitchFamily="2" charset="-94"/>
                          <a:ea typeface="Playfair Display ExtraBold"/>
                          <a:cs typeface="Poppins" pitchFamily="2" charset="-94"/>
                          <a:sym typeface="Playfair Display ExtraBold"/>
                        </a:rPr>
                        <a:t>  Au</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80</a:t>
                      </a:r>
                      <a:r>
                        <a:rPr lang="en" sz="500">
                          <a:solidFill>
                            <a:schemeClr val="dk1"/>
                          </a:solidFill>
                          <a:latin typeface="Poppins" pitchFamily="2" charset="-94"/>
                          <a:ea typeface="Playfair Display ExtraBold"/>
                          <a:cs typeface="Poppins" pitchFamily="2" charset="-94"/>
                          <a:sym typeface="Playfair Display ExtraBold"/>
                        </a:rPr>
                        <a:t> Hg</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81</a:t>
                      </a:r>
                      <a:r>
                        <a:rPr lang="en" sz="500" dirty="0">
                          <a:solidFill>
                            <a:schemeClr val="dk1"/>
                          </a:solidFill>
                          <a:latin typeface="Poppins" pitchFamily="2" charset="-94"/>
                          <a:ea typeface="Playfair Display ExtraBold"/>
                          <a:cs typeface="Poppins" pitchFamily="2" charset="-94"/>
                          <a:sym typeface="Playfair Display ExtraBold"/>
                        </a:rPr>
                        <a:t>   Ti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82</a:t>
                      </a:r>
                      <a:r>
                        <a:rPr lang="en" sz="500" dirty="0">
                          <a:solidFill>
                            <a:schemeClr val="dk1"/>
                          </a:solidFill>
                          <a:latin typeface="Poppins" pitchFamily="2" charset="-94"/>
                          <a:ea typeface="Playfair Display ExtraBold"/>
                          <a:cs typeface="Poppins" pitchFamily="2" charset="-94"/>
                          <a:sym typeface="Playfair Display ExtraBold"/>
                        </a:rPr>
                        <a:t>  Pb</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83 </a:t>
                      </a:r>
                      <a:r>
                        <a:rPr lang="en" sz="500" dirty="0">
                          <a:solidFill>
                            <a:schemeClr val="dk1"/>
                          </a:solidFill>
                          <a:latin typeface="Poppins" pitchFamily="2" charset="-94"/>
                          <a:ea typeface="Playfair Display ExtraBold"/>
                          <a:cs typeface="Poppins" pitchFamily="2" charset="-94"/>
                          <a:sym typeface="Playfair Display ExtraBold"/>
                        </a:rPr>
                        <a:t>  Bi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84</a:t>
                      </a:r>
                      <a:r>
                        <a:rPr lang="en" sz="500" dirty="0">
                          <a:solidFill>
                            <a:schemeClr val="dk1"/>
                          </a:solidFill>
                          <a:latin typeface="Poppins" pitchFamily="2" charset="-94"/>
                          <a:ea typeface="Playfair Display ExtraBold"/>
                          <a:cs typeface="Poppins" pitchFamily="2" charset="-94"/>
                          <a:sym typeface="Playfair Display ExtraBold"/>
                        </a:rPr>
                        <a:t> Po</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85</a:t>
                      </a:r>
                      <a:r>
                        <a:rPr lang="en" sz="500" dirty="0">
                          <a:solidFill>
                            <a:schemeClr val="dk1"/>
                          </a:solidFill>
                          <a:latin typeface="Poppins" pitchFamily="2" charset="-94"/>
                          <a:ea typeface="Playfair Display ExtraBold"/>
                          <a:cs typeface="Poppins" pitchFamily="2" charset="-94"/>
                          <a:sym typeface="Playfair Display ExtraBold"/>
                        </a:rPr>
                        <a:t>  At</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86 </a:t>
                      </a:r>
                      <a:r>
                        <a:rPr lang="en" sz="500" dirty="0">
                          <a:solidFill>
                            <a:schemeClr val="dk1"/>
                          </a:solidFill>
                          <a:latin typeface="Poppins" pitchFamily="2" charset="-94"/>
                          <a:ea typeface="Playfair Display ExtraBold"/>
                          <a:cs typeface="Poppins" pitchFamily="2" charset="-94"/>
                          <a:sym typeface="Playfair Display ExtraBold"/>
                        </a:rPr>
                        <a:t>Rn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87</a:t>
                      </a:r>
                      <a:r>
                        <a:rPr lang="en" sz="500" dirty="0">
                          <a:solidFill>
                            <a:schemeClr val="dk1"/>
                          </a:solidFill>
                          <a:latin typeface="Poppins" pitchFamily="2" charset="-94"/>
                          <a:ea typeface="Playfair Display ExtraBold"/>
                          <a:cs typeface="Poppins" pitchFamily="2" charset="-94"/>
                          <a:sym typeface="Playfair Display ExtraBold"/>
                        </a:rPr>
                        <a:t>   Fr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88</a:t>
                      </a:r>
                      <a:r>
                        <a:rPr lang="en" sz="500" dirty="0">
                          <a:solidFill>
                            <a:schemeClr val="dk1"/>
                          </a:solidFill>
                          <a:latin typeface="Poppins" pitchFamily="2" charset="-94"/>
                          <a:ea typeface="Playfair Display ExtraBold"/>
                          <a:cs typeface="Poppins" pitchFamily="2" charset="-94"/>
                          <a:sym typeface="Playfair Display ExtraBold"/>
                        </a:rPr>
                        <a:t> Ra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103</a:t>
                      </a:r>
                      <a:r>
                        <a:rPr lang="en" sz="500">
                          <a:solidFill>
                            <a:schemeClr val="dk1"/>
                          </a:solidFill>
                          <a:latin typeface="Poppins" pitchFamily="2" charset="-94"/>
                          <a:ea typeface="Playfair Display ExtraBold"/>
                          <a:cs typeface="Poppins" pitchFamily="2" charset="-94"/>
                          <a:sym typeface="Playfair Display ExtraBold"/>
                        </a:rPr>
                        <a:t> Lr</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104</a:t>
                      </a:r>
                      <a:r>
                        <a:rPr lang="en" sz="500">
                          <a:solidFill>
                            <a:schemeClr val="dk1"/>
                          </a:solidFill>
                          <a:latin typeface="Poppins" pitchFamily="2" charset="-94"/>
                          <a:ea typeface="Playfair Display ExtraBold"/>
                          <a:cs typeface="Poppins" pitchFamily="2" charset="-94"/>
                          <a:sym typeface="Playfair Display ExtraBold"/>
                        </a:rPr>
                        <a:t> Rf</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105</a:t>
                      </a:r>
                      <a:r>
                        <a:rPr lang="en" sz="500">
                          <a:solidFill>
                            <a:schemeClr val="dk1"/>
                          </a:solidFill>
                          <a:latin typeface="Poppins" pitchFamily="2" charset="-94"/>
                          <a:ea typeface="Playfair Display ExtraBold"/>
                          <a:cs typeface="Poppins" pitchFamily="2" charset="-94"/>
                          <a:sym typeface="Playfair Display ExtraBold"/>
                        </a:rPr>
                        <a:t> Db</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106</a:t>
                      </a:r>
                      <a:r>
                        <a:rPr lang="en" sz="500">
                          <a:solidFill>
                            <a:schemeClr val="dk1"/>
                          </a:solidFill>
                          <a:latin typeface="Poppins" pitchFamily="2" charset="-94"/>
                          <a:ea typeface="Playfair Display ExtraBold"/>
                          <a:cs typeface="Poppins" pitchFamily="2" charset="-94"/>
                          <a:sym typeface="Playfair Display ExtraBold"/>
                        </a:rPr>
                        <a:t> Sg</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107</a:t>
                      </a:r>
                      <a:r>
                        <a:rPr lang="en" sz="500">
                          <a:solidFill>
                            <a:schemeClr val="dk1"/>
                          </a:solidFill>
                          <a:latin typeface="Poppins" pitchFamily="2" charset="-94"/>
                          <a:ea typeface="Playfair Display ExtraBold"/>
                          <a:cs typeface="Poppins" pitchFamily="2" charset="-94"/>
                          <a:sym typeface="Playfair Display ExtraBold"/>
                        </a:rPr>
                        <a:t> Bh</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108</a:t>
                      </a:r>
                      <a:r>
                        <a:rPr lang="en" sz="500">
                          <a:solidFill>
                            <a:schemeClr val="dk1"/>
                          </a:solidFill>
                          <a:latin typeface="Poppins" pitchFamily="2" charset="-94"/>
                          <a:ea typeface="Playfair Display ExtraBold"/>
                          <a:cs typeface="Poppins" pitchFamily="2" charset="-94"/>
                          <a:sym typeface="Playfair Display ExtraBold"/>
                        </a:rPr>
                        <a:t> Hs</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109</a:t>
                      </a:r>
                      <a:r>
                        <a:rPr lang="en" sz="500" dirty="0">
                          <a:solidFill>
                            <a:schemeClr val="dk1"/>
                          </a:solidFill>
                          <a:latin typeface="Poppins" pitchFamily="2" charset="-94"/>
                          <a:ea typeface="Playfair Display ExtraBold"/>
                          <a:cs typeface="Poppins" pitchFamily="2" charset="-94"/>
                          <a:sym typeface="Playfair Display ExtraBold"/>
                        </a:rPr>
                        <a:t> Mt</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110</a:t>
                      </a:r>
                      <a:r>
                        <a:rPr lang="en" sz="500" dirty="0">
                          <a:solidFill>
                            <a:schemeClr val="dk1"/>
                          </a:solidFill>
                          <a:latin typeface="Poppins" pitchFamily="2" charset="-94"/>
                          <a:ea typeface="Playfair Display ExtraBold"/>
                          <a:cs typeface="Poppins" pitchFamily="2" charset="-94"/>
                          <a:sym typeface="Playfair Display ExtraBold"/>
                        </a:rPr>
                        <a:t> Ds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111</a:t>
                      </a:r>
                      <a:r>
                        <a:rPr lang="en" sz="500" dirty="0">
                          <a:solidFill>
                            <a:schemeClr val="dk1"/>
                          </a:solidFill>
                          <a:latin typeface="Poppins" pitchFamily="2" charset="-94"/>
                          <a:ea typeface="Playfair Display ExtraBold"/>
                          <a:cs typeface="Poppins" pitchFamily="2" charset="-94"/>
                          <a:sym typeface="Playfair Display ExtraBold"/>
                        </a:rPr>
                        <a:t> Rg</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112</a:t>
                      </a:r>
                      <a:r>
                        <a:rPr lang="en" sz="500" dirty="0">
                          <a:solidFill>
                            <a:schemeClr val="dk1"/>
                          </a:solidFill>
                          <a:latin typeface="Poppins" pitchFamily="2" charset="-94"/>
                          <a:ea typeface="Playfair Display ExtraBold"/>
                          <a:cs typeface="Poppins" pitchFamily="2" charset="-94"/>
                          <a:sym typeface="Playfair Display ExtraBold"/>
                        </a:rPr>
                        <a:t> Cn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113</a:t>
                      </a:r>
                      <a:r>
                        <a:rPr lang="en" sz="500" dirty="0">
                          <a:solidFill>
                            <a:schemeClr val="dk1"/>
                          </a:solidFill>
                          <a:latin typeface="Poppins" pitchFamily="2" charset="-94"/>
                          <a:ea typeface="Playfair Display ExtraBold"/>
                          <a:cs typeface="Poppins" pitchFamily="2" charset="-94"/>
                          <a:sym typeface="Playfair Display ExtraBold"/>
                        </a:rPr>
                        <a:t> Nh</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114</a:t>
                      </a:r>
                      <a:r>
                        <a:rPr lang="en" sz="500" dirty="0">
                          <a:solidFill>
                            <a:schemeClr val="dk1"/>
                          </a:solidFill>
                          <a:latin typeface="Poppins" pitchFamily="2" charset="-94"/>
                          <a:ea typeface="Playfair Display ExtraBold"/>
                          <a:cs typeface="Poppins" pitchFamily="2" charset="-94"/>
                          <a:sym typeface="Playfair Display ExtraBold"/>
                        </a:rPr>
                        <a:t>  Fi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115</a:t>
                      </a:r>
                      <a:r>
                        <a:rPr lang="en" sz="500" dirty="0">
                          <a:solidFill>
                            <a:schemeClr val="dk1"/>
                          </a:solidFill>
                          <a:latin typeface="Poppins" pitchFamily="2" charset="-94"/>
                          <a:ea typeface="Playfair Display ExtraBold"/>
                          <a:cs typeface="Poppins" pitchFamily="2" charset="-94"/>
                          <a:sym typeface="Playfair Display ExtraBold"/>
                        </a:rPr>
                        <a:t> Mc</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116</a:t>
                      </a:r>
                      <a:r>
                        <a:rPr lang="en" sz="500" dirty="0">
                          <a:solidFill>
                            <a:schemeClr val="dk1"/>
                          </a:solidFill>
                          <a:latin typeface="Poppins" pitchFamily="2" charset="-94"/>
                          <a:ea typeface="Playfair Display ExtraBold"/>
                          <a:cs typeface="Poppins" pitchFamily="2" charset="-94"/>
                          <a:sym typeface="Playfair Display ExtraBold"/>
                        </a:rPr>
                        <a:t> Lv</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117</a:t>
                      </a:r>
                      <a:r>
                        <a:rPr lang="en" sz="500" dirty="0">
                          <a:solidFill>
                            <a:schemeClr val="dk1"/>
                          </a:solidFill>
                          <a:latin typeface="Poppins" pitchFamily="2" charset="-94"/>
                          <a:ea typeface="Playfair Display ExtraBold"/>
                          <a:cs typeface="Poppins" pitchFamily="2" charset="-94"/>
                          <a:sym typeface="Playfair Display ExtraBold"/>
                        </a:rPr>
                        <a:t>  Ts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118</a:t>
                      </a:r>
                      <a:r>
                        <a:rPr lang="en" sz="500" dirty="0">
                          <a:solidFill>
                            <a:schemeClr val="dk1"/>
                          </a:solidFill>
                          <a:latin typeface="Poppins" pitchFamily="2" charset="-94"/>
                          <a:ea typeface="Playfair Display ExtraBold"/>
                          <a:cs typeface="Poppins" pitchFamily="2" charset="-94"/>
                          <a:sym typeface="Playfair Display ExtraBold"/>
                        </a:rPr>
                        <a:t> Og</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bl>
          </a:graphicData>
        </a:graphic>
      </p:graphicFrame>
      <p:sp>
        <p:nvSpPr>
          <p:cNvPr id="18" name="Google Shape;198;p34"/>
          <p:cNvSpPr txBox="1">
            <a:spLocks/>
          </p:cNvSpPr>
          <p:nvPr/>
        </p:nvSpPr>
        <p:spPr>
          <a:xfrm>
            <a:off x="5095236" y="2899752"/>
            <a:ext cx="3007638" cy="568438"/>
          </a:xfrm>
          <a:prstGeom prst="rect">
            <a:avLst/>
          </a:prstGeom>
          <a:solidFill>
            <a:schemeClr val="accent3">
              <a:lumMod val="25000"/>
              <a:lumOff val="75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Space Mono"/>
              <a:buAutoNum type="arabicPeriod"/>
              <a:defRPr sz="1050" b="0" i="0" u="none" strike="noStrike" cap="none">
                <a:solidFill>
                  <a:schemeClr val="dk1"/>
                </a:solidFill>
                <a:latin typeface="Space Mono"/>
                <a:ea typeface="Space Mono"/>
                <a:cs typeface="Space Mono"/>
                <a:sym typeface="Space Mono"/>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2pPr>
            <a:lvl3pPr marL="1371600" marR="0" lvl="2"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3pPr>
            <a:lvl4pPr marL="1828800" marR="0" lvl="3"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Nanum Gothic Coding"/>
                <a:ea typeface="Nanum Gothic Coding"/>
                <a:cs typeface="Nanum Gothic Coding"/>
                <a:sym typeface="Nanum Gothic Coding"/>
              </a:defRPr>
            </a:lvl4pPr>
            <a:lvl5pPr marL="2286000" marR="0" lvl="4"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5pPr>
            <a:lvl6pPr marL="2743200" marR="0" lvl="5"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6pPr>
            <a:lvl7pPr marL="3200400" marR="0" lvl="6"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Nanum Gothic Coding"/>
                <a:ea typeface="Nanum Gothic Coding"/>
                <a:cs typeface="Nanum Gothic Coding"/>
                <a:sym typeface="Nanum Gothic Coding"/>
              </a:defRPr>
            </a:lvl7pPr>
            <a:lvl8pPr marL="3657600" marR="0" lvl="7"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8pPr>
            <a:lvl9pPr marL="4114800" marR="0" lvl="8" indent="-304800" algn="l" rtl="0">
              <a:lnSpc>
                <a:spcPct val="115000"/>
              </a:lnSpc>
              <a:spcBef>
                <a:spcPts val="1600"/>
              </a:spcBef>
              <a:spcAft>
                <a:spcPts val="160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9pPr>
          </a:lstStyle>
          <a:p>
            <a:pPr marL="0" indent="0" algn="ctr">
              <a:buNone/>
            </a:pPr>
            <a:r>
              <a:rPr lang="tr-TR" sz="1200" dirty="0" smtClean="0">
                <a:solidFill>
                  <a:schemeClr val="tx1"/>
                </a:solidFill>
                <a:latin typeface="Poppins" pitchFamily="2" charset="-94"/>
                <a:cs typeface="Poppins" pitchFamily="2" charset="-94"/>
              </a:rPr>
              <a:t>İlk 18 element içerisindeki ametaller;</a:t>
            </a:r>
          </a:p>
          <a:p>
            <a:pPr marL="0" indent="0" algn="ctr">
              <a:buNone/>
            </a:pPr>
            <a:r>
              <a:rPr lang="pt-BR" sz="1200" b="1" dirty="0">
                <a:solidFill>
                  <a:schemeClr val="tx1"/>
                </a:solidFill>
                <a:latin typeface="Poppins" pitchFamily="2" charset="-94"/>
                <a:cs typeface="Poppins" pitchFamily="2" charset="-94"/>
              </a:rPr>
              <a:t>H, C, N, O, F, P, S, Cl</a:t>
            </a:r>
          </a:p>
          <a:p>
            <a:pPr marL="0" indent="0" algn="ctr">
              <a:buNone/>
            </a:pPr>
            <a:endParaRPr lang="tr-TR" sz="1200" dirty="0" smtClean="0">
              <a:solidFill>
                <a:schemeClr val="tx1"/>
              </a:solidFill>
              <a:latin typeface="Poppins" pitchFamily="2" charset="-94"/>
              <a:cs typeface="Poppins" pitchFamily="2" charset="-94"/>
            </a:endParaRPr>
          </a:p>
        </p:txBody>
      </p:sp>
    </p:spTree>
    <p:extLst>
      <p:ext uri="{BB962C8B-B14F-4D97-AF65-F5344CB8AC3E}">
        <p14:creationId xmlns:p14="http://schemas.microsoft.com/office/powerpoint/2010/main" val="3015148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Yarı Metaller</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1" y="1366274"/>
            <a:ext cx="4157819" cy="32971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İşlenebilir, tel ve levha haline getirilebilirler.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Oda koşullarında hepsi </a:t>
            </a:r>
            <a:r>
              <a:rPr lang="tr-TR" sz="1200" dirty="0">
                <a:solidFill>
                  <a:srgbClr val="FF0000"/>
                </a:solidFill>
                <a:latin typeface="Poppins" pitchFamily="2" charset="-94"/>
                <a:cs typeface="Poppins" pitchFamily="2" charset="-94"/>
              </a:rPr>
              <a:t>katı</a:t>
            </a:r>
            <a:r>
              <a:rPr lang="tr-TR" sz="1200" dirty="0">
                <a:latin typeface="Poppins" pitchFamily="2" charset="-94"/>
                <a:cs typeface="Poppins" pitchFamily="2" charset="-94"/>
              </a:rPr>
              <a:t> haldedir.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Periyodik sistemde metaller ve ametaller arasındadırlar.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Parlak ya da mat görünümde olabilirler. Isı ve elektriği metallerden kötü, ametallerden iyi iletirler.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i="1" dirty="0">
                <a:solidFill>
                  <a:srgbClr val="FF0000"/>
                </a:solidFill>
                <a:latin typeface="Poppins" pitchFamily="2" charset="-94"/>
                <a:cs typeface="Poppins" pitchFamily="2" charset="-94"/>
              </a:rPr>
              <a:t>Fiziksel olarak metallere, kimyasal olarak ametallere benzerler.</a:t>
            </a:r>
          </a:p>
        </p:txBody>
      </p:sp>
      <p:graphicFrame>
        <p:nvGraphicFramePr>
          <p:cNvPr id="30" name="Google Shape;311;p43"/>
          <p:cNvGraphicFramePr/>
          <p:nvPr>
            <p:extLst>
              <p:ext uri="{D42A27DB-BD31-4B8C-83A1-F6EECF244321}">
                <p14:modId xmlns:p14="http://schemas.microsoft.com/office/powerpoint/2010/main" val="3086781205"/>
              </p:ext>
            </p:extLst>
          </p:nvPr>
        </p:nvGraphicFramePr>
        <p:xfrm>
          <a:off x="4877820" y="1478080"/>
          <a:ext cx="3386412" cy="1258586"/>
        </p:xfrm>
        <a:graphic>
          <a:graphicData uri="http://schemas.openxmlformats.org/drawingml/2006/table">
            <a:tbl>
              <a:tblPr>
                <a:noFill/>
              </a:tblPr>
              <a:tblGrid>
                <a:gridCol w="188134">
                  <a:extLst>
                    <a:ext uri="{9D8B030D-6E8A-4147-A177-3AD203B41FA5}">
                      <a16:colId xmlns="" xmlns:a16="http://schemas.microsoft.com/office/drawing/2014/main" val="20000"/>
                    </a:ext>
                  </a:extLst>
                </a:gridCol>
                <a:gridCol w="188134">
                  <a:extLst>
                    <a:ext uri="{9D8B030D-6E8A-4147-A177-3AD203B41FA5}">
                      <a16:colId xmlns="" xmlns:a16="http://schemas.microsoft.com/office/drawing/2014/main" val="20001"/>
                    </a:ext>
                  </a:extLst>
                </a:gridCol>
                <a:gridCol w="188134">
                  <a:extLst>
                    <a:ext uri="{9D8B030D-6E8A-4147-A177-3AD203B41FA5}">
                      <a16:colId xmlns="" xmlns:a16="http://schemas.microsoft.com/office/drawing/2014/main" val="20002"/>
                    </a:ext>
                  </a:extLst>
                </a:gridCol>
                <a:gridCol w="188134">
                  <a:extLst>
                    <a:ext uri="{9D8B030D-6E8A-4147-A177-3AD203B41FA5}">
                      <a16:colId xmlns="" xmlns:a16="http://schemas.microsoft.com/office/drawing/2014/main" val="20003"/>
                    </a:ext>
                  </a:extLst>
                </a:gridCol>
                <a:gridCol w="188134">
                  <a:extLst>
                    <a:ext uri="{9D8B030D-6E8A-4147-A177-3AD203B41FA5}">
                      <a16:colId xmlns="" xmlns:a16="http://schemas.microsoft.com/office/drawing/2014/main" val="20004"/>
                    </a:ext>
                  </a:extLst>
                </a:gridCol>
                <a:gridCol w="188134">
                  <a:extLst>
                    <a:ext uri="{9D8B030D-6E8A-4147-A177-3AD203B41FA5}">
                      <a16:colId xmlns="" xmlns:a16="http://schemas.microsoft.com/office/drawing/2014/main" val="20005"/>
                    </a:ext>
                  </a:extLst>
                </a:gridCol>
                <a:gridCol w="188134">
                  <a:extLst>
                    <a:ext uri="{9D8B030D-6E8A-4147-A177-3AD203B41FA5}">
                      <a16:colId xmlns="" xmlns:a16="http://schemas.microsoft.com/office/drawing/2014/main" val="20006"/>
                    </a:ext>
                  </a:extLst>
                </a:gridCol>
                <a:gridCol w="188134">
                  <a:extLst>
                    <a:ext uri="{9D8B030D-6E8A-4147-A177-3AD203B41FA5}">
                      <a16:colId xmlns="" xmlns:a16="http://schemas.microsoft.com/office/drawing/2014/main" val="20007"/>
                    </a:ext>
                  </a:extLst>
                </a:gridCol>
                <a:gridCol w="188134">
                  <a:extLst>
                    <a:ext uri="{9D8B030D-6E8A-4147-A177-3AD203B41FA5}">
                      <a16:colId xmlns="" xmlns:a16="http://schemas.microsoft.com/office/drawing/2014/main" val="20008"/>
                    </a:ext>
                  </a:extLst>
                </a:gridCol>
                <a:gridCol w="188134">
                  <a:extLst>
                    <a:ext uri="{9D8B030D-6E8A-4147-A177-3AD203B41FA5}">
                      <a16:colId xmlns="" xmlns:a16="http://schemas.microsoft.com/office/drawing/2014/main" val="20009"/>
                    </a:ext>
                  </a:extLst>
                </a:gridCol>
                <a:gridCol w="188134">
                  <a:extLst>
                    <a:ext uri="{9D8B030D-6E8A-4147-A177-3AD203B41FA5}">
                      <a16:colId xmlns="" xmlns:a16="http://schemas.microsoft.com/office/drawing/2014/main" val="20010"/>
                    </a:ext>
                  </a:extLst>
                </a:gridCol>
                <a:gridCol w="188134">
                  <a:extLst>
                    <a:ext uri="{9D8B030D-6E8A-4147-A177-3AD203B41FA5}">
                      <a16:colId xmlns="" xmlns:a16="http://schemas.microsoft.com/office/drawing/2014/main" val="20011"/>
                    </a:ext>
                  </a:extLst>
                </a:gridCol>
                <a:gridCol w="188134">
                  <a:extLst>
                    <a:ext uri="{9D8B030D-6E8A-4147-A177-3AD203B41FA5}">
                      <a16:colId xmlns="" xmlns:a16="http://schemas.microsoft.com/office/drawing/2014/main" val="20012"/>
                    </a:ext>
                  </a:extLst>
                </a:gridCol>
                <a:gridCol w="188134">
                  <a:extLst>
                    <a:ext uri="{9D8B030D-6E8A-4147-A177-3AD203B41FA5}">
                      <a16:colId xmlns="" xmlns:a16="http://schemas.microsoft.com/office/drawing/2014/main" val="20013"/>
                    </a:ext>
                  </a:extLst>
                </a:gridCol>
                <a:gridCol w="188134">
                  <a:extLst>
                    <a:ext uri="{9D8B030D-6E8A-4147-A177-3AD203B41FA5}">
                      <a16:colId xmlns="" xmlns:a16="http://schemas.microsoft.com/office/drawing/2014/main" val="20014"/>
                    </a:ext>
                  </a:extLst>
                </a:gridCol>
                <a:gridCol w="188134">
                  <a:extLst>
                    <a:ext uri="{9D8B030D-6E8A-4147-A177-3AD203B41FA5}">
                      <a16:colId xmlns="" xmlns:a16="http://schemas.microsoft.com/office/drawing/2014/main" val="20015"/>
                    </a:ext>
                  </a:extLst>
                </a:gridCol>
                <a:gridCol w="188134">
                  <a:extLst>
                    <a:ext uri="{9D8B030D-6E8A-4147-A177-3AD203B41FA5}">
                      <a16:colId xmlns="" xmlns:a16="http://schemas.microsoft.com/office/drawing/2014/main" val="20016"/>
                    </a:ext>
                  </a:extLst>
                </a:gridCol>
                <a:gridCol w="188134">
                  <a:extLst>
                    <a:ext uri="{9D8B030D-6E8A-4147-A177-3AD203B41FA5}">
                      <a16:colId xmlns="" xmlns:a16="http://schemas.microsoft.com/office/drawing/2014/main" val="20017"/>
                    </a:ext>
                  </a:extLst>
                </a:gridCol>
              </a:tblGrid>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a:t>
                      </a:r>
                      <a:r>
                        <a:rPr lang="en" sz="500" dirty="0">
                          <a:solidFill>
                            <a:schemeClr val="dk1"/>
                          </a:solidFill>
                          <a:latin typeface="Poppins" pitchFamily="2" charset="-94"/>
                          <a:ea typeface="Playfair Display ExtraBold"/>
                          <a:cs typeface="Poppins" pitchFamily="2" charset="-94"/>
                          <a:sym typeface="Playfair Display ExtraBold"/>
                        </a:rPr>
                        <a:t>       H</a:t>
                      </a:r>
                      <a:endParaRPr sz="5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a:t>
                      </a:r>
                      <a:r>
                        <a:rPr lang="en" sz="500" dirty="0">
                          <a:solidFill>
                            <a:schemeClr val="dk1"/>
                          </a:solidFill>
                          <a:latin typeface="Poppins" pitchFamily="2" charset="-94"/>
                          <a:ea typeface="Playfair Display ExtraBold"/>
                          <a:cs typeface="Poppins" pitchFamily="2" charset="-94"/>
                          <a:sym typeface="Playfair Display ExtraBold"/>
                        </a:rPr>
                        <a:t>    He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ExtraBold"/>
                          <a:cs typeface="Poppins" pitchFamily="2" charset="-94"/>
                          <a:sym typeface="Playfair Display ExtraBold"/>
                        </a:rPr>
                        <a:t>3 </a:t>
                      </a:r>
                      <a:r>
                        <a:rPr lang="en" sz="500" dirty="0">
                          <a:solidFill>
                            <a:schemeClr val="dk1"/>
                          </a:solidFill>
                          <a:latin typeface="Poppins" pitchFamily="2" charset="-94"/>
                          <a:ea typeface="Playfair Display ExtraBold"/>
                          <a:cs typeface="Poppins" pitchFamily="2" charset="-94"/>
                          <a:sym typeface="Playfair Display ExtraBold"/>
                        </a:rPr>
                        <a:t>     Li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ExtraBold"/>
                          <a:cs typeface="Poppins" pitchFamily="2" charset="-94"/>
                          <a:sym typeface="Playfair Display ExtraBold"/>
                        </a:rPr>
                        <a:t>4 </a:t>
                      </a:r>
                      <a:r>
                        <a:rPr lang="en" sz="500" dirty="0">
                          <a:solidFill>
                            <a:schemeClr val="dk1"/>
                          </a:solidFill>
                          <a:latin typeface="Poppins" pitchFamily="2" charset="-94"/>
                          <a:ea typeface="Playfair Display ExtraBold"/>
                          <a:cs typeface="Poppins" pitchFamily="2" charset="-94"/>
                          <a:sym typeface="Playfair Display ExtraBold"/>
                        </a:rPr>
                        <a:t>    Be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a:t>
                      </a:r>
                      <a:r>
                        <a:rPr lang="en" sz="500" dirty="0">
                          <a:solidFill>
                            <a:schemeClr val="dk1"/>
                          </a:solidFill>
                          <a:latin typeface="Poppins" pitchFamily="2" charset="-94"/>
                          <a:ea typeface="Playfair Display ExtraBold"/>
                          <a:cs typeface="Poppins" pitchFamily="2" charset="-94"/>
                          <a:sym typeface="Playfair Display ExtraBold"/>
                        </a:rPr>
                        <a:t>      B</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6</a:t>
                      </a:r>
                      <a:r>
                        <a:rPr lang="en" sz="500" dirty="0">
                          <a:solidFill>
                            <a:schemeClr val="dk1"/>
                          </a:solidFill>
                          <a:latin typeface="Poppins" pitchFamily="2" charset="-94"/>
                          <a:ea typeface="Playfair Display ExtraBold"/>
                          <a:cs typeface="Poppins" pitchFamily="2" charset="-94"/>
                          <a:sym typeface="Playfair Display ExtraBold"/>
                        </a:rPr>
                        <a:t>      C</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a:t>
                      </a:r>
                      <a:r>
                        <a:rPr lang="en" sz="500" dirty="0">
                          <a:solidFill>
                            <a:schemeClr val="dk1"/>
                          </a:solidFill>
                          <a:latin typeface="Poppins" pitchFamily="2" charset="-94"/>
                          <a:ea typeface="Playfair Display ExtraBold"/>
                          <a:cs typeface="Poppins" pitchFamily="2" charset="-94"/>
                          <a:sym typeface="Playfair Display ExtraBold"/>
                        </a:rPr>
                        <a:t>      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a:t>
                      </a:r>
                      <a:r>
                        <a:rPr lang="en" sz="500" dirty="0">
                          <a:solidFill>
                            <a:schemeClr val="dk1"/>
                          </a:solidFill>
                          <a:latin typeface="Poppins" pitchFamily="2" charset="-94"/>
                          <a:ea typeface="Playfair Display ExtraBold"/>
                          <a:cs typeface="Poppins" pitchFamily="2" charset="-94"/>
                          <a:sym typeface="Playfair Display ExtraBold"/>
                        </a:rPr>
                        <a:t>     O</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9</a:t>
                      </a:r>
                      <a:r>
                        <a:rPr lang="en" sz="500" dirty="0">
                          <a:solidFill>
                            <a:schemeClr val="dk1"/>
                          </a:solidFill>
                          <a:latin typeface="Poppins" pitchFamily="2" charset="-94"/>
                          <a:ea typeface="Playfair Display ExtraBold"/>
                          <a:cs typeface="Poppins" pitchFamily="2" charset="-94"/>
                          <a:sym typeface="Playfair Display ExtraBold"/>
                        </a:rPr>
                        <a:t>      F</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10</a:t>
                      </a:r>
                      <a:r>
                        <a:rPr lang="en" sz="500" dirty="0">
                          <a:solidFill>
                            <a:schemeClr val="dk1"/>
                          </a:solidFill>
                          <a:latin typeface="Poppins" pitchFamily="2" charset="-94"/>
                          <a:ea typeface="Playfair Display ExtraBold"/>
                          <a:cs typeface="Poppins" pitchFamily="2" charset="-94"/>
                          <a:sym typeface="Playfair Display ExtraBold"/>
                        </a:rPr>
                        <a:t>  Ne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ExtraBold"/>
                          <a:cs typeface="Poppins" pitchFamily="2" charset="-94"/>
                          <a:sym typeface="Playfair Display ExtraBold"/>
                        </a:rPr>
                        <a:t>11</a:t>
                      </a:r>
                      <a:r>
                        <a:rPr lang="en" sz="500" dirty="0">
                          <a:solidFill>
                            <a:schemeClr val="dk1"/>
                          </a:solidFill>
                          <a:latin typeface="Poppins" pitchFamily="2" charset="-94"/>
                          <a:ea typeface="Playfair Display ExtraBold"/>
                          <a:cs typeface="Poppins" pitchFamily="2" charset="-94"/>
                          <a:sym typeface="Playfair Display ExtraBold"/>
                        </a:rPr>
                        <a:t>    Na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ExtraBold"/>
                          <a:cs typeface="Poppins" pitchFamily="2" charset="-94"/>
                          <a:sym typeface="Playfair Display ExtraBold"/>
                        </a:rPr>
                        <a:t>12</a:t>
                      </a:r>
                      <a:r>
                        <a:rPr lang="en" sz="500" dirty="0">
                          <a:solidFill>
                            <a:schemeClr val="dk1"/>
                          </a:solidFill>
                          <a:latin typeface="Poppins" pitchFamily="2" charset="-94"/>
                          <a:ea typeface="Playfair Display ExtraBold"/>
                          <a:cs typeface="Poppins" pitchFamily="2" charset="-94"/>
                          <a:sym typeface="Playfair Display ExtraBold"/>
                        </a:rPr>
                        <a:t>  Mg</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13</a:t>
                      </a:r>
                      <a:r>
                        <a:rPr lang="en" sz="500" dirty="0">
                          <a:solidFill>
                            <a:schemeClr val="dk1"/>
                          </a:solidFill>
                          <a:latin typeface="Poppins" pitchFamily="2" charset="-94"/>
                          <a:ea typeface="Playfair Display ExtraBold"/>
                          <a:cs typeface="Poppins" pitchFamily="2" charset="-94"/>
                          <a:sym typeface="Playfair Display ExtraBold"/>
                        </a:rPr>
                        <a:t>    Al</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14</a:t>
                      </a:r>
                      <a:r>
                        <a:rPr lang="en" sz="500" dirty="0">
                          <a:solidFill>
                            <a:schemeClr val="dk1"/>
                          </a:solidFill>
                          <a:latin typeface="Poppins" pitchFamily="2" charset="-94"/>
                          <a:ea typeface="Playfair Display ExtraBold"/>
                          <a:cs typeface="Poppins" pitchFamily="2" charset="-94"/>
                          <a:sym typeface="Playfair Display ExtraBold"/>
                        </a:rPr>
                        <a:t>   Si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15</a:t>
                      </a:r>
                      <a:r>
                        <a:rPr lang="en" sz="500" dirty="0">
                          <a:solidFill>
                            <a:schemeClr val="dk1"/>
                          </a:solidFill>
                          <a:latin typeface="Poppins" pitchFamily="2" charset="-94"/>
                          <a:ea typeface="Playfair Display ExtraBold"/>
                          <a:cs typeface="Poppins" pitchFamily="2" charset="-94"/>
                          <a:sym typeface="Playfair Display ExtraBold"/>
                        </a:rPr>
                        <a:t>     P</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16 </a:t>
                      </a:r>
                      <a:r>
                        <a:rPr lang="en" sz="500" dirty="0">
                          <a:solidFill>
                            <a:schemeClr val="dk1"/>
                          </a:solidFill>
                          <a:latin typeface="Poppins" pitchFamily="2" charset="-94"/>
                          <a:ea typeface="Playfair Display ExtraBold"/>
                          <a:cs typeface="Poppins" pitchFamily="2" charset="-94"/>
                          <a:sym typeface="Playfair Display ExtraBold"/>
                        </a:rPr>
                        <a:t>    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17 </a:t>
                      </a:r>
                      <a:r>
                        <a:rPr lang="en" sz="500" dirty="0">
                          <a:solidFill>
                            <a:schemeClr val="dk1"/>
                          </a:solidFill>
                          <a:latin typeface="Poppins" pitchFamily="2" charset="-94"/>
                          <a:ea typeface="Playfair Display ExtraBold"/>
                          <a:cs typeface="Poppins" pitchFamily="2" charset="-94"/>
                          <a:sym typeface="Playfair Display ExtraBold"/>
                        </a:rPr>
                        <a:t>   </a:t>
                      </a:r>
                      <a:r>
                        <a:rPr lang="en" sz="500" dirty="0" smtClean="0">
                          <a:solidFill>
                            <a:schemeClr val="dk1"/>
                          </a:solidFill>
                          <a:latin typeface="Poppins" pitchFamily="2" charset="-94"/>
                          <a:ea typeface="Playfair Display ExtraBold"/>
                          <a:cs typeface="Poppins" pitchFamily="2" charset="-94"/>
                          <a:sym typeface="Playfair Display ExtraBold"/>
                        </a:rPr>
                        <a:t>C</a:t>
                      </a:r>
                      <a:r>
                        <a:rPr lang="tr-TR" sz="500" dirty="0" smtClean="0">
                          <a:solidFill>
                            <a:schemeClr val="dk1"/>
                          </a:solidFill>
                          <a:latin typeface="Poppins" pitchFamily="2" charset="-94"/>
                          <a:ea typeface="Playfair Display ExtraBold"/>
                          <a:cs typeface="Poppins" pitchFamily="2" charset="-94"/>
                          <a:sym typeface="Playfair Display ExtraBold"/>
                        </a:rPr>
                        <a:t>l</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18</a:t>
                      </a:r>
                      <a:r>
                        <a:rPr lang="en" sz="500" dirty="0">
                          <a:solidFill>
                            <a:schemeClr val="dk1"/>
                          </a:solidFill>
                          <a:latin typeface="Poppins" pitchFamily="2" charset="-94"/>
                          <a:ea typeface="Playfair Display ExtraBold"/>
                          <a:cs typeface="Poppins" pitchFamily="2" charset="-94"/>
                          <a:sym typeface="Playfair Display ExtraBold"/>
                        </a:rPr>
                        <a:t>   Ar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19 </a:t>
                      </a:r>
                      <a:r>
                        <a:rPr lang="en" sz="500" dirty="0">
                          <a:solidFill>
                            <a:schemeClr val="dk1"/>
                          </a:solidFill>
                          <a:latin typeface="Poppins" pitchFamily="2" charset="-94"/>
                          <a:ea typeface="Playfair Display ExtraBold"/>
                          <a:cs typeface="Poppins" pitchFamily="2" charset="-94"/>
                          <a:sym typeface="Playfair Display ExtraBold"/>
                        </a:rPr>
                        <a:t>   K</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20</a:t>
                      </a:r>
                      <a:r>
                        <a:rPr lang="en" sz="500" dirty="0">
                          <a:solidFill>
                            <a:schemeClr val="dk1"/>
                          </a:solidFill>
                          <a:latin typeface="Poppins" pitchFamily="2" charset="-94"/>
                          <a:ea typeface="Playfair Display ExtraBold"/>
                          <a:cs typeface="Poppins" pitchFamily="2" charset="-94"/>
                          <a:sym typeface="Playfair Display ExtraBold"/>
                        </a:rPr>
                        <a:t>  Ca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21 </a:t>
                      </a:r>
                      <a:r>
                        <a:rPr lang="en" sz="500" dirty="0">
                          <a:solidFill>
                            <a:schemeClr val="dk1"/>
                          </a:solidFill>
                          <a:latin typeface="Poppins" pitchFamily="2" charset="-94"/>
                          <a:ea typeface="Playfair Display ExtraBold"/>
                          <a:cs typeface="Poppins" pitchFamily="2" charset="-94"/>
                          <a:sym typeface="Playfair Display ExtraBold"/>
                        </a:rPr>
                        <a:t>  Sc</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22</a:t>
                      </a:r>
                      <a:r>
                        <a:rPr lang="en" sz="500" dirty="0">
                          <a:solidFill>
                            <a:schemeClr val="dk1"/>
                          </a:solidFill>
                          <a:latin typeface="Poppins" pitchFamily="2" charset="-94"/>
                          <a:ea typeface="Playfair Display ExtraBold"/>
                          <a:cs typeface="Poppins" pitchFamily="2" charset="-94"/>
                          <a:sym typeface="Playfair Display ExtraBold"/>
                        </a:rPr>
                        <a:t>   Ti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23</a:t>
                      </a:r>
                      <a:r>
                        <a:rPr lang="en" sz="500" dirty="0">
                          <a:solidFill>
                            <a:schemeClr val="dk1"/>
                          </a:solidFill>
                          <a:latin typeface="Poppins" pitchFamily="2" charset="-94"/>
                          <a:ea typeface="Playfair Display ExtraBold"/>
                          <a:cs typeface="Poppins" pitchFamily="2" charset="-94"/>
                          <a:sym typeface="Playfair Display ExtraBold"/>
                        </a:rPr>
                        <a:t>    V</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24</a:t>
                      </a:r>
                      <a:r>
                        <a:rPr lang="en" sz="500" dirty="0">
                          <a:solidFill>
                            <a:schemeClr val="dk1"/>
                          </a:solidFill>
                          <a:latin typeface="Poppins" pitchFamily="2" charset="-94"/>
                          <a:ea typeface="Playfair Display ExtraBold"/>
                          <a:cs typeface="Poppins" pitchFamily="2" charset="-94"/>
                          <a:sym typeface="Playfair Display ExtraBold"/>
                        </a:rPr>
                        <a:t>  Cr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25 </a:t>
                      </a:r>
                      <a:r>
                        <a:rPr lang="en" sz="500" dirty="0">
                          <a:solidFill>
                            <a:schemeClr val="dk1"/>
                          </a:solidFill>
                          <a:latin typeface="Poppins" pitchFamily="2" charset="-94"/>
                          <a:ea typeface="Playfair Display ExtraBold"/>
                          <a:cs typeface="Poppins" pitchFamily="2" charset="-94"/>
                          <a:sym typeface="Playfair Display ExtraBold"/>
                        </a:rPr>
                        <a:t> Mn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26</a:t>
                      </a:r>
                      <a:r>
                        <a:rPr lang="en" sz="500" dirty="0">
                          <a:solidFill>
                            <a:schemeClr val="dk1"/>
                          </a:solidFill>
                          <a:latin typeface="Poppins" pitchFamily="2" charset="-94"/>
                          <a:ea typeface="Playfair Display ExtraBold"/>
                          <a:cs typeface="Poppins" pitchFamily="2" charset="-94"/>
                          <a:sym typeface="Playfair Display ExtraBold"/>
                        </a:rPr>
                        <a:t>  Fe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27 </a:t>
                      </a:r>
                      <a:r>
                        <a:rPr lang="en" sz="500" dirty="0">
                          <a:solidFill>
                            <a:schemeClr val="dk1"/>
                          </a:solidFill>
                          <a:latin typeface="Poppins" pitchFamily="2" charset="-94"/>
                          <a:ea typeface="Playfair Display ExtraBold"/>
                          <a:cs typeface="Poppins" pitchFamily="2" charset="-94"/>
                          <a:sym typeface="Playfair Display ExtraBold"/>
                        </a:rPr>
                        <a:t> Co</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28</a:t>
                      </a:r>
                      <a:r>
                        <a:rPr lang="en" sz="500" dirty="0">
                          <a:solidFill>
                            <a:schemeClr val="dk1"/>
                          </a:solidFill>
                          <a:latin typeface="Poppins" pitchFamily="2" charset="-94"/>
                          <a:ea typeface="Playfair Display ExtraBold"/>
                          <a:cs typeface="Poppins" pitchFamily="2" charset="-94"/>
                          <a:sym typeface="Playfair Display ExtraBold"/>
                        </a:rPr>
                        <a:t>  Ni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29</a:t>
                      </a:r>
                      <a:r>
                        <a:rPr lang="en" sz="500" dirty="0">
                          <a:solidFill>
                            <a:schemeClr val="dk1"/>
                          </a:solidFill>
                          <a:latin typeface="Poppins" pitchFamily="2" charset="-94"/>
                          <a:ea typeface="Playfair Display ExtraBold"/>
                          <a:cs typeface="Poppins" pitchFamily="2" charset="-94"/>
                          <a:sym typeface="Playfair Display ExtraBold"/>
                        </a:rPr>
                        <a:t>  Cu</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30 </a:t>
                      </a:r>
                      <a:r>
                        <a:rPr lang="en" sz="500" dirty="0">
                          <a:solidFill>
                            <a:schemeClr val="dk1"/>
                          </a:solidFill>
                          <a:latin typeface="Poppins" pitchFamily="2" charset="-94"/>
                          <a:ea typeface="Playfair Display ExtraBold"/>
                          <a:cs typeface="Poppins" pitchFamily="2" charset="-94"/>
                          <a:sym typeface="Playfair Display ExtraBold"/>
                        </a:rPr>
                        <a:t> Zn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31</a:t>
                      </a:r>
                      <a:r>
                        <a:rPr lang="en" sz="500" dirty="0">
                          <a:solidFill>
                            <a:schemeClr val="dk1"/>
                          </a:solidFill>
                          <a:latin typeface="Poppins" pitchFamily="2" charset="-94"/>
                          <a:ea typeface="Playfair Display ExtraBold"/>
                          <a:cs typeface="Poppins" pitchFamily="2" charset="-94"/>
                          <a:sym typeface="Playfair Display ExtraBold"/>
                        </a:rPr>
                        <a:t>  Ga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32</a:t>
                      </a:r>
                      <a:r>
                        <a:rPr lang="en" sz="500" dirty="0">
                          <a:solidFill>
                            <a:schemeClr val="dk1"/>
                          </a:solidFill>
                          <a:latin typeface="Poppins" pitchFamily="2" charset="-94"/>
                          <a:ea typeface="Playfair Display ExtraBold"/>
                          <a:cs typeface="Poppins" pitchFamily="2" charset="-94"/>
                          <a:sym typeface="Playfair Display ExtraBold"/>
                        </a:rPr>
                        <a:t>  Ge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33</a:t>
                      </a:r>
                      <a:r>
                        <a:rPr lang="en" sz="500" dirty="0">
                          <a:solidFill>
                            <a:schemeClr val="dk1"/>
                          </a:solidFill>
                          <a:latin typeface="Poppins" pitchFamily="2" charset="-94"/>
                          <a:ea typeface="Playfair Display ExtraBold"/>
                          <a:cs typeface="Poppins" pitchFamily="2" charset="-94"/>
                          <a:sym typeface="Playfair Display ExtraBold"/>
                        </a:rPr>
                        <a:t>  As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34</a:t>
                      </a:r>
                      <a:r>
                        <a:rPr lang="en" sz="500" dirty="0">
                          <a:solidFill>
                            <a:schemeClr val="dk1"/>
                          </a:solidFill>
                          <a:latin typeface="Poppins" pitchFamily="2" charset="-94"/>
                          <a:ea typeface="Playfair Display ExtraBold"/>
                          <a:cs typeface="Poppins" pitchFamily="2" charset="-94"/>
                          <a:sym typeface="Playfair Display ExtraBold"/>
                        </a:rPr>
                        <a:t>  Se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35</a:t>
                      </a:r>
                      <a:r>
                        <a:rPr lang="en" sz="500" dirty="0">
                          <a:solidFill>
                            <a:schemeClr val="dk1"/>
                          </a:solidFill>
                          <a:latin typeface="Poppins" pitchFamily="2" charset="-94"/>
                          <a:ea typeface="Playfair Display ExtraBold"/>
                          <a:cs typeface="Poppins" pitchFamily="2" charset="-94"/>
                          <a:sym typeface="Playfair Display ExtraBold"/>
                        </a:rPr>
                        <a:t>   Br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36</a:t>
                      </a:r>
                      <a:r>
                        <a:rPr lang="en" sz="500" dirty="0">
                          <a:solidFill>
                            <a:schemeClr val="dk1"/>
                          </a:solidFill>
                          <a:latin typeface="Poppins" pitchFamily="2" charset="-94"/>
                          <a:ea typeface="Playfair Display ExtraBold"/>
                          <a:cs typeface="Poppins" pitchFamily="2" charset="-94"/>
                          <a:sym typeface="Playfair Display ExtraBold"/>
                        </a:rPr>
                        <a:t>  Kr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37 </a:t>
                      </a:r>
                      <a:r>
                        <a:rPr lang="en" sz="500" dirty="0">
                          <a:solidFill>
                            <a:schemeClr val="dk1"/>
                          </a:solidFill>
                          <a:latin typeface="Poppins" pitchFamily="2" charset="-94"/>
                          <a:ea typeface="Playfair Display ExtraBold"/>
                          <a:cs typeface="Poppins" pitchFamily="2" charset="-94"/>
                          <a:sym typeface="Playfair Display ExtraBold"/>
                        </a:rPr>
                        <a:t> Rb</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38</a:t>
                      </a:r>
                      <a:r>
                        <a:rPr lang="en" sz="500" dirty="0">
                          <a:solidFill>
                            <a:schemeClr val="dk1"/>
                          </a:solidFill>
                          <a:latin typeface="Poppins" pitchFamily="2" charset="-94"/>
                          <a:ea typeface="Playfair Display ExtraBold"/>
                          <a:cs typeface="Poppins" pitchFamily="2" charset="-94"/>
                          <a:sym typeface="Playfair Display ExtraBold"/>
                        </a:rPr>
                        <a:t>  Sr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39</a:t>
                      </a:r>
                      <a:r>
                        <a:rPr lang="en" sz="500" dirty="0">
                          <a:solidFill>
                            <a:schemeClr val="dk1"/>
                          </a:solidFill>
                          <a:latin typeface="Poppins" pitchFamily="2" charset="-94"/>
                          <a:ea typeface="Playfair Display ExtraBold"/>
                          <a:cs typeface="Poppins" pitchFamily="2" charset="-94"/>
                          <a:sym typeface="Playfair Display ExtraBold"/>
                        </a:rPr>
                        <a:t>    Y</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40</a:t>
                      </a:r>
                      <a:r>
                        <a:rPr lang="en" sz="500">
                          <a:solidFill>
                            <a:schemeClr val="dk1"/>
                          </a:solidFill>
                          <a:latin typeface="Poppins" pitchFamily="2" charset="-94"/>
                          <a:ea typeface="Playfair Display ExtraBold"/>
                          <a:cs typeface="Poppins" pitchFamily="2" charset="-94"/>
                          <a:sym typeface="Playfair Display ExtraBold"/>
                        </a:rPr>
                        <a:t>  Zr</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41</a:t>
                      </a:r>
                      <a:r>
                        <a:rPr lang="en" sz="500">
                          <a:solidFill>
                            <a:schemeClr val="dk1"/>
                          </a:solidFill>
                          <a:latin typeface="Poppins" pitchFamily="2" charset="-94"/>
                          <a:ea typeface="Playfair Display ExtraBold"/>
                          <a:cs typeface="Poppins" pitchFamily="2" charset="-94"/>
                          <a:sym typeface="Playfair Display ExtraBold"/>
                        </a:rPr>
                        <a:t>  Nb</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42 </a:t>
                      </a:r>
                      <a:r>
                        <a:rPr lang="en" sz="500" dirty="0">
                          <a:solidFill>
                            <a:schemeClr val="dk1"/>
                          </a:solidFill>
                          <a:latin typeface="Poppins" pitchFamily="2" charset="-94"/>
                          <a:ea typeface="Playfair Display ExtraBold"/>
                          <a:cs typeface="Poppins" pitchFamily="2" charset="-94"/>
                          <a:sym typeface="Playfair Display ExtraBold"/>
                        </a:rPr>
                        <a:t>Mo</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43</a:t>
                      </a:r>
                      <a:r>
                        <a:rPr lang="en" sz="500" dirty="0">
                          <a:solidFill>
                            <a:schemeClr val="dk1"/>
                          </a:solidFill>
                          <a:latin typeface="Poppins" pitchFamily="2" charset="-94"/>
                          <a:ea typeface="Playfair Display ExtraBold"/>
                          <a:cs typeface="Poppins" pitchFamily="2" charset="-94"/>
                          <a:sym typeface="Playfair Display ExtraBold"/>
                        </a:rPr>
                        <a:t>  Tc</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44</a:t>
                      </a:r>
                      <a:r>
                        <a:rPr lang="en" sz="500" dirty="0">
                          <a:solidFill>
                            <a:schemeClr val="dk1"/>
                          </a:solidFill>
                          <a:latin typeface="Poppins" pitchFamily="2" charset="-94"/>
                          <a:ea typeface="Playfair Display ExtraBold"/>
                          <a:cs typeface="Poppins" pitchFamily="2" charset="-94"/>
                          <a:sym typeface="Playfair Display ExtraBold"/>
                        </a:rPr>
                        <a:t> Ru</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45 </a:t>
                      </a:r>
                      <a:r>
                        <a:rPr lang="en" sz="500" dirty="0">
                          <a:solidFill>
                            <a:schemeClr val="dk1"/>
                          </a:solidFill>
                          <a:latin typeface="Poppins" pitchFamily="2" charset="-94"/>
                          <a:ea typeface="Playfair Display ExtraBold"/>
                          <a:cs typeface="Poppins" pitchFamily="2" charset="-94"/>
                          <a:sym typeface="Playfair Display ExtraBold"/>
                        </a:rPr>
                        <a:t> Rh</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46</a:t>
                      </a:r>
                      <a:r>
                        <a:rPr lang="en" sz="500">
                          <a:solidFill>
                            <a:schemeClr val="dk1"/>
                          </a:solidFill>
                          <a:latin typeface="Poppins" pitchFamily="2" charset="-94"/>
                          <a:ea typeface="Playfair Display ExtraBold"/>
                          <a:cs typeface="Poppins" pitchFamily="2" charset="-94"/>
                          <a:sym typeface="Playfair Display ExtraBold"/>
                        </a:rPr>
                        <a:t> Pd</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47</a:t>
                      </a:r>
                      <a:r>
                        <a:rPr lang="en" sz="500">
                          <a:solidFill>
                            <a:schemeClr val="dk1"/>
                          </a:solidFill>
                          <a:latin typeface="Poppins" pitchFamily="2" charset="-94"/>
                          <a:ea typeface="Playfair Display ExtraBold"/>
                          <a:cs typeface="Poppins" pitchFamily="2" charset="-94"/>
                          <a:sym typeface="Playfair Display ExtraBold"/>
                        </a:rPr>
                        <a:t>  Ag</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48 </a:t>
                      </a:r>
                      <a:r>
                        <a:rPr lang="en" sz="500" dirty="0">
                          <a:solidFill>
                            <a:schemeClr val="dk1"/>
                          </a:solidFill>
                          <a:latin typeface="Poppins" pitchFamily="2" charset="-94"/>
                          <a:ea typeface="Playfair Display ExtraBold"/>
                          <a:cs typeface="Poppins" pitchFamily="2" charset="-94"/>
                          <a:sym typeface="Playfair Display ExtraBold"/>
                        </a:rPr>
                        <a:t>Cd</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49</a:t>
                      </a:r>
                      <a:r>
                        <a:rPr lang="en" sz="500" dirty="0">
                          <a:solidFill>
                            <a:schemeClr val="dk1"/>
                          </a:solidFill>
                          <a:latin typeface="Poppins" pitchFamily="2" charset="-94"/>
                          <a:ea typeface="Playfair Display ExtraBold"/>
                          <a:cs typeface="Poppins" pitchFamily="2" charset="-94"/>
                          <a:sym typeface="Playfair Display ExtraBold"/>
                        </a:rPr>
                        <a:t>  In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50</a:t>
                      </a:r>
                      <a:r>
                        <a:rPr lang="en" sz="500" dirty="0">
                          <a:solidFill>
                            <a:schemeClr val="dk1"/>
                          </a:solidFill>
                          <a:latin typeface="Poppins" pitchFamily="2" charset="-94"/>
                          <a:ea typeface="Playfair Display ExtraBold"/>
                          <a:cs typeface="Poppins" pitchFamily="2" charset="-94"/>
                          <a:sym typeface="Playfair Display ExtraBold"/>
                        </a:rPr>
                        <a:t>  Sn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51</a:t>
                      </a:r>
                      <a:r>
                        <a:rPr lang="en" sz="500" dirty="0">
                          <a:solidFill>
                            <a:schemeClr val="dk1"/>
                          </a:solidFill>
                          <a:latin typeface="Poppins" pitchFamily="2" charset="-94"/>
                          <a:ea typeface="Playfair Display ExtraBold"/>
                          <a:cs typeface="Poppins" pitchFamily="2" charset="-94"/>
                          <a:sym typeface="Playfair Display ExtraBold"/>
                        </a:rPr>
                        <a:t>  Sb</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52</a:t>
                      </a:r>
                      <a:r>
                        <a:rPr lang="en" sz="500" dirty="0">
                          <a:solidFill>
                            <a:schemeClr val="dk1"/>
                          </a:solidFill>
                          <a:latin typeface="Poppins" pitchFamily="2" charset="-94"/>
                          <a:ea typeface="Playfair Display ExtraBold"/>
                          <a:cs typeface="Poppins" pitchFamily="2" charset="-94"/>
                          <a:sym typeface="Playfair Display ExtraBold"/>
                        </a:rPr>
                        <a:t>  Te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53 </a:t>
                      </a:r>
                      <a:r>
                        <a:rPr lang="en" sz="500" dirty="0">
                          <a:solidFill>
                            <a:schemeClr val="dk1"/>
                          </a:solidFill>
                          <a:latin typeface="Poppins" pitchFamily="2" charset="-94"/>
                          <a:ea typeface="Playfair Display ExtraBold"/>
                          <a:cs typeface="Poppins" pitchFamily="2" charset="-94"/>
                          <a:sym typeface="Playfair Display ExtraBold"/>
                        </a:rPr>
                        <a:t>     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54</a:t>
                      </a:r>
                      <a:r>
                        <a:rPr lang="en" sz="500" dirty="0">
                          <a:solidFill>
                            <a:schemeClr val="dk1"/>
                          </a:solidFill>
                          <a:latin typeface="Poppins" pitchFamily="2" charset="-94"/>
                          <a:ea typeface="Playfair Display ExtraBold"/>
                          <a:cs typeface="Poppins" pitchFamily="2" charset="-94"/>
                          <a:sym typeface="Playfair Display ExtraBold"/>
                        </a:rPr>
                        <a:t>  Xe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55</a:t>
                      </a:r>
                      <a:r>
                        <a:rPr lang="en" sz="500" dirty="0">
                          <a:solidFill>
                            <a:schemeClr val="dk1"/>
                          </a:solidFill>
                          <a:latin typeface="Poppins" pitchFamily="2" charset="-94"/>
                          <a:ea typeface="Playfair Display ExtraBold"/>
                          <a:cs typeface="Poppins" pitchFamily="2" charset="-94"/>
                          <a:sym typeface="Playfair Display ExtraBold"/>
                        </a:rPr>
                        <a:t>  Cs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56</a:t>
                      </a:r>
                      <a:r>
                        <a:rPr lang="en" sz="500" dirty="0">
                          <a:solidFill>
                            <a:schemeClr val="dk1"/>
                          </a:solidFill>
                          <a:latin typeface="Poppins" pitchFamily="2" charset="-94"/>
                          <a:ea typeface="Playfair Display ExtraBold"/>
                          <a:cs typeface="Poppins" pitchFamily="2" charset="-94"/>
                          <a:sym typeface="Playfair Display ExtraBold"/>
                        </a:rPr>
                        <a:t>  Ba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71</a:t>
                      </a:r>
                      <a:r>
                        <a:rPr lang="en" sz="500" dirty="0">
                          <a:solidFill>
                            <a:schemeClr val="dk1"/>
                          </a:solidFill>
                          <a:latin typeface="Poppins" pitchFamily="2" charset="-94"/>
                          <a:ea typeface="Playfair Display ExtraBold"/>
                          <a:cs typeface="Poppins" pitchFamily="2" charset="-94"/>
                          <a:sym typeface="Playfair Display ExtraBold"/>
                        </a:rPr>
                        <a:t>   Lu</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72</a:t>
                      </a:r>
                      <a:r>
                        <a:rPr lang="en" sz="500">
                          <a:solidFill>
                            <a:schemeClr val="dk1"/>
                          </a:solidFill>
                          <a:latin typeface="Poppins" pitchFamily="2" charset="-94"/>
                          <a:ea typeface="Playfair Display ExtraBold"/>
                          <a:cs typeface="Poppins" pitchFamily="2" charset="-94"/>
                          <a:sym typeface="Playfair Display ExtraBold"/>
                        </a:rPr>
                        <a:t>   Hf</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73</a:t>
                      </a:r>
                      <a:r>
                        <a:rPr lang="en" sz="500">
                          <a:solidFill>
                            <a:schemeClr val="dk1"/>
                          </a:solidFill>
                          <a:latin typeface="Poppins" pitchFamily="2" charset="-94"/>
                          <a:ea typeface="Playfair Display ExtraBold"/>
                          <a:cs typeface="Poppins" pitchFamily="2" charset="-94"/>
                          <a:sym typeface="Playfair Display ExtraBold"/>
                        </a:rPr>
                        <a:t>  Ta</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74</a:t>
                      </a:r>
                      <a:r>
                        <a:rPr lang="en" sz="500">
                          <a:solidFill>
                            <a:schemeClr val="dk1"/>
                          </a:solidFill>
                          <a:latin typeface="Poppins" pitchFamily="2" charset="-94"/>
                          <a:ea typeface="Playfair Display ExtraBold"/>
                          <a:cs typeface="Poppins" pitchFamily="2" charset="-94"/>
                          <a:sym typeface="Playfair Display ExtraBold"/>
                        </a:rPr>
                        <a:t>   W</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75</a:t>
                      </a:r>
                      <a:r>
                        <a:rPr lang="en" sz="500">
                          <a:solidFill>
                            <a:schemeClr val="dk1"/>
                          </a:solidFill>
                          <a:latin typeface="Poppins" pitchFamily="2" charset="-94"/>
                          <a:ea typeface="Playfair Display ExtraBold"/>
                          <a:cs typeface="Poppins" pitchFamily="2" charset="-94"/>
                          <a:sym typeface="Playfair Display ExtraBold"/>
                        </a:rPr>
                        <a:t>  Re</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76</a:t>
                      </a:r>
                      <a:r>
                        <a:rPr lang="en" sz="500">
                          <a:solidFill>
                            <a:schemeClr val="dk1"/>
                          </a:solidFill>
                          <a:latin typeface="Poppins" pitchFamily="2" charset="-94"/>
                          <a:ea typeface="Playfair Display ExtraBold"/>
                          <a:cs typeface="Poppins" pitchFamily="2" charset="-94"/>
                          <a:sym typeface="Playfair Display ExtraBold"/>
                        </a:rPr>
                        <a:t>  Os</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77 </a:t>
                      </a:r>
                      <a:r>
                        <a:rPr lang="en" sz="500" dirty="0">
                          <a:solidFill>
                            <a:schemeClr val="dk1"/>
                          </a:solidFill>
                          <a:latin typeface="Poppins" pitchFamily="2" charset="-94"/>
                          <a:ea typeface="Playfair Display ExtraBold"/>
                          <a:cs typeface="Poppins" pitchFamily="2" charset="-94"/>
                          <a:sym typeface="Playfair Display ExtraBold"/>
                        </a:rPr>
                        <a:t>   Ir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78</a:t>
                      </a:r>
                      <a:r>
                        <a:rPr lang="en" sz="500" dirty="0">
                          <a:solidFill>
                            <a:schemeClr val="dk1"/>
                          </a:solidFill>
                          <a:latin typeface="Poppins" pitchFamily="2" charset="-94"/>
                          <a:ea typeface="Playfair Display ExtraBold"/>
                          <a:cs typeface="Poppins" pitchFamily="2" charset="-94"/>
                          <a:sym typeface="Playfair Display ExtraBold"/>
                        </a:rPr>
                        <a:t>   Pt</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79</a:t>
                      </a:r>
                      <a:r>
                        <a:rPr lang="en" sz="500" dirty="0">
                          <a:solidFill>
                            <a:schemeClr val="dk1"/>
                          </a:solidFill>
                          <a:latin typeface="Poppins" pitchFamily="2" charset="-94"/>
                          <a:ea typeface="Playfair Display ExtraBold"/>
                          <a:cs typeface="Poppins" pitchFamily="2" charset="-94"/>
                          <a:sym typeface="Playfair Display ExtraBold"/>
                        </a:rPr>
                        <a:t>  Au</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80</a:t>
                      </a:r>
                      <a:r>
                        <a:rPr lang="en" sz="500">
                          <a:solidFill>
                            <a:schemeClr val="dk1"/>
                          </a:solidFill>
                          <a:latin typeface="Poppins" pitchFamily="2" charset="-94"/>
                          <a:ea typeface="Playfair Display ExtraBold"/>
                          <a:cs typeface="Poppins" pitchFamily="2" charset="-94"/>
                          <a:sym typeface="Playfair Display ExtraBold"/>
                        </a:rPr>
                        <a:t> Hg</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81</a:t>
                      </a:r>
                      <a:r>
                        <a:rPr lang="en" sz="500" dirty="0">
                          <a:solidFill>
                            <a:schemeClr val="dk1"/>
                          </a:solidFill>
                          <a:latin typeface="Poppins" pitchFamily="2" charset="-94"/>
                          <a:ea typeface="Playfair Display ExtraBold"/>
                          <a:cs typeface="Poppins" pitchFamily="2" charset="-94"/>
                          <a:sym typeface="Playfair Display ExtraBold"/>
                        </a:rPr>
                        <a:t>   Ti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82</a:t>
                      </a:r>
                      <a:r>
                        <a:rPr lang="en" sz="500" dirty="0">
                          <a:solidFill>
                            <a:schemeClr val="dk1"/>
                          </a:solidFill>
                          <a:latin typeface="Poppins" pitchFamily="2" charset="-94"/>
                          <a:ea typeface="Playfair Display ExtraBold"/>
                          <a:cs typeface="Poppins" pitchFamily="2" charset="-94"/>
                          <a:sym typeface="Playfair Display ExtraBold"/>
                        </a:rPr>
                        <a:t>  Pb</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83 </a:t>
                      </a:r>
                      <a:r>
                        <a:rPr lang="en" sz="500" dirty="0">
                          <a:solidFill>
                            <a:schemeClr val="dk1"/>
                          </a:solidFill>
                          <a:latin typeface="Poppins" pitchFamily="2" charset="-94"/>
                          <a:ea typeface="Playfair Display ExtraBold"/>
                          <a:cs typeface="Poppins" pitchFamily="2" charset="-94"/>
                          <a:sym typeface="Playfair Display ExtraBold"/>
                        </a:rPr>
                        <a:t>  Bi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84</a:t>
                      </a:r>
                      <a:r>
                        <a:rPr lang="en" sz="500" dirty="0">
                          <a:solidFill>
                            <a:schemeClr val="dk1"/>
                          </a:solidFill>
                          <a:latin typeface="Poppins" pitchFamily="2" charset="-94"/>
                          <a:ea typeface="Playfair Display ExtraBold"/>
                          <a:cs typeface="Poppins" pitchFamily="2" charset="-94"/>
                          <a:sym typeface="Playfair Display ExtraBold"/>
                        </a:rPr>
                        <a:t> Po</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85</a:t>
                      </a:r>
                      <a:r>
                        <a:rPr lang="en" sz="500" dirty="0">
                          <a:solidFill>
                            <a:schemeClr val="dk1"/>
                          </a:solidFill>
                          <a:latin typeface="Poppins" pitchFamily="2" charset="-94"/>
                          <a:ea typeface="Playfair Display ExtraBold"/>
                          <a:cs typeface="Poppins" pitchFamily="2" charset="-94"/>
                          <a:sym typeface="Playfair Display ExtraBold"/>
                        </a:rPr>
                        <a:t>  At</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86 </a:t>
                      </a:r>
                      <a:r>
                        <a:rPr lang="en" sz="500" dirty="0">
                          <a:solidFill>
                            <a:schemeClr val="dk1"/>
                          </a:solidFill>
                          <a:latin typeface="Poppins" pitchFamily="2" charset="-94"/>
                          <a:ea typeface="Playfair Display ExtraBold"/>
                          <a:cs typeface="Poppins" pitchFamily="2" charset="-94"/>
                          <a:sym typeface="Playfair Display ExtraBold"/>
                        </a:rPr>
                        <a:t>Rn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87</a:t>
                      </a:r>
                      <a:r>
                        <a:rPr lang="en" sz="500" dirty="0">
                          <a:solidFill>
                            <a:schemeClr val="dk1"/>
                          </a:solidFill>
                          <a:latin typeface="Poppins" pitchFamily="2" charset="-94"/>
                          <a:ea typeface="Playfair Display ExtraBold"/>
                          <a:cs typeface="Poppins" pitchFamily="2" charset="-94"/>
                          <a:sym typeface="Playfair Display ExtraBold"/>
                        </a:rPr>
                        <a:t>   Fr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88</a:t>
                      </a:r>
                      <a:r>
                        <a:rPr lang="en" sz="500" dirty="0">
                          <a:solidFill>
                            <a:schemeClr val="dk1"/>
                          </a:solidFill>
                          <a:latin typeface="Poppins" pitchFamily="2" charset="-94"/>
                          <a:ea typeface="Playfair Display ExtraBold"/>
                          <a:cs typeface="Poppins" pitchFamily="2" charset="-94"/>
                          <a:sym typeface="Playfair Display ExtraBold"/>
                        </a:rPr>
                        <a:t> Ra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103</a:t>
                      </a:r>
                      <a:r>
                        <a:rPr lang="en" sz="500">
                          <a:solidFill>
                            <a:schemeClr val="dk1"/>
                          </a:solidFill>
                          <a:latin typeface="Poppins" pitchFamily="2" charset="-94"/>
                          <a:ea typeface="Playfair Display ExtraBold"/>
                          <a:cs typeface="Poppins" pitchFamily="2" charset="-94"/>
                          <a:sym typeface="Playfair Display ExtraBold"/>
                        </a:rPr>
                        <a:t> Lr</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104</a:t>
                      </a:r>
                      <a:r>
                        <a:rPr lang="en" sz="500">
                          <a:solidFill>
                            <a:schemeClr val="dk1"/>
                          </a:solidFill>
                          <a:latin typeface="Poppins" pitchFamily="2" charset="-94"/>
                          <a:ea typeface="Playfair Display ExtraBold"/>
                          <a:cs typeface="Poppins" pitchFamily="2" charset="-94"/>
                          <a:sym typeface="Playfair Display ExtraBold"/>
                        </a:rPr>
                        <a:t> Rf</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105</a:t>
                      </a:r>
                      <a:r>
                        <a:rPr lang="en" sz="500">
                          <a:solidFill>
                            <a:schemeClr val="dk1"/>
                          </a:solidFill>
                          <a:latin typeface="Poppins" pitchFamily="2" charset="-94"/>
                          <a:ea typeface="Playfair Display ExtraBold"/>
                          <a:cs typeface="Poppins" pitchFamily="2" charset="-94"/>
                          <a:sym typeface="Playfair Display ExtraBold"/>
                        </a:rPr>
                        <a:t> Db</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106</a:t>
                      </a:r>
                      <a:r>
                        <a:rPr lang="en" sz="500">
                          <a:solidFill>
                            <a:schemeClr val="dk1"/>
                          </a:solidFill>
                          <a:latin typeface="Poppins" pitchFamily="2" charset="-94"/>
                          <a:ea typeface="Playfair Display ExtraBold"/>
                          <a:cs typeface="Poppins" pitchFamily="2" charset="-94"/>
                          <a:sym typeface="Playfair Display ExtraBold"/>
                        </a:rPr>
                        <a:t> Sg</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107</a:t>
                      </a:r>
                      <a:r>
                        <a:rPr lang="en" sz="500">
                          <a:solidFill>
                            <a:schemeClr val="dk1"/>
                          </a:solidFill>
                          <a:latin typeface="Poppins" pitchFamily="2" charset="-94"/>
                          <a:ea typeface="Playfair Display ExtraBold"/>
                          <a:cs typeface="Poppins" pitchFamily="2" charset="-94"/>
                          <a:sym typeface="Playfair Display ExtraBold"/>
                        </a:rPr>
                        <a:t> Bh</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108</a:t>
                      </a:r>
                      <a:r>
                        <a:rPr lang="en" sz="500">
                          <a:solidFill>
                            <a:schemeClr val="dk1"/>
                          </a:solidFill>
                          <a:latin typeface="Poppins" pitchFamily="2" charset="-94"/>
                          <a:ea typeface="Playfair Display ExtraBold"/>
                          <a:cs typeface="Poppins" pitchFamily="2" charset="-94"/>
                          <a:sym typeface="Playfair Display ExtraBold"/>
                        </a:rPr>
                        <a:t> Hs</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109</a:t>
                      </a:r>
                      <a:r>
                        <a:rPr lang="en" sz="500" dirty="0">
                          <a:solidFill>
                            <a:schemeClr val="dk1"/>
                          </a:solidFill>
                          <a:latin typeface="Poppins" pitchFamily="2" charset="-94"/>
                          <a:ea typeface="Playfair Display ExtraBold"/>
                          <a:cs typeface="Poppins" pitchFamily="2" charset="-94"/>
                          <a:sym typeface="Playfair Display ExtraBold"/>
                        </a:rPr>
                        <a:t> Mt</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110</a:t>
                      </a:r>
                      <a:r>
                        <a:rPr lang="en" sz="500" dirty="0">
                          <a:solidFill>
                            <a:schemeClr val="dk1"/>
                          </a:solidFill>
                          <a:latin typeface="Poppins" pitchFamily="2" charset="-94"/>
                          <a:ea typeface="Playfair Display ExtraBold"/>
                          <a:cs typeface="Poppins" pitchFamily="2" charset="-94"/>
                          <a:sym typeface="Playfair Display ExtraBold"/>
                        </a:rPr>
                        <a:t> Ds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111</a:t>
                      </a:r>
                      <a:r>
                        <a:rPr lang="en" sz="500" dirty="0">
                          <a:solidFill>
                            <a:schemeClr val="dk1"/>
                          </a:solidFill>
                          <a:latin typeface="Poppins" pitchFamily="2" charset="-94"/>
                          <a:ea typeface="Playfair Display ExtraBold"/>
                          <a:cs typeface="Poppins" pitchFamily="2" charset="-94"/>
                          <a:sym typeface="Playfair Display ExtraBold"/>
                        </a:rPr>
                        <a:t> Rg</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112</a:t>
                      </a:r>
                      <a:r>
                        <a:rPr lang="en" sz="500" dirty="0">
                          <a:solidFill>
                            <a:schemeClr val="dk1"/>
                          </a:solidFill>
                          <a:latin typeface="Poppins" pitchFamily="2" charset="-94"/>
                          <a:ea typeface="Playfair Display ExtraBold"/>
                          <a:cs typeface="Poppins" pitchFamily="2" charset="-94"/>
                          <a:sym typeface="Playfair Display ExtraBold"/>
                        </a:rPr>
                        <a:t> Cn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113</a:t>
                      </a:r>
                      <a:r>
                        <a:rPr lang="en" sz="500" dirty="0">
                          <a:solidFill>
                            <a:schemeClr val="dk1"/>
                          </a:solidFill>
                          <a:latin typeface="Poppins" pitchFamily="2" charset="-94"/>
                          <a:ea typeface="Playfair Display ExtraBold"/>
                          <a:cs typeface="Poppins" pitchFamily="2" charset="-94"/>
                          <a:sym typeface="Playfair Display ExtraBold"/>
                        </a:rPr>
                        <a:t> Nh</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114</a:t>
                      </a:r>
                      <a:r>
                        <a:rPr lang="en" sz="500" dirty="0">
                          <a:solidFill>
                            <a:schemeClr val="dk1"/>
                          </a:solidFill>
                          <a:latin typeface="Poppins" pitchFamily="2" charset="-94"/>
                          <a:ea typeface="Playfair Display ExtraBold"/>
                          <a:cs typeface="Poppins" pitchFamily="2" charset="-94"/>
                          <a:sym typeface="Playfair Display ExtraBold"/>
                        </a:rPr>
                        <a:t>  Fi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115</a:t>
                      </a:r>
                      <a:r>
                        <a:rPr lang="en" sz="500" dirty="0">
                          <a:solidFill>
                            <a:schemeClr val="dk1"/>
                          </a:solidFill>
                          <a:latin typeface="Poppins" pitchFamily="2" charset="-94"/>
                          <a:ea typeface="Playfair Display ExtraBold"/>
                          <a:cs typeface="Poppins" pitchFamily="2" charset="-94"/>
                          <a:sym typeface="Playfair Display ExtraBold"/>
                        </a:rPr>
                        <a:t> Mc</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116</a:t>
                      </a:r>
                      <a:r>
                        <a:rPr lang="en" sz="500" dirty="0">
                          <a:solidFill>
                            <a:schemeClr val="dk1"/>
                          </a:solidFill>
                          <a:latin typeface="Poppins" pitchFamily="2" charset="-94"/>
                          <a:ea typeface="Playfair Display ExtraBold"/>
                          <a:cs typeface="Poppins" pitchFamily="2" charset="-94"/>
                          <a:sym typeface="Playfair Display ExtraBold"/>
                        </a:rPr>
                        <a:t> Lv</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117</a:t>
                      </a:r>
                      <a:r>
                        <a:rPr lang="en" sz="500" dirty="0">
                          <a:solidFill>
                            <a:schemeClr val="dk1"/>
                          </a:solidFill>
                          <a:latin typeface="Poppins" pitchFamily="2" charset="-94"/>
                          <a:ea typeface="Playfair Display ExtraBold"/>
                          <a:cs typeface="Poppins" pitchFamily="2" charset="-94"/>
                          <a:sym typeface="Playfair Display ExtraBold"/>
                        </a:rPr>
                        <a:t>  Ts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118</a:t>
                      </a:r>
                      <a:r>
                        <a:rPr lang="en" sz="500" dirty="0">
                          <a:solidFill>
                            <a:schemeClr val="dk1"/>
                          </a:solidFill>
                          <a:latin typeface="Poppins" pitchFamily="2" charset="-94"/>
                          <a:ea typeface="Playfair Display ExtraBold"/>
                          <a:cs typeface="Poppins" pitchFamily="2" charset="-94"/>
                          <a:sym typeface="Playfair Display ExtraBold"/>
                        </a:rPr>
                        <a:t> Og</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bl>
          </a:graphicData>
        </a:graphic>
      </p:graphicFrame>
      <p:sp>
        <p:nvSpPr>
          <p:cNvPr id="18" name="Google Shape;198;p34"/>
          <p:cNvSpPr txBox="1">
            <a:spLocks/>
          </p:cNvSpPr>
          <p:nvPr/>
        </p:nvSpPr>
        <p:spPr>
          <a:xfrm>
            <a:off x="5095236" y="2899751"/>
            <a:ext cx="3007638" cy="718659"/>
          </a:xfrm>
          <a:prstGeom prst="rect">
            <a:avLst/>
          </a:prstGeom>
          <a:solidFill>
            <a:srgbClr val="FFC00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Space Mono"/>
              <a:buAutoNum type="arabicPeriod"/>
              <a:defRPr sz="1050" b="0" i="0" u="none" strike="noStrike" cap="none">
                <a:solidFill>
                  <a:schemeClr val="dk1"/>
                </a:solidFill>
                <a:latin typeface="Space Mono"/>
                <a:ea typeface="Space Mono"/>
                <a:cs typeface="Space Mono"/>
                <a:sym typeface="Space Mono"/>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2pPr>
            <a:lvl3pPr marL="1371600" marR="0" lvl="2"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3pPr>
            <a:lvl4pPr marL="1828800" marR="0" lvl="3"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Nanum Gothic Coding"/>
                <a:ea typeface="Nanum Gothic Coding"/>
                <a:cs typeface="Nanum Gothic Coding"/>
                <a:sym typeface="Nanum Gothic Coding"/>
              </a:defRPr>
            </a:lvl4pPr>
            <a:lvl5pPr marL="2286000" marR="0" lvl="4"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5pPr>
            <a:lvl6pPr marL="2743200" marR="0" lvl="5"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6pPr>
            <a:lvl7pPr marL="3200400" marR="0" lvl="6"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Nanum Gothic Coding"/>
                <a:ea typeface="Nanum Gothic Coding"/>
                <a:cs typeface="Nanum Gothic Coding"/>
                <a:sym typeface="Nanum Gothic Coding"/>
              </a:defRPr>
            </a:lvl7pPr>
            <a:lvl8pPr marL="3657600" marR="0" lvl="7"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8pPr>
            <a:lvl9pPr marL="4114800" marR="0" lvl="8" indent="-304800" algn="l" rtl="0">
              <a:lnSpc>
                <a:spcPct val="115000"/>
              </a:lnSpc>
              <a:spcBef>
                <a:spcPts val="1600"/>
              </a:spcBef>
              <a:spcAft>
                <a:spcPts val="160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9pPr>
          </a:lstStyle>
          <a:p>
            <a:pPr marL="0" indent="0" algn="ctr">
              <a:buNone/>
            </a:pPr>
            <a:r>
              <a:rPr lang="tr-TR" sz="1200" dirty="0" smtClean="0">
                <a:solidFill>
                  <a:schemeClr val="tx1"/>
                </a:solidFill>
                <a:latin typeface="Poppins" pitchFamily="2" charset="-94"/>
                <a:cs typeface="Poppins" pitchFamily="2" charset="-94"/>
              </a:rPr>
              <a:t>İlk 18 element içerisindeki yarı metaller;</a:t>
            </a:r>
          </a:p>
          <a:p>
            <a:pPr marL="0" indent="0" algn="ctr">
              <a:buNone/>
            </a:pPr>
            <a:r>
              <a:rPr lang="tr-TR" sz="1200" b="1" dirty="0" smtClean="0">
                <a:solidFill>
                  <a:schemeClr val="tx1"/>
                </a:solidFill>
                <a:latin typeface="Poppins" pitchFamily="2" charset="-94"/>
                <a:cs typeface="Poppins" pitchFamily="2" charset="-94"/>
              </a:rPr>
              <a:t>B, Si</a:t>
            </a:r>
            <a:endParaRPr lang="pt-BR" sz="1200" b="1" dirty="0">
              <a:solidFill>
                <a:schemeClr val="tx1"/>
              </a:solidFill>
              <a:latin typeface="Poppins" pitchFamily="2" charset="-94"/>
              <a:cs typeface="Poppins" pitchFamily="2" charset="-94"/>
            </a:endParaRPr>
          </a:p>
          <a:p>
            <a:pPr marL="0" indent="0" algn="ctr">
              <a:buNone/>
            </a:pPr>
            <a:endParaRPr lang="tr-TR" sz="1200" dirty="0" smtClean="0">
              <a:solidFill>
                <a:schemeClr val="tx1"/>
              </a:solidFill>
              <a:latin typeface="Poppins" pitchFamily="2" charset="-94"/>
              <a:cs typeface="Poppins" pitchFamily="2" charset="-94"/>
            </a:endParaRPr>
          </a:p>
        </p:txBody>
      </p:sp>
    </p:spTree>
    <p:extLst>
      <p:ext uri="{BB962C8B-B14F-4D97-AF65-F5344CB8AC3E}">
        <p14:creationId xmlns:p14="http://schemas.microsoft.com/office/powerpoint/2010/main" val="357290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err="1" smtClean="0">
                <a:solidFill>
                  <a:schemeClr val="accent6"/>
                </a:solidFill>
                <a:latin typeface="Poppins" pitchFamily="2" charset="-94"/>
                <a:cs typeface="Poppins" pitchFamily="2" charset="-94"/>
                <a:sym typeface="Darker Grotesque Medium"/>
              </a:rPr>
              <a:t>Soygazlar</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1" y="1366274"/>
            <a:ext cx="4157819" cy="32971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i="1" dirty="0" err="1">
                <a:solidFill>
                  <a:srgbClr val="FF0000"/>
                </a:solidFill>
                <a:latin typeface="Poppins" pitchFamily="2" charset="-94"/>
                <a:cs typeface="Poppins" pitchFamily="2" charset="-94"/>
              </a:rPr>
              <a:t>Soygazlar</a:t>
            </a:r>
            <a:r>
              <a:rPr lang="tr-TR" sz="1200" i="1" dirty="0">
                <a:solidFill>
                  <a:srgbClr val="FF0000"/>
                </a:solidFill>
                <a:latin typeface="Poppins" pitchFamily="2" charset="-94"/>
                <a:cs typeface="Poppins" pitchFamily="2" charset="-94"/>
              </a:rPr>
              <a:t>, ametal grubundadır. </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Kararlı yapıdadırlar. </a:t>
            </a:r>
            <a:r>
              <a:rPr lang="tr-TR" sz="1200" i="1" dirty="0">
                <a:latin typeface="Poppins" pitchFamily="2" charset="-94"/>
                <a:cs typeface="Poppins" pitchFamily="2" charset="-94"/>
              </a:rPr>
              <a:t>Yani hiçbir elementle tepkimeye girmezler.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Periyodik tablonun en sağında yer alırlar (8A Grubu</a:t>
            </a:r>
            <a:r>
              <a:rPr lang="tr-TR" sz="1200" dirty="0" smtClean="0">
                <a:latin typeface="Poppins" pitchFamily="2" charset="-94"/>
                <a:cs typeface="Poppins" pitchFamily="2" charset="-94"/>
              </a:rPr>
              <a:t>).</a:t>
            </a:r>
            <a:endParaRPr lang="tr-TR" sz="1200" dirty="0">
              <a:latin typeface="Poppins" pitchFamily="2" charset="-94"/>
              <a:cs typeface="Poppins" pitchFamily="2" charset="-94"/>
            </a:endParaRP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Oda koşullarında tek atomlu gaz halde bulunurlar.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Erime ve kaynama noktaları düşüktür.</a:t>
            </a:r>
          </a:p>
        </p:txBody>
      </p:sp>
      <p:graphicFrame>
        <p:nvGraphicFramePr>
          <p:cNvPr id="30" name="Google Shape;311;p43"/>
          <p:cNvGraphicFramePr/>
          <p:nvPr>
            <p:extLst>
              <p:ext uri="{D42A27DB-BD31-4B8C-83A1-F6EECF244321}">
                <p14:modId xmlns:p14="http://schemas.microsoft.com/office/powerpoint/2010/main" val="2837691272"/>
              </p:ext>
            </p:extLst>
          </p:nvPr>
        </p:nvGraphicFramePr>
        <p:xfrm>
          <a:off x="4877820" y="1478080"/>
          <a:ext cx="3386412" cy="1258586"/>
        </p:xfrm>
        <a:graphic>
          <a:graphicData uri="http://schemas.openxmlformats.org/drawingml/2006/table">
            <a:tbl>
              <a:tblPr>
                <a:noFill/>
              </a:tblPr>
              <a:tblGrid>
                <a:gridCol w="188134">
                  <a:extLst>
                    <a:ext uri="{9D8B030D-6E8A-4147-A177-3AD203B41FA5}">
                      <a16:colId xmlns="" xmlns:a16="http://schemas.microsoft.com/office/drawing/2014/main" val="20000"/>
                    </a:ext>
                  </a:extLst>
                </a:gridCol>
                <a:gridCol w="188134">
                  <a:extLst>
                    <a:ext uri="{9D8B030D-6E8A-4147-A177-3AD203B41FA5}">
                      <a16:colId xmlns="" xmlns:a16="http://schemas.microsoft.com/office/drawing/2014/main" val="20001"/>
                    </a:ext>
                  </a:extLst>
                </a:gridCol>
                <a:gridCol w="188134">
                  <a:extLst>
                    <a:ext uri="{9D8B030D-6E8A-4147-A177-3AD203B41FA5}">
                      <a16:colId xmlns="" xmlns:a16="http://schemas.microsoft.com/office/drawing/2014/main" val="20002"/>
                    </a:ext>
                  </a:extLst>
                </a:gridCol>
                <a:gridCol w="188134">
                  <a:extLst>
                    <a:ext uri="{9D8B030D-6E8A-4147-A177-3AD203B41FA5}">
                      <a16:colId xmlns="" xmlns:a16="http://schemas.microsoft.com/office/drawing/2014/main" val="20003"/>
                    </a:ext>
                  </a:extLst>
                </a:gridCol>
                <a:gridCol w="188134">
                  <a:extLst>
                    <a:ext uri="{9D8B030D-6E8A-4147-A177-3AD203B41FA5}">
                      <a16:colId xmlns="" xmlns:a16="http://schemas.microsoft.com/office/drawing/2014/main" val="20004"/>
                    </a:ext>
                  </a:extLst>
                </a:gridCol>
                <a:gridCol w="188134">
                  <a:extLst>
                    <a:ext uri="{9D8B030D-6E8A-4147-A177-3AD203B41FA5}">
                      <a16:colId xmlns="" xmlns:a16="http://schemas.microsoft.com/office/drawing/2014/main" val="20005"/>
                    </a:ext>
                  </a:extLst>
                </a:gridCol>
                <a:gridCol w="188134">
                  <a:extLst>
                    <a:ext uri="{9D8B030D-6E8A-4147-A177-3AD203B41FA5}">
                      <a16:colId xmlns="" xmlns:a16="http://schemas.microsoft.com/office/drawing/2014/main" val="20006"/>
                    </a:ext>
                  </a:extLst>
                </a:gridCol>
                <a:gridCol w="188134">
                  <a:extLst>
                    <a:ext uri="{9D8B030D-6E8A-4147-A177-3AD203B41FA5}">
                      <a16:colId xmlns="" xmlns:a16="http://schemas.microsoft.com/office/drawing/2014/main" val="20007"/>
                    </a:ext>
                  </a:extLst>
                </a:gridCol>
                <a:gridCol w="188134">
                  <a:extLst>
                    <a:ext uri="{9D8B030D-6E8A-4147-A177-3AD203B41FA5}">
                      <a16:colId xmlns="" xmlns:a16="http://schemas.microsoft.com/office/drawing/2014/main" val="20008"/>
                    </a:ext>
                  </a:extLst>
                </a:gridCol>
                <a:gridCol w="188134">
                  <a:extLst>
                    <a:ext uri="{9D8B030D-6E8A-4147-A177-3AD203B41FA5}">
                      <a16:colId xmlns="" xmlns:a16="http://schemas.microsoft.com/office/drawing/2014/main" val="20009"/>
                    </a:ext>
                  </a:extLst>
                </a:gridCol>
                <a:gridCol w="188134">
                  <a:extLst>
                    <a:ext uri="{9D8B030D-6E8A-4147-A177-3AD203B41FA5}">
                      <a16:colId xmlns="" xmlns:a16="http://schemas.microsoft.com/office/drawing/2014/main" val="20010"/>
                    </a:ext>
                  </a:extLst>
                </a:gridCol>
                <a:gridCol w="188134">
                  <a:extLst>
                    <a:ext uri="{9D8B030D-6E8A-4147-A177-3AD203B41FA5}">
                      <a16:colId xmlns="" xmlns:a16="http://schemas.microsoft.com/office/drawing/2014/main" val="20011"/>
                    </a:ext>
                  </a:extLst>
                </a:gridCol>
                <a:gridCol w="188134">
                  <a:extLst>
                    <a:ext uri="{9D8B030D-6E8A-4147-A177-3AD203B41FA5}">
                      <a16:colId xmlns="" xmlns:a16="http://schemas.microsoft.com/office/drawing/2014/main" val="20012"/>
                    </a:ext>
                  </a:extLst>
                </a:gridCol>
                <a:gridCol w="188134">
                  <a:extLst>
                    <a:ext uri="{9D8B030D-6E8A-4147-A177-3AD203B41FA5}">
                      <a16:colId xmlns="" xmlns:a16="http://schemas.microsoft.com/office/drawing/2014/main" val="20013"/>
                    </a:ext>
                  </a:extLst>
                </a:gridCol>
                <a:gridCol w="188134">
                  <a:extLst>
                    <a:ext uri="{9D8B030D-6E8A-4147-A177-3AD203B41FA5}">
                      <a16:colId xmlns="" xmlns:a16="http://schemas.microsoft.com/office/drawing/2014/main" val="20014"/>
                    </a:ext>
                  </a:extLst>
                </a:gridCol>
                <a:gridCol w="188134">
                  <a:extLst>
                    <a:ext uri="{9D8B030D-6E8A-4147-A177-3AD203B41FA5}">
                      <a16:colId xmlns="" xmlns:a16="http://schemas.microsoft.com/office/drawing/2014/main" val="20015"/>
                    </a:ext>
                  </a:extLst>
                </a:gridCol>
                <a:gridCol w="188134">
                  <a:extLst>
                    <a:ext uri="{9D8B030D-6E8A-4147-A177-3AD203B41FA5}">
                      <a16:colId xmlns="" xmlns:a16="http://schemas.microsoft.com/office/drawing/2014/main" val="20016"/>
                    </a:ext>
                  </a:extLst>
                </a:gridCol>
                <a:gridCol w="188134">
                  <a:extLst>
                    <a:ext uri="{9D8B030D-6E8A-4147-A177-3AD203B41FA5}">
                      <a16:colId xmlns="" xmlns:a16="http://schemas.microsoft.com/office/drawing/2014/main" val="20017"/>
                    </a:ext>
                  </a:extLst>
                </a:gridCol>
              </a:tblGrid>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a:t>
                      </a:r>
                      <a:r>
                        <a:rPr lang="en" sz="500" dirty="0">
                          <a:solidFill>
                            <a:schemeClr val="dk1"/>
                          </a:solidFill>
                          <a:latin typeface="Poppins" pitchFamily="2" charset="-94"/>
                          <a:ea typeface="Playfair Display ExtraBold"/>
                          <a:cs typeface="Poppins" pitchFamily="2" charset="-94"/>
                          <a:sym typeface="Playfair Display ExtraBold"/>
                        </a:rPr>
                        <a:t>       H</a:t>
                      </a:r>
                      <a:endParaRPr sz="5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a:t>
                      </a:r>
                      <a:r>
                        <a:rPr lang="en" sz="500" dirty="0">
                          <a:solidFill>
                            <a:schemeClr val="dk1"/>
                          </a:solidFill>
                          <a:latin typeface="Poppins" pitchFamily="2" charset="-94"/>
                          <a:ea typeface="Playfair Display ExtraBold"/>
                          <a:cs typeface="Poppins" pitchFamily="2" charset="-94"/>
                          <a:sym typeface="Playfair Display ExtraBold"/>
                        </a:rPr>
                        <a:t>    He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0"/>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ExtraBold"/>
                          <a:cs typeface="Poppins" pitchFamily="2" charset="-94"/>
                          <a:sym typeface="Playfair Display ExtraBold"/>
                        </a:rPr>
                        <a:t>3 </a:t>
                      </a:r>
                      <a:r>
                        <a:rPr lang="en" sz="500" dirty="0">
                          <a:solidFill>
                            <a:schemeClr val="dk1"/>
                          </a:solidFill>
                          <a:latin typeface="Poppins" pitchFamily="2" charset="-94"/>
                          <a:ea typeface="Playfair Display ExtraBold"/>
                          <a:cs typeface="Poppins" pitchFamily="2" charset="-94"/>
                          <a:sym typeface="Playfair Display ExtraBold"/>
                        </a:rPr>
                        <a:t>     Li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ExtraBold"/>
                          <a:cs typeface="Poppins" pitchFamily="2" charset="-94"/>
                          <a:sym typeface="Playfair Display ExtraBold"/>
                        </a:rPr>
                        <a:t>4 </a:t>
                      </a:r>
                      <a:r>
                        <a:rPr lang="en" sz="500" dirty="0">
                          <a:solidFill>
                            <a:schemeClr val="dk1"/>
                          </a:solidFill>
                          <a:latin typeface="Poppins" pitchFamily="2" charset="-94"/>
                          <a:ea typeface="Playfair Display ExtraBold"/>
                          <a:cs typeface="Poppins" pitchFamily="2" charset="-94"/>
                          <a:sym typeface="Playfair Display ExtraBold"/>
                        </a:rPr>
                        <a:t>    Be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a:t>
                      </a:r>
                      <a:r>
                        <a:rPr lang="en" sz="500" dirty="0">
                          <a:solidFill>
                            <a:schemeClr val="dk1"/>
                          </a:solidFill>
                          <a:latin typeface="Poppins" pitchFamily="2" charset="-94"/>
                          <a:ea typeface="Playfair Display ExtraBold"/>
                          <a:cs typeface="Poppins" pitchFamily="2" charset="-94"/>
                          <a:sym typeface="Playfair Display ExtraBold"/>
                        </a:rPr>
                        <a:t>      B</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6</a:t>
                      </a:r>
                      <a:r>
                        <a:rPr lang="en" sz="500" dirty="0">
                          <a:solidFill>
                            <a:schemeClr val="dk1"/>
                          </a:solidFill>
                          <a:latin typeface="Poppins" pitchFamily="2" charset="-94"/>
                          <a:ea typeface="Playfair Display ExtraBold"/>
                          <a:cs typeface="Poppins" pitchFamily="2" charset="-94"/>
                          <a:sym typeface="Playfair Display ExtraBold"/>
                        </a:rPr>
                        <a:t>      C</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a:t>
                      </a:r>
                      <a:r>
                        <a:rPr lang="en" sz="500" dirty="0">
                          <a:solidFill>
                            <a:schemeClr val="dk1"/>
                          </a:solidFill>
                          <a:latin typeface="Poppins" pitchFamily="2" charset="-94"/>
                          <a:ea typeface="Playfair Display ExtraBold"/>
                          <a:cs typeface="Poppins" pitchFamily="2" charset="-94"/>
                          <a:sym typeface="Playfair Display ExtraBold"/>
                        </a:rPr>
                        <a:t>      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a:t>
                      </a:r>
                      <a:r>
                        <a:rPr lang="en" sz="500" dirty="0">
                          <a:solidFill>
                            <a:schemeClr val="dk1"/>
                          </a:solidFill>
                          <a:latin typeface="Poppins" pitchFamily="2" charset="-94"/>
                          <a:ea typeface="Playfair Display ExtraBold"/>
                          <a:cs typeface="Poppins" pitchFamily="2" charset="-94"/>
                          <a:sym typeface="Playfair Display ExtraBold"/>
                        </a:rPr>
                        <a:t>     O</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9</a:t>
                      </a:r>
                      <a:r>
                        <a:rPr lang="en" sz="500" dirty="0">
                          <a:solidFill>
                            <a:schemeClr val="dk1"/>
                          </a:solidFill>
                          <a:latin typeface="Poppins" pitchFamily="2" charset="-94"/>
                          <a:ea typeface="Playfair Display ExtraBold"/>
                          <a:cs typeface="Poppins" pitchFamily="2" charset="-94"/>
                          <a:sym typeface="Playfair Display ExtraBold"/>
                        </a:rPr>
                        <a:t>      F</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10</a:t>
                      </a:r>
                      <a:r>
                        <a:rPr lang="en" sz="500" dirty="0">
                          <a:solidFill>
                            <a:schemeClr val="dk1"/>
                          </a:solidFill>
                          <a:latin typeface="Poppins" pitchFamily="2" charset="-94"/>
                          <a:ea typeface="Playfair Display ExtraBold"/>
                          <a:cs typeface="Poppins" pitchFamily="2" charset="-94"/>
                          <a:sym typeface="Playfair Display ExtraBold"/>
                        </a:rPr>
                        <a:t>  Ne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1"/>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ExtraBold"/>
                          <a:cs typeface="Poppins" pitchFamily="2" charset="-94"/>
                          <a:sym typeface="Playfair Display ExtraBold"/>
                        </a:rPr>
                        <a:t>11</a:t>
                      </a:r>
                      <a:r>
                        <a:rPr lang="en" sz="500" dirty="0">
                          <a:solidFill>
                            <a:schemeClr val="dk1"/>
                          </a:solidFill>
                          <a:latin typeface="Poppins" pitchFamily="2" charset="-94"/>
                          <a:ea typeface="Playfair Display ExtraBold"/>
                          <a:cs typeface="Poppins" pitchFamily="2" charset="-94"/>
                          <a:sym typeface="Playfair Display ExtraBold"/>
                        </a:rPr>
                        <a:t>    Na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ExtraBold"/>
                          <a:cs typeface="Poppins" pitchFamily="2" charset="-94"/>
                          <a:sym typeface="Playfair Display ExtraBold"/>
                        </a:rPr>
                        <a:t>12</a:t>
                      </a:r>
                      <a:r>
                        <a:rPr lang="en" sz="500" dirty="0">
                          <a:solidFill>
                            <a:schemeClr val="dk1"/>
                          </a:solidFill>
                          <a:latin typeface="Poppins" pitchFamily="2" charset="-94"/>
                          <a:ea typeface="Playfair Display ExtraBold"/>
                          <a:cs typeface="Poppins" pitchFamily="2" charset="-94"/>
                          <a:sym typeface="Playfair Display ExtraBold"/>
                        </a:rPr>
                        <a:t>  Mg</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13</a:t>
                      </a:r>
                      <a:r>
                        <a:rPr lang="en" sz="500" dirty="0">
                          <a:solidFill>
                            <a:schemeClr val="dk1"/>
                          </a:solidFill>
                          <a:latin typeface="Poppins" pitchFamily="2" charset="-94"/>
                          <a:ea typeface="Playfair Display ExtraBold"/>
                          <a:cs typeface="Poppins" pitchFamily="2" charset="-94"/>
                          <a:sym typeface="Playfair Display ExtraBold"/>
                        </a:rPr>
                        <a:t>    Al</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14</a:t>
                      </a:r>
                      <a:r>
                        <a:rPr lang="en" sz="500" dirty="0">
                          <a:solidFill>
                            <a:schemeClr val="dk1"/>
                          </a:solidFill>
                          <a:latin typeface="Poppins" pitchFamily="2" charset="-94"/>
                          <a:ea typeface="Playfair Display ExtraBold"/>
                          <a:cs typeface="Poppins" pitchFamily="2" charset="-94"/>
                          <a:sym typeface="Playfair Display ExtraBold"/>
                        </a:rPr>
                        <a:t>   Si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15</a:t>
                      </a:r>
                      <a:r>
                        <a:rPr lang="en" sz="500" dirty="0">
                          <a:solidFill>
                            <a:schemeClr val="dk1"/>
                          </a:solidFill>
                          <a:latin typeface="Poppins" pitchFamily="2" charset="-94"/>
                          <a:ea typeface="Playfair Display ExtraBold"/>
                          <a:cs typeface="Poppins" pitchFamily="2" charset="-94"/>
                          <a:sym typeface="Playfair Display ExtraBold"/>
                        </a:rPr>
                        <a:t>     P</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16 </a:t>
                      </a:r>
                      <a:r>
                        <a:rPr lang="en" sz="500" dirty="0">
                          <a:solidFill>
                            <a:schemeClr val="dk1"/>
                          </a:solidFill>
                          <a:latin typeface="Poppins" pitchFamily="2" charset="-94"/>
                          <a:ea typeface="Playfair Display ExtraBold"/>
                          <a:cs typeface="Poppins" pitchFamily="2" charset="-94"/>
                          <a:sym typeface="Playfair Display ExtraBold"/>
                        </a:rPr>
                        <a:t>    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17 </a:t>
                      </a:r>
                      <a:r>
                        <a:rPr lang="en" sz="500" dirty="0">
                          <a:solidFill>
                            <a:schemeClr val="dk1"/>
                          </a:solidFill>
                          <a:latin typeface="Poppins" pitchFamily="2" charset="-94"/>
                          <a:ea typeface="Playfair Display ExtraBold"/>
                          <a:cs typeface="Poppins" pitchFamily="2" charset="-94"/>
                          <a:sym typeface="Playfair Display ExtraBold"/>
                        </a:rPr>
                        <a:t>   </a:t>
                      </a:r>
                      <a:r>
                        <a:rPr lang="en" sz="500" dirty="0" smtClean="0">
                          <a:solidFill>
                            <a:schemeClr val="dk1"/>
                          </a:solidFill>
                          <a:latin typeface="Poppins" pitchFamily="2" charset="-94"/>
                          <a:ea typeface="Playfair Display ExtraBold"/>
                          <a:cs typeface="Poppins" pitchFamily="2" charset="-94"/>
                          <a:sym typeface="Playfair Display ExtraBold"/>
                        </a:rPr>
                        <a:t>C</a:t>
                      </a:r>
                      <a:r>
                        <a:rPr lang="tr-TR" sz="500" dirty="0" smtClean="0">
                          <a:solidFill>
                            <a:schemeClr val="dk1"/>
                          </a:solidFill>
                          <a:latin typeface="Poppins" pitchFamily="2" charset="-94"/>
                          <a:ea typeface="Playfair Display ExtraBold"/>
                          <a:cs typeface="Poppins" pitchFamily="2" charset="-94"/>
                          <a:sym typeface="Playfair Display ExtraBold"/>
                        </a:rPr>
                        <a:t>l</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18</a:t>
                      </a:r>
                      <a:r>
                        <a:rPr lang="en" sz="500" dirty="0">
                          <a:solidFill>
                            <a:schemeClr val="dk1"/>
                          </a:solidFill>
                          <a:latin typeface="Poppins" pitchFamily="2" charset="-94"/>
                          <a:ea typeface="Playfair Display ExtraBold"/>
                          <a:cs typeface="Poppins" pitchFamily="2" charset="-94"/>
                          <a:sym typeface="Playfair Display ExtraBold"/>
                        </a:rPr>
                        <a:t>   Ar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2"/>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19 </a:t>
                      </a:r>
                      <a:r>
                        <a:rPr lang="en" sz="500" dirty="0">
                          <a:solidFill>
                            <a:schemeClr val="dk1"/>
                          </a:solidFill>
                          <a:latin typeface="Poppins" pitchFamily="2" charset="-94"/>
                          <a:ea typeface="Playfair Display ExtraBold"/>
                          <a:cs typeface="Poppins" pitchFamily="2" charset="-94"/>
                          <a:sym typeface="Playfair Display ExtraBold"/>
                        </a:rPr>
                        <a:t>   K</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20</a:t>
                      </a:r>
                      <a:r>
                        <a:rPr lang="en" sz="500" dirty="0">
                          <a:solidFill>
                            <a:schemeClr val="dk1"/>
                          </a:solidFill>
                          <a:latin typeface="Poppins" pitchFamily="2" charset="-94"/>
                          <a:ea typeface="Playfair Display ExtraBold"/>
                          <a:cs typeface="Poppins" pitchFamily="2" charset="-94"/>
                          <a:sym typeface="Playfair Display ExtraBold"/>
                        </a:rPr>
                        <a:t>  Ca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21 </a:t>
                      </a:r>
                      <a:r>
                        <a:rPr lang="en" sz="500" dirty="0">
                          <a:solidFill>
                            <a:schemeClr val="dk1"/>
                          </a:solidFill>
                          <a:latin typeface="Poppins" pitchFamily="2" charset="-94"/>
                          <a:ea typeface="Playfair Display ExtraBold"/>
                          <a:cs typeface="Poppins" pitchFamily="2" charset="-94"/>
                          <a:sym typeface="Playfair Display ExtraBold"/>
                        </a:rPr>
                        <a:t>  Sc</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22</a:t>
                      </a:r>
                      <a:r>
                        <a:rPr lang="en" sz="500" dirty="0">
                          <a:solidFill>
                            <a:schemeClr val="dk1"/>
                          </a:solidFill>
                          <a:latin typeface="Poppins" pitchFamily="2" charset="-94"/>
                          <a:ea typeface="Playfair Display ExtraBold"/>
                          <a:cs typeface="Poppins" pitchFamily="2" charset="-94"/>
                          <a:sym typeface="Playfair Display ExtraBold"/>
                        </a:rPr>
                        <a:t>   Ti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23</a:t>
                      </a:r>
                      <a:r>
                        <a:rPr lang="en" sz="500" dirty="0">
                          <a:solidFill>
                            <a:schemeClr val="dk1"/>
                          </a:solidFill>
                          <a:latin typeface="Poppins" pitchFamily="2" charset="-94"/>
                          <a:ea typeface="Playfair Display ExtraBold"/>
                          <a:cs typeface="Poppins" pitchFamily="2" charset="-94"/>
                          <a:sym typeface="Playfair Display ExtraBold"/>
                        </a:rPr>
                        <a:t>    V</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24</a:t>
                      </a:r>
                      <a:r>
                        <a:rPr lang="en" sz="500" dirty="0">
                          <a:solidFill>
                            <a:schemeClr val="dk1"/>
                          </a:solidFill>
                          <a:latin typeface="Poppins" pitchFamily="2" charset="-94"/>
                          <a:ea typeface="Playfair Display ExtraBold"/>
                          <a:cs typeface="Poppins" pitchFamily="2" charset="-94"/>
                          <a:sym typeface="Playfair Display ExtraBold"/>
                        </a:rPr>
                        <a:t>  Cr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25 </a:t>
                      </a:r>
                      <a:r>
                        <a:rPr lang="en" sz="500" dirty="0">
                          <a:solidFill>
                            <a:schemeClr val="dk1"/>
                          </a:solidFill>
                          <a:latin typeface="Poppins" pitchFamily="2" charset="-94"/>
                          <a:ea typeface="Playfair Display ExtraBold"/>
                          <a:cs typeface="Poppins" pitchFamily="2" charset="-94"/>
                          <a:sym typeface="Playfair Display ExtraBold"/>
                        </a:rPr>
                        <a:t> Mn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26</a:t>
                      </a:r>
                      <a:r>
                        <a:rPr lang="en" sz="500" dirty="0">
                          <a:solidFill>
                            <a:schemeClr val="dk1"/>
                          </a:solidFill>
                          <a:latin typeface="Poppins" pitchFamily="2" charset="-94"/>
                          <a:ea typeface="Playfair Display ExtraBold"/>
                          <a:cs typeface="Poppins" pitchFamily="2" charset="-94"/>
                          <a:sym typeface="Playfair Display ExtraBold"/>
                        </a:rPr>
                        <a:t>  Fe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27 </a:t>
                      </a:r>
                      <a:r>
                        <a:rPr lang="en" sz="500" dirty="0">
                          <a:solidFill>
                            <a:schemeClr val="dk1"/>
                          </a:solidFill>
                          <a:latin typeface="Poppins" pitchFamily="2" charset="-94"/>
                          <a:ea typeface="Playfair Display ExtraBold"/>
                          <a:cs typeface="Poppins" pitchFamily="2" charset="-94"/>
                          <a:sym typeface="Playfair Display ExtraBold"/>
                        </a:rPr>
                        <a:t> Co</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28</a:t>
                      </a:r>
                      <a:r>
                        <a:rPr lang="en" sz="500" dirty="0">
                          <a:solidFill>
                            <a:schemeClr val="dk1"/>
                          </a:solidFill>
                          <a:latin typeface="Poppins" pitchFamily="2" charset="-94"/>
                          <a:ea typeface="Playfair Display ExtraBold"/>
                          <a:cs typeface="Poppins" pitchFamily="2" charset="-94"/>
                          <a:sym typeface="Playfair Display ExtraBold"/>
                        </a:rPr>
                        <a:t>  Ni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29</a:t>
                      </a:r>
                      <a:r>
                        <a:rPr lang="en" sz="500" dirty="0">
                          <a:solidFill>
                            <a:schemeClr val="dk1"/>
                          </a:solidFill>
                          <a:latin typeface="Poppins" pitchFamily="2" charset="-94"/>
                          <a:ea typeface="Playfair Display ExtraBold"/>
                          <a:cs typeface="Poppins" pitchFamily="2" charset="-94"/>
                          <a:sym typeface="Playfair Display ExtraBold"/>
                        </a:rPr>
                        <a:t>  Cu</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30 </a:t>
                      </a:r>
                      <a:r>
                        <a:rPr lang="en" sz="500" dirty="0">
                          <a:solidFill>
                            <a:schemeClr val="dk1"/>
                          </a:solidFill>
                          <a:latin typeface="Poppins" pitchFamily="2" charset="-94"/>
                          <a:ea typeface="Playfair Display ExtraBold"/>
                          <a:cs typeface="Poppins" pitchFamily="2" charset="-94"/>
                          <a:sym typeface="Playfair Display ExtraBold"/>
                        </a:rPr>
                        <a:t> Zn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31</a:t>
                      </a:r>
                      <a:r>
                        <a:rPr lang="en" sz="500" dirty="0">
                          <a:solidFill>
                            <a:schemeClr val="dk1"/>
                          </a:solidFill>
                          <a:latin typeface="Poppins" pitchFamily="2" charset="-94"/>
                          <a:ea typeface="Playfair Display ExtraBold"/>
                          <a:cs typeface="Poppins" pitchFamily="2" charset="-94"/>
                          <a:sym typeface="Playfair Display ExtraBold"/>
                        </a:rPr>
                        <a:t>  Ga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32</a:t>
                      </a:r>
                      <a:r>
                        <a:rPr lang="en" sz="500" dirty="0">
                          <a:solidFill>
                            <a:schemeClr val="dk1"/>
                          </a:solidFill>
                          <a:latin typeface="Poppins" pitchFamily="2" charset="-94"/>
                          <a:ea typeface="Playfair Display ExtraBold"/>
                          <a:cs typeface="Poppins" pitchFamily="2" charset="-94"/>
                          <a:sym typeface="Playfair Display ExtraBold"/>
                        </a:rPr>
                        <a:t>  Ge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33</a:t>
                      </a:r>
                      <a:r>
                        <a:rPr lang="en" sz="500" dirty="0">
                          <a:solidFill>
                            <a:schemeClr val="dk1"/>
                          </a:solidFill>
                          <a:latin typeface="Poppins" pitchFamily="2" charset="-94"/>
                          <a:ea typeface="Playfair Display ExtraBold"/>
                          <a:cs typeface="Poppins" pitchFamily="2" charset="-94"/>
                          <a:sym typeface="Playfair Display ExtraBold"/>
                        </a:rPr>
                        <a:t>  As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34</a:t>
                      </a:r>
                      <a:r>
                        <a:rPr lang="en" sz="500" dirty="0">
                          <a:solidFill>
                            <a:schemeClr val="dk1"/>
                          </a:solidFill>
                          <a:latin typeface="Poppins" pitchFamily="2" charset="-94"/>
                          <a:ea typeface="Playfair Display ExtraBold"/>
                          <a:cs typeface="Poppins" pitchFamily="2" charset="-94"/>
                          <a:sym typeface="Playfair Display ExtraBold"/>
                        </a:rPr>
                        <a:t>  Se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35</a:t>
                      </a:r>
                      <a:r>
                        <a:rPr lang="en" sz="500" dirty="0">
                          <a:solidFill>
                            <a:schemeClr val="dk1"/>
                          </a:solidFill>
                          <a:latin typeface="Poppins" pitchFamily="2" charset="-94"/>
                          <a:ea typeface="Playfair Display ExtraBold"/>
                          <a:cs typeface="Poppins" pitchFamily="2" charset="-94"/>
                          <a:sym typeface="Playfair Display ExtraBold"/>
                        </a:rPr>
                        <a:t>   Br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36</a:t>
                      </a:r>
                      <a:r>
                        <a:rPr lang="en" sz="500" dirty="0">
                          <a:solidFill>
                            <a:schemeClr val="dk1"/>
                          </a:solidFill>
                          <a:latin typeface="Poppins" pitchFamily="2" charset="-94"/>
                          <a:ea typeface="Playfair Display ExtraBold"/>
                          <a:cs typeface="Poppins" pitchFamily="2" charset="-94"/>
                          <a:sym typeface="Playfair Display ExtraBold"/>
                        </a:rPr>
                        <a:t>  Kr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3"/>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37 </a:t>
                      </a:r>
                      <a:r>
                        <a:rPr lang="en" sz="500" dirty="0">
                          <a:solidFill>
                            <a:schemeClr val="dk1"/>
                          </a:solidFill>
                          <a:latin typeface="Poppins" pitchFamily="2" charset="-94"/>
                          <a:ea typeface="Playfair Display ExtraBold"/>
                          <a:cs typeface="Poppins" pitchFamily="2" charset="-94"/>
                          <a:sym typeface="Playfair Display ExtraBold"/>
                        </a:rPr>
                        <a:t> Rb</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38</a:t>
                      </a:r>
                      <a:r>
                        <a:rPr lang="en" sz="500" dirty="0">
                          <a:solidFill>
                            <a:schemeClr val="dk1"/>
                          </a:solidFill>
                          <a:latin typeface="Poppins" pitchFamily="2" charset="-94"/>
                          <a:ea typeface="Playfair Display ExtraBold"/>
                          <a:cs typeface="Poppins" pitchFamily="2" charset="-94"/>
                          <a:sym typeface="Playfair Display ExtraBold"/>
                        </a:rPr>
                        <a:t>  Sr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39</a:t>
                      </a:r>
                      <a:r>
                        <a:rPr lang="en" sz="500" dirty="0">
                          <a:solidFill>
                            <a:schemeClr val="dk1"/>
                          </a:solidFill>
                          <a:latin typeface="Poppins" pitchFamily="2" charset="-94"/>
                          <a:ea typeface="Playfair Display ExtraBold"/>
                          <a:cs typeface="Poppins" pitchFamily="2" charset="-94"/>
                          <a:sym typeface="Playfair Display ExtraBold"/>
                        </a:rPr>
                        <a:t>    Y</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40</a:t>
                      </a:r>
                      <a:r>
                        <a:rPr lang="en" sz="500">
                          <a:solidFill>
                            <a:schemeClr val="dk1"/>
                          </a:solidFill>
                          <a:latin typeface="Poppins" pitchFamily="2" charset="-94"/>
                          <a:ea typeface="Playfair Display ExtraBold"/>
                          <a:cs typeface="Poppins" pitchFamily="2" charset="-94"/>
                          <a:sym typeface="Playfair Display ExtraBold"/>
                        </a:rPr>
                        <a:t>  Zr</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41</a:t>
                      </a:r>
                      <a:r>
                        <a:rPr lang="en" sz="500">
                          <a:solidFill>
                            <a:schemeClr val="dk1"/>
                          </a:solidFill>
                          <a:latin typeface="Poppins" pitchFamily="2" charset="-94"/>
                          <a:ea typeface="Playfair Display ExtraBold"/>
                          <a:cs typeface="Poppins" pitchFamily="2" charset="-94"/>
                          <a:sym typeface="Playfair Display ExtraBold"/>
                        </a:rPr>
                        <a:t>  Nb</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42 </a:t>
                      </a:r>
                      <a:r>
                        <a:rPr lang="en" sz="500" dirty="0">
                          <a:solidFill>
                            <a:schemeClr val="dk1"/>
                          </a:solidFill>
                          <a:latin typeface="Poppins" pitchFamily="2" charset="-94"/>
                          <a:ea typeface="Playfair Display ExtraBold"/>
                          <a:cs typeface="Poppins" pitchFamily="2" charset="-94"/>
                          <a:sym typeface="Playfair Display ExtraBold"/>
                        </a:rPr>
                        <a:t>Mo</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43</a:t>
                      </a:r>
                      <a:r>
                        <a:rPr lang="en" sz="500" dirty="0">
                          <a:solidFill>
                            <a:schemeClr val="dk1"/>
                          </a:solidFill>
                          <a:latin typeface="Poppins" pitchFamily="2" charset="-94"/>
                          <a:ea typeface="Playfair Display ExtraBold"/>
                          <a:cs typeface="Poppins" pitchFamily="2" charset="-94"/>
                          <a:sym typeface="Playfair Display ExtraBold"/>
                        </a:rPr>
                        <a:t>  Tc</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44</a:t>
                      </a:r>
                      <a:r>
                        <a:rPr lang="en" sz="500" dirty="0">
                          <a:solidFill>
                            <a:schemeClr val="dk1"/>
                          </a:solidFill>
                          <a:latin typeface="Poppins" pitchFamily="2" charset="-94"/>
                          <a:ea typeface="Playfair Display ExtraBold"/>
                          <a:cs typeface="Poppins" pitchFamily="2" charset="-94"/>
                          <a:sym typeface="Playfair Display ExtraBold"/>
                        </a:rPr>
                        <a:t> Ru</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45 </a:t>
                      </a:r>
                      <a:r>
                        <a:rPr lang="en" sz="500" dirty="0">
                          <a:solidFill>
                            <a:schemeClr val="dk1"/>
                          </a:solidFill>
                          <a:latin typeface="Poppins" pitchFamily="2" charset="-94"/>
                          <a:ea typeface="Playfair Display ExtraBold"/>
                          <a:cs typeface="Poppins" pitchFamily="2" charset="-94"/>
                          <a:sym typeface="Playfair Display ExtraBold"/>
                        </a:rPr>
                        <a:t> Rh</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46</a:t>
                      </a:r>
                      <a:r>
                        <a:rPr lang="en" sz="500">
                          <a:solidFill>
                            <a:schemeClr val="dk1"/>
                          </a:solidFill>
                          <a:latin typeface="Poppins" pitchFamily="2" charset="-94"/>
                          <a:ea typeface="Playfair Display ExtraBold"/>
                          <a:cs typeface="Poppins" pitchFamily="2" charset="-94"/>
                          <a:sym typeface="Playfair Display ExtraBold"/>
                        </a:rPr>
                        <a:t> Pd</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47</a:t>
                      </a:r>
                      <a:r>
                        <a:rPr lang="en" sz="500">
                          <a:solidFill>
                            <a:schemeClr val="dk1"/>
                          </a:solidFill>
                          <a:latin typeface="Poppins" pitchFamily="2" charset="-94"/>
                          <a:ea typeface="Playfair Display ExtraBold"/>
                          <a:cs typeface="Poppins" pitchFamily="2" charset="-94"/>
                          <a:sym typeface="Playfair Display ExtraBold"/>
                        </a:rPr>
                        <a:t>  Ag</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48 </a:t>
                      </a:r>
                      <a:r>
                        <a:rPr lang="en" sz="500" dirty="0">
                          <a:solidFill>
                            <a:schemeClr val="dk1"/>
                          </a:solidFill>
                          <a:latin typeface="Poppins" pitchFamily="2" charset="-94"/>
                          <a:ea typeface="Playfair Display ExtraBold"/>
                          <a:cs typeface="Poppins" pitchFamily="2" charset="-94"/>
                          <a:sym typeface="Playfair Display ExtraBold"/>
                        </a:rPr>
                        <a:t>Cd</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49</a:t>
                      </a:r>
                      <a:r>
                        <a:rPr lang="en" sz="500" dirty="0">
                          <a:solidFill>
                            <a:schemeClr val="dk1"/>
                          </a:solidFill>
                          <a:latin typeface="Poppins" pitchFamily="2" charset="-94"/>
                          <a:ea typeface="Playfair Display ExtraBold"/>
                          <a:cs typeface="Poppins" pitchFamily="2" charset="-94"/>
                          <a:sym typeface="Playfair Display ExtraBold"/>
                        </a:rPr>
                        <a:t>  In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50</a:t>
                      </a:r>
                      <a:r>
                        <a:rPr lang="en" sz="500" dirty="0">
                          <a:solidFill>
                            <a:schemeClr val="dk1"/>
                          </a:solidFill>
                          <a:latin typeface="Poppins" pitchFamily="2" charset="-94"/>
                          <a:ea typeface="Playfair Display ExtraBold"/>
                          <a:cs typeface="Poppins" pitchFamily="2" charset="-94"/>
                          <a:sym typeface="Playfair Display ExtraBold"/>
                        </a:rPr>
                        <a:t>  Sn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51</a:t>
                      </a:r>
                      <a:r>
                        <a:rPr lang="en" sz="500" dirty="0">
                          <a:solidFill>
                            <a:schemeClr val="dk1"/>
                          </a:solidFill>
                          <a:latin typeface="Poppins" pitchFamily="2" charset="-94"/>
                          <a:ea typeface="Playfair Display ExtraBold"/>
                          <a:cs typeface="Poppins" pitchFamily="2" charset="-94"/>
                          <a:sym typeface="Playfair Display ExtraBold"/>
                        </a:rPr>
                        <a:t>  Sb</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52</a:t>
                      </a:r>
                      <a:r>
                        <a:rPr lang="en" sz="500" dirty="0">
                          <a:solidFill>
                            <a:schemeClr val="dk1"/>
                          </a:solidFill>
                          <a:latin typeface="Poppins" pitchFamily="2" charset="-94"/>
                          <a:ea typeface="Playfair Display ExtraBold"/>
                          <a:cs typeface="Poppins" pitchFamily="2" charset="-94"/>
                          <a:sym typeface="Playfair Display ExtraBold"/>
                        </a:rPr>
                        <a:t>  Te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53 </a:t>
                      </a:r>
                      <a:r>
                        <a:rPr lang="en" sz="500" dirty="0">
                          <a:solidFill>
                            <a:schemeClr val="dk1"/>
                          </a:solidFill>
                          <a:latin typeface="Poppins" pitchFamily="2" charset="-94"/>
                          <a:ea typeface="Playfair Display ExtraBold"/>
                          <a:cs typeface="Poppins" pitchFamily="2" charset="-94"/>
                          <a:sym typeface="Playfair Display ExtraBold"/>
                        </a:rPr>
                        <a:t>     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54</a:t>
                      </a:r>
                      <a:r>
                        <a:rPr lang="en" sz="500" dirty="0">
                          <a:solidFill>
                            <a:schemeClr val="dk1"/>
                          </a:solidFill>
                          <a:latin typeface="Poppins" pitchFamily="2" charset="-94"/>
                          <a:ea typeface="Playfair Display ExtraBold"/>
                          <a:cs typeface="Poppins" pitchFamily="2" charset="-94"/>
                          <a:sym typeface="Playfair Display ExtraBold"/>
                        </a:rPr>
                        <a:t>  Xe</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4"/>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55</a:t>
                      </a:r>
                      <a:r>
                        <a:rPr lang="en" sz="500" dirty="0">
                          <a:solidFill>
                            <a:schemeClr val="dk1"/>
                          </a:solidFill>
                          <a:latin typeface="Poppins" pitchFamily="2" charset="-94"/>
                          <a:ea typeface="Playfair Display ExtraBold"/>
                          <a:cs typeface="Poppins" pitchFamily="2" charset="-94"/>
                          <a:sym typeface="Playfair Display ExtraBold"/>
                        </a:rPr>
                        <a:t>  Cs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56</a:t>
                      </a:r>
                      <a:r>
                        <a:rPr lang="en" sz="500" dirty="0">
                          <a:solidFill>
                            <a:schemeClr val="dk1"/>
                          </a:solidFill>
                          <a:latin typeface="Poppins" pitchFamily="2" charset="-94"/>
                          <a:ea typeface="Playfair Display ExtraBold"/>
                          <a:cs typeface="Poppins" pitchFamily="2" charset="-94"/>
                          <a:sym typeface="Playfair Display ExtraBold"/>
                        </a:rPr>
                        <a:t>  Ba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71</a:t>
                      </a:r>
                      <a:r>
                        <a:rPr lang="en" sz="500" dirty="0">
                          <a:solidFill>
                            <a:schemeClr val="dk1"/>
                          </a:solidFill>
                          <a:latin typeface="Poppins" pitchFamily="2" charset="-94"/>
                          <a:ea typeface="Playfair Display ExtraBold"/>
                          <a:cs typeface="Poppins" pitchFamily="2" charset="-94"/>
                          <a:sym typeface="Playfair Display ExtraBold"/>
                        </a:rPr>
                        <a:t>   Lu</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72</a:t>
                      </a:r>
                      <a:r>
                        <a:rPr lang="en" sz="500">
                          <a:solidFill>
                            <a:schemeClr val="dk1"/>
                          </a:solidFill>
                          <a:latin typeface="Poppins" pitchFamily="2" charset="-94"/>
                          <a:ea typeface="Playfair Display ExtraBold"/>
                          <a:cs typeface="Poppins" pitchFamily="2" charset="-94"/>
                          <a:sym typeface="Playfair Display ExtraBold"/>
                        </a:rPr>
                        <a:t>   Hf</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73</a:t>
                      </a:r>
                      <a:r>
                        <a:rPr lang="en" sz="500">
                          <a:solidFill>
                            <a:schemeClr val="dk1"/>
                          </a:solidFill>
                          <a:latin typeface="Poppins" pitchFamily="2" charset="-94"/>
                          <a:ea typeface="Playfair Display ExtraBold"/>
                          <a:cs typeface="Poppins" pitchFamily="2" charset="-94"/>
                          <a:sym typeface="Playfair Display ExtraBold"/>
                        </a:rPr>
                        <a:t>  Ta</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74</a:t>
                      </a:r>
                      <a:r>
                        <a:rPr lang="en" sz="500">
                          <a:solidFill>
                            <a:schemeClr val="dk1"/>
                          </a:solidFill>
                          <a:latin typeface="Poppins" pitchFamily="2" charset="-94"/>
                          <a:ea typeface="Playfair Display ExtraBold"/>
                          <a:cs typeface="Poppins" pitchFamily="2" charset="-94"/>
                          <a:sym typeface="Playfair Display ExtraBold"/>
                        </a:rPr>
                        <a:t>   W</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75</a:t>
                      </a:r>
                      <a:r>
                        <a:rPr lang="en" sz="500">
                          <a:solidFill>
                            <a:schemeClr val="dk1"/>
                          </a:solidFill>
                          <a:latin typeface="Poppins" pitchFamily="2" charset="-94"/>
                          <a:ea typeface="Playfair Display ExtraBold"/>
                          <a:cs typeface="Poppins" pitchFamily="2" charset="-94"/>
                          <a:sym typeface="Playfair Display ExtraBold"/>
                        </a:rPr>
                        <a:t>  Re</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76</a:t>
                      </a:r>
                      <a:r>
                        <a:rPr lang="en" sz="500">
                          <a:solidFill>
                            <a:schemeClr val="dk1"/>
                          </a:solidFill>
                          <a:latin typeface="Poppins" pitchFamily="2" charset="-94"/>
                          <a:ea typeface="Playfair Display ExtraBold"/>
                          <a:cs typeface="Poppins" pitchFamily="2" charset="-94"/>
                          <a:sym typeface="Playfair Display ExtraBold"/>
                        </a:rPr>
                        <a:t>  Os</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77 </a:t>
                      </a:r>
                      <a:r>
                        <a:rPr lang="en" sz="500" dirty="0">
                          <a:solidFill>
                            <a:schemeClr val="dk1"/>
                          </a:solidFill>
                          <a:latin typeface="Poppins" pitchFamily="2" charset="-94"/>
                          <a:ea typeface="Playfair Display ExtraBold"/>
                          <a:cs typeface="Poppins" pitchFamily="2" charset="-94"/>
                          <a:sym typeface="Playfair Display ExtraBold"/>
                        </a:rPr>
                        <a:t>   Ir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78</a:t>
                      </a:r>
                      <a:r>
                        <a:rPr lang="en" sz="500" dirty="0">
                          <a:solidFill>
                            <a:schemeClr val="dk1"/>
                          </a:solidFill>
                          <a:latin typeface="Poppins" pitchFamily="2" charset="-94"/>
                          <a:ea typeface="Playfair Display ExtraBold"/>
                          <a:cs typeface="Poppins" pitchFamily="2" charset="-94"/>
                          <a:sym typeface="Playfair Display ExtraBold"/>
                        </a:rPr>
                        <a:t>   Pt</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79</a:t>
                      </a:r>
                      <a:r>
                        <a:rPr lang="en" sz="500" dirty="0">
                          <a:solidFill>
                            <a:schemeClr val="dk1"/>
                          </a:solidFill>
                          <a:latin typeface="Poppins" pitchFamily="2" charset="-94"/>
                          <a:ea typeface="Playfair Display ExtraBold"/>
                          <a:cs typeface="Poppins" pitchFamily="2" charset="-94"/>
                          <a:sym typeface="Playfair Display ExtraBold"/>
                        </a:rPr>
                        <a:t>  Au</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80</a:t>
                      </a:r>
                      <a:r>
                        <a:rPr lang="en" sz="500">
                          <a:solidFill>
                            <a:schemeClr val="dk1"/>
                          </a:solidFill>
                          <a:latin typeface="Poppins" pitchFamily="2" charset="-94"/>
                          <a:ea typeface="Playfair Display ExtraBold"/>
                          <a:cs typeface="Poppins" pitchFamily="2" charset="-94"/>
                          <a:sym typeface="Playfair Display ExtraBold"/>
                        </a:rPr>
                        <a:t> Hg</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81</a:t>
                      </a:r>
                      <a:r>
                        <a:rPr lang="en" sz="500" dirty="0">
                          <a:solidFill>
                            <a:schemeClr val="dk1"/>
                          </a:solidFill>
                          <a:latin typeface="Poppins" pitchFamily="2" charset="-94"/>
                          <a:ea typeface="Playfair Display ExtraBold"/>
                          <a:cs typeface="Poppins" pitchFamily="2" charset="-94"/>
                          <a:sym typeface="Playfair Display ExtraBold"/>
                        </a:rPr>
                        <a:t>   Ti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82</a:t>
                      </a:r>
                      <a:r>
                        <a:rPr lang="en" sz="500" dirty="0">
                          <a:solidFill>
                            <a:schemeClr val="dk1"/>
                          </a:solidFill>
                          <a:latin typeface="Poppins" pitchFamily="2" charset="-94"/>
                          <a:ea typeface="Playfair Display ExtraBold"/>
                          <a:cs typeface="Poppins" pitchFamily="2" charset="-94"/>
                          <a:sym typeface="Playfair Display ExtraBold"/>
                        </a:rPr>
                        <a:t>  Pb</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83 </a:t>
                      </a:r>
                      <a:r>
                        <a:rPr lang="en" sz="500" dirty="0">
                          <a:solidFill>
                            <a:schemeClr val="dk1"/>
                          </a:solidFill>
                          <a:latin typeface="Poppins" pitchFamily="2" charset="-94"/>
                          <a:ea typeface="Playfair Display ExtraBold"/>
                          <a:cs typeface="Poppins" pitchFamily="2" charset="-94"/>
                          <a:sym typeface="Playfair Display ExtraBold"/>
                        </a:rPr>
                        <a:t>  Bi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84</a:t>
                      </a:r>
                      <a:r>
                        <a:rPr lang="en" sz="500" dirty="0">
                          <a:solidFill>
                            <a:schemeClr val="dk1"/>
                          </a:solidFill>
                          <a:latin typeface="Poppins" pitchFamily="2" charset="-94"/>
                          <a:ea typeface="Playfair Display ExtraBold"/>
                          <a:cs typeface="Poppins" pitchFamily="2" charset="-94"/>
                          <a:sym typeface="Playfair Display ExtraBold"/>
                        </a:rPr>
                        <a:t> Po</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85</a:t>
                      </a:r>
                      <a:r>
                        <a:rPr lang="en" sz="500" dirty="0">
                          <a:solidFill>
                            <a:schemeClr val="dk1"/>
                          </a:solidFill>
                          <a:latin typeface="Poppins" pitchFamily="2" charset="-94"/>
                          <a:ea typeface="Playfair Display ExtraBold"/>
                          <a:cs typeface="Poppins" pitchFamily="2" charset="-94"/>
                          <a:sym typeface="Playfair Display ExtraBold"/>
                        </a:rPr>
                        <a:t>  At</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86 </a:t>
                      </a:r>
                      <a:r>
                        <a:rPr lang="en" sz="500" dirty="0">
                          <a:solidFill>
                            <a:schemeClr val="dk1"/>
                          </a:solidFill>
                          <a:latin typeface="Poppins" pitchFamily="2" charset="-94"/>
                          <a:ea typeface="Playfair Display ExtraBold"/>
                          <a:cs typeface="Poppins" pitchFamily="2" charset="-94"/>
                          <a:sym typeface="Playfair Display ExtraBold"/>
                        </a:rPr>
                        <a:t>Rn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5"/>
                  </a:ext>
                </a:extLst>
              </a:tr>
              <a:tr h="179798">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87</a:t>
                      </a:r>
                      <a:r>
                        <a:rPr lang="en" sz="500" dirty="0">
                          <a:solidFill>
                            <a:schemeClr val="dk1"/>
                          </a:solidFill>
                          <a:latin typeface="Poppins" pitchFamily="2" charset="-94"/>
                          <a:ea typeface="Playfair Display ExtraBold"/>
                          <a:cs typeface="Poppins" pitchFamily="2" charset="-94"/>
                          <a:sym typeface="Playfair Display ExtraBold"/>
                        </a:rPr>
                        <a:t>   Fr</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88</a:t>
                      </a:r>
                      <a:r>
                        <a:rPr lang="en" sz="500" dirty="0">
                          <a:solidFill>
                            <a:schemeClr val="dk1"/>
                          </a:solidFill>
                          <a:latin typeface="Poppins" pitchFamily="2" charset="-94"/>
                          <a:ea typeface="Playfair Display ExtraBold"/>
                          <a:cs typeface="Poppins" pitchFamily="2" charset="-94"/>
                          <a:sym typeface="Playfair Display ExtraBold"/>
                        </a:rPr>
                        <a:t> Ra</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103</a:t>
                      </a:r>
                      <a:r>
                        <a:rPr lang="en" sz="500">
                          <a:solidFill>
                            <a:schemeClr val="dk1"/>
                          </a:solidFill>
                          <a:latin typeface="Poppins" pitchFamily="2" charset="-94"/>
                          <a:ea typeface="Playfair Display ExtraBold"/>
                          <a:cs typeface="Poppins" pitchFamily="2" charset="-94"/>
                          <a:sym typeface="Playfair Display ExtraBold"/>
                        </a:rPr>
                        <a:t> Lr</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104</a:t>
                      </a:r>
                      <a:r>
                        <a:rPr lang="en" sz="500">
                          <a:solidFill>
                            <a:schemeClr val="dk1"/>
                          </a:solidFill>
                          <a:latin typeface="Poppins" pitchFamily="2" charset="-94"/>
                          <a:ea typeface="Playfair Display ExtraBold"/>
                          <a:cs typeface="Poppins" pitchFamily="2" charset="-94"/>
                          <a:sym typeface="Playfair Display ExtraBold"/>
                        </a:rPr>
                        <a:t> Rf</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105</a:t>
                      </a:r>
                      <a:r>
                        <a:rPr lang="en" sz="500">
                          <a:solidFill>
                            <a:schemeClr val="dk1"/>
                          </a:solidFill>
                          <a:latin typeface="Poppins" pitchFamily="2" charset="-94"/>
                          <a:ea typeface="Playfair Display ExtraBold"/>
                          <a:cs typeface="Poppins" pitchFamily="2" charset="-94"/>
                          <a:sym typeface="Playfair Display ExtraBold"/>
                        </a:rPr>
                        <a:t> Db</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106</a:t>
                      </a:r>
                      <a:r>
                        <a:rPr lang="en" sz="500">
                          <a:solidFill>
                            <a:schemeClr val="dk1"/>
                          </a:solidFill>
                          <a:latin typeface="Poppins" pitchFamily="2" charset="-94"/>
                          <a:ea typeface="Playfair Display ExtraBold"/>
                          <a:cs typeface="Poppins" pitchFamily="2" charset="-94"/>
                          <a:sym typeface="Playfair Display ExtraBold"/>
                        </a:rPr>
                        <a:t> Sg</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107</a:t>
                      </a:r>
                      <a:r>
                        <a:rPr lang="en" sz="500">
                          <a:solidFill>
                            <a:schemeClr val="dk1"/>
                          </a:solidFill>
                          <a:latin typeface="Poppins" pitchFamily="2" charset="-94"/>
                          <a:ea typeface="Playfair Display ExtraBold"/>
                          <a:cs typeface="Poppins" pitchFamily="2" charset="-94"/>
                          <a:sym typeface="Playfair Display ExtraBold"/>
                        </a:rPr>
                        <a:t> Bh</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a:solidFill>
                            <a:schemeClr val="dk1"/>
                          </a:solidFill>
                          <a:latin typeface="Poppins" pitchFamily="2" charset="-94"/>
                          <a:ea typeface="Playfair Display"/>
                          <a:cs typeface="Poppins" pitchFamily="2" charset="-94"/>
                          <a:sym typeface="Playfair Display"/>
                        </a:rPr>
                        <a:t>108</a:t>
                      </a:r>
                      <a:r>
                        <a:rPr lang="en" sz="500">
                          <a:solidFill>
                            <a:schemeClr val="dk1"/>
                          </a:solidFill>
                          <a:latin typeface="Poppins" pitchFamily="2" charset="-94"/>
                          <a:ea typeface="Playfair Display ExtraBold"/>
                          <a:cs typeface="Poppins" pitchFamily="2" charset="-94"/>
                          <a:sym typeface="Playfair Display ExtraBold"/>
                        </a:rPr>
                        <a:t> Hs</a:t>
                      </a:r>
                      <a:endParaRPr sz="6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109</a:t>
                      </a:r>
                      <a:r>
                        <a:rPr lang="en" sz="500" dirty="0">
                          <a:solidFill>
                            <a:schemeClr val="dk1"/>
                          </a:solidFill>
                          <a:latin typeface="Poppins" pitchFamily="2" charset="-94"/>
                          <a:ea typeface="Playfair Display ExtraBold"/>
                          <a:cs typeface="Poppins" pitchFamily="2" charset="-94"/>
                          <a:sym typeface="Playfair Display ExtraBold"/>
                        </a:rPr>
                        <a:t> Mt</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110</a:t>
                      </a:r>
                      <a:r>
                        <a:rPr lang="en" sz="500" dirty="0">
                          <a:solidFill>
                            <a:schemeClr val="dk1"/>
                          </a:solidFill>
                          <a:latin typeface="Poppins" pitchFamily="2" charset="-94"/>
                          <a:ea typeface="Playfair Display ExtraBold"/>
                          <a:cs typeface="Poppins" pitchFamily="2" charset="-94"/>
                          <a:sym typeface="Playfair Display ExtraBold"/>
                        </a:rPr>
                        <a:t> Ds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111</a:t>
                      </a:r>
                      <a:r>
                        <a:rPr lang="en" sz="500" dirty="0">
                          <a:solidFill>
                            <a:schemeClr val="dk1"/>
                          </a:solidFill>
                          <a:latin typeface="Poppins" pitchFamily="2" charset="-94"/>
                          <a:ea typeface="Playfair Display ExtraBold"/>
                          <a:cs typeface="Poppins" pitchFamily="2" charset="-94"/>
                          <a:sym typeface="Playfair Display ExtraBold"/>
                        </a:rPr>
                        <a:t> Rg</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112</a:t>
                      </a:r>
                      <a:r>
                        <a:rPr lang="en" sz="500" dirty="0">
                          <a:solidFill>
                            <a:schemeClr val="dk1"/>
                          </a:solidFill>
                          <a:latin typeface="Poppins" pitchFamily="2" charset="-94"/>
                          <a:ea typeface="Playfair Display ExtraBold"/>
                          <a:cs typeface="Poppins" pitchFamily="2" charset="-94"/>
                          <a:sym typeface="Playfair Display ExtraBold"/>
                        </a:rPr>
                        <a:t> Cn</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113</a:t>
                      </a:r>
                      <a:r>
                        <a:rPr lang="en" sz="500" dirty="0">
                          <a:solidFill>
                            <a:schemeClr val="dk1"/>
                          </a:solidFill>
                          <a:latin typeface="Poppins" pitchFamily="2" charset="-94"/>
                          <a:ea typeface="Playfair Display ExtraBold"/>
                          <a:cs typeface="Poppins" pitchFamily="2" charset="-94"/>
                          <a:sym typeface="Playfair Display ExtraBold"/>
                        </a:rPr>
                        <a:t> Nh</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114</a:t>
                      </a:r>
                      <a:r>
                        <a:rPr lang="en" sz="500" dirty="0">
                          <a:solidFill>
                            <a:schemeClr val="dk1"/>
                          </a:solidFill>
                          <a:latin typeface="Poppins" pitchFamily="2" charset="-94"/>
                          <a:ea typeface="Playfair Display ExtraBold"/>
                          <a:cs typeface="Poppins" pitchFamily="2" charset="-94"/>
                          <a:sym typeface="Playfair Display ExtraBold"/>
                        </a:rPr>
                        <a:t>  Fi</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115</a:t>
                      </a:r>
                      <a:r>
                        <a:rPr lang="en" sz="500" dirty="0">
                          <a:solidFill>
                            <a:schemeClr val="dk1"/>
                          </a:solidFill>
                          <a:latin typeface="Poppins" pitchFamily="2" charset="-94"/>
                          <a:ea typeface="Playfair Display ExtraBold"/>
                          <a:cs typeface="Poppins" pitchFamily="2" charset="-94"/>
                          <a:sym typeface="Playfair Display ExtraBold"/>
                        </a:rPr>
                        <a:t> Mc</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116</a:t>
                      </a:r>
                      <a:r>
                        <a:rPr lang="en" sz="500" dirty="0">
                          <a:solidFill>
                            <a:schemeClr val="dk1"/>
                          </a:solidFill>
                          <a:latin typeface="Poppins" pitchFamily="2" charset="-94"/>
                          <a:ea typeface="Playfair Display ExtraBold"/>
                          <a:cs typeface="Poppins" pitchFamily="2" charset="-94"/>
                          <a:sym typeface="Playfair Display ExtraBold"/>
                        </a:rPr>
                        <a:t> Lv</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117</a:t>
                      </a:r>
                      <a:r>
                        <a:rPr lang="en" sz="500" dirty="0">
                          <a:solidFill>
                            <a:schemeClr val="dk1"/>
                          </a:solidFill>
                          <a:latin typeface="Poppins" pitchFamily="2" charset="-94"/>
                          <a:ea typeface="Playfair Display ExtraBold"/>
                          <a:cs typeface="Poppins" pitchFamily="2" charset="-94"/>
                          <a:sym typeface="Playfair Display ExtraBold"/>
                        </a:rPr>
                        <a:t>  Ts</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45720" lvl="0" indent="0" algn="l" rtl="0">
                        <a:spcBef>
                          <a:spcPts val="0"/>
                        </a:spcBef>
                        <a:spcAft>
                          <a:spcPts val="0"/>
                        </a:spcAft>
                        <a:buNone/>
                      </a:pPr>
                      <a:r>
                        <a:rPr lang="en" sz="500" b="1" dirty="0">
                          <a:solidFill>
                            <a:schemeClr val="dk1"/>
                          </a:solidFill>
                          <a:latin typeface="Poppins" pitchFamily="2" charset="-94"/>
                          <a:ea typeface="Playfair Display"/>
                          <a:cs typeface="Poppins" pitchFamily="2" charset="-94"/>
                          <a:sym typeface="Playfair Display"/>
                        </a:rPr>
                        <a:t>118</a:t>
                      </a:r>
                      <a:r>
                        <a:rPr lang="en" sz="500" dirty="0">
                          <a:solidFill>
                            <a:schemeClr val="dk1"/>
                          </a:solidFill>
                          <a:latin typeface="Poppins" pitchFamily="2" charset="-94"/>
                          <a:ea typeface="Playfair Display ExtraBold"/>
                          <a:cs typeface="Poppins" pitchFamily="2" charset="-94"/>
                          <a:sym typeface="Playfair Display ExtraBold"/>
                        </a:rPr>
                        <a:t> Og</a:t>
                      </a:r>
                      <a:endParaRPr sz="6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6"/>
                  </a:ext>
                </a:extLst>
              </a:tr>
            </a:tbl>
          </a:graphicData>
        </a:graphic>
      </p:graphicFrame>
      <p:sp>
        <p:nvSpPr>
          <p:cNvPr id="10" name="Google Shape;198;p34"/>
          <p:cNvSpPr txBox="1">
            <a:spLocks/>
          </p:cNvSpPr>
          <p:nvPr/>
        </p:nvSpPr>
        <p:spPr>
          <a:xfrm>
            <a:off x="5095236" y="2899752"/>
            <a:ext cx="3007638" cy="568438"/>
          </a:xfrm>
          <a:prstGeom prst="rect">
            <a:avLst/>
          </a:prstGeom>
          <a:solidFill>
            <a:schemeClr val="accent3">
              <a:lumMod val="10000"/>
              <a:lumOff val="9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Space Mono"/>
              <a:buAutoNum type="arabicPeriod"/>
              <a:defRPr sz="1050" b="0" i="0" u="none" strike="noStrike" cap="none">
                <a:solidFill>
                  <a:schemeClr val="dk1"/>
                </a:solidFill>
                <a:latin typeface="Space Mono"/>
                <a:ea typeface="Space Mono"/>
                <a:cs typeface="Space Mono"/>
                <a:sym typeface="Space Mono"/>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2pPr>
            <a:lvl3pPr marL="1371600" marR="0" lvl="2"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3pPr>
            <a:lvl4pPr marL="1828800" marR="0" lvl="3"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Nanum Gothic Coding"/>
                <a:ea typeface="Nanum Gothic Coding"/>
                <a:cs typeface="Nanum Gothic Coding"/>
                <a:sym typeface="Nanum Gothic Coding"/>
              </a:defRPr>
            </a:lvl4pPr>
            <a:lvl5pPr marL="2286000" marR="0" lvl="4"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5pPr>
            <a:lvl6pPr marL="2743200" marR="0" lvl="5" indent="-304800" algn="l" rtl="0">
              <a:lnSpc>
                <a:spcPct val="115000"/>
              </a:lnSpc>
              <a:spcBef>
                <a:spcPts val="1600"/>
              </a:spcBef>
              <a:spcAft>
                <a:spcPts val="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6pPr>
            <a:lvl7pPr marL="3200400" marR="0" lvl="6" indent="-304800" algn="l" rtl="0">
              <a:lnSpc>
                <a:spcPct val="115000"/>
              </a:lnSpc>
              <a:spcBef>
                <a:spcPts val="1600"/>
              </a:spcBef>
              <a:spcAft>
                <a:spcPts val="0"/>
              </a:spcAft>
              <a:buClr>
                <a:schemeClr val="dk1"/>
              </a:buClr>
              <a:buSzPts val="1200"/>
              <a:buFont typeface="Roboto Condensed Light"/>
              <a:buAutoNum type="arabicPeriod"/>
              <a:defRPr sz="1400" b="0" i="0" u="none" strike="noStrike" cap="none">
                <a:solidFill>
                  <a:schemeClr val="dk1"/>
                </a:solidFill>
                <a:latin typeface="Nanum Gothic Coding"/>
                <a:ea typeface="Nanum Gothic Coding"/>
                <a:cs typeface="Nanum Gothic Coding"/>
                <a:sym typeface="Nanum Gothic Coding"/>
              </a:defRPr>
            </a:lvl7pPr>
            <a:lvl8pPr marL="3657600" marR="0" lvl="7" indent="-304800" algn="l" rtl="0">
              <a:lnSpc>
                <a:spcPct val="115000"/>
              </a:lnSpc>
              <a:spcBef>
                <a:spcPts val="1600"/>
              </a:spcBef>
              <a:spcAft>
                <a:spcPts val="0"/>
              </a:spcAft>
              <a:buClr>
                <a:schemeClr val="dk1"/>
              </a:buClr>
              <a:buSzPts val="1200"/>
              <a:buFont typeface="Roboto Condensed Light"/>
              <a:buAutoNum type="alphaLcPeriod"/>
              <a:defRPr sz="1400" b="0" i="0" u="none" strike="noStrike" cap="none">
                <a:solidFill>
                  <a:schemeClr val="dk1"/>
                </a:solidFill>
                <a:latin typeface="Nanum Gothic Coding"/>
                <a:ea typeface="Nanum Gothic Coding"/>
                <a:cs typeface="Nanum Gothic Coding"/>
                <a:sym typeface="Nanum Gothic Coding"/>
              </a:defRPr>
            </a:lvl8pPr>
            <a:lvl9pPr marL="4114800" marR="0" lvl="8" indent="-304800" algn="l" rtl="0">
              <a:lnSpc>
                <a:spcPct val="115000"/>
              </a:lnSpc>
              <a:spcBef>
                <a:spcPts val="1600"/>
              </a:spcBef>
              <a:spcAft>
                <a:spcPts val="1600"/>
              </a:spcAft>
              <a:buClr>
                <a:schemeClr val="dk1"/>
              </a:buClr>
              <a:buSzPts val="1200"/>
              <a:buFont typeface="Roboto Condensed Light"/>
              <a:buAutoNum type="romanLcPeriod"/>
              <a:defRPr sz="1400" b="0" i="0" u="none" strike="noStrike" cap="none">
                <a:solidFill>
                  <a:schemeClr val="dk1"/>
                </a:solidFill>
                <a:latin typeface="Nanum Gothic Coding"/>
                <a:ea typeface="Nanum Gothic Coding"/>
                <a:cs typeface="Nanum Gothic Coding"/>
                <a:sym typeface="Nanum Gothic Coding"/>
              </a:defRPr>
            </a:lvl9pPr>
          </a:lstStyle>
          <a:p>
            <a:pPr marL="0" indent="0" algn="ctr">
              <a:buNone/>
            </a:pPr>
            <a:r>
              <a:rPr lang="tr-TR" sz="1200" dirty="0" smtClean="0">
                <a:solidFill>
                  <a:schemeClr val="tx1"/>
                </a:solidFill>
                <a:latin typeface="Poppins" pitchFamily="2" charset="-94"/>
                <a:cs typeface="Poppins" pitchFamily="2" charset="-94"/>
              </a:rPr>
              <a:t>İlk 18 element içerisindeki </a:t>
            </a:r>
            <a:r>
              <a:rPr lang="tr-TR" sz="1200" dirty="0" err="1" smtClean="0">
                <a:solidFill>
                  <a:schemeClr val="tx1"/>
                </a:solidFill>
                <a:latin typeface="Poppins" pitchFamily="2" charset="-94"/>
                <a:cs typeface="Poppins" pitchFamily="2" charset="-94"/>
              </a:rPr>
              <a:t>soygazlar</a:t>
            </a:r>
            <a:r>
              <a:rPr lang="tr-TR" sz="1200" dirty="0" smtClean="0">
                <a:solidFill>
                  <a:schemeClr val="tx1"/>
                </a:solidFill>
                <a:latin typeface="Poppins" pitchFamily="2" charset="-94"/>
                <a:cs typeface="Poppins" pitchFamily="2" charset="-94"/>
              </a:rPr>
              <a:t>;</a:t>
            </a:r>
          </a:p>
          <a:p>
            <a:pPr marL="0" indent="0" algn="ctr">
              <a:buNone/>
            </a:pPr>
            <a:r>
              <a:rPr lang="tr-TR" sz="1200" b="1" dirty="0" smtClean="0">
                <a:solidFill>
                  <a:schemeClr val="tx1"/>
                </a:solidFill>
                <a:latin typeface="Poppins" pitchFamily="2" charset="-94"/>
                <a:cs typeface="Poppins" pitchFamily="2" charset="-94"/>
              </a:rPr>
              <a:t>He, Ne, Ar</a:t>
            </a:r>
            <a:endParaRPr lang="pt-BR" sz="1200" b="1" dirty="0">
              <a:solidFill>
                <a:schemeClr val="tx1"/>
              </a:solidFill>
              <a:latin typeface="Poppins" pitchFamily="2" charset="-94"/>
              <a:cs typeface="Poppins" pitchFamily="2" charset="-94"/>
            </a:endParaRPr>
          </a:p>
          <a:p>
            <a:pPr marL="0" indent="0" algn="ctr">
              <a:buNone/>
            </a:pPr>
            <a:endParaRPr lang="tr-TR" sz="1200" dirty="0" smtClean="0">
              <a:solidFill>
                <a:schemeClr val="tx1"/>
              </a:solidFill>
              <a:latin typeface="Poppins" pitchFamily="2" charset="-94"/>
              <a:cs typeface="Poppins" pitchFamily="2" charset="-94"/>
            </a:endParaRPr>
          </a:p>
        </p:txBody>
      </p:sp>
    </p:spTree>
    <p:extLst>
      <p:ext uri="{BB962C8B-B14F-4D97-AF65-F5344CB8AC3E}">
        <p14:creationId xmlns:p14="http://schemas.microsoft.com/office/powerpoint/2010/main" val="722143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6" y="1386799"/>
            <a:ext cx="7416824" cy="73591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CC00CC"/>
              </a:buClr>
              <a:buFont typeface="Wingdings" pitchFamily="2" charset="2"/>
              <a:buChar char="Ø"/>
              <a:defRPr/>
            </a:pPr>
            <a:r>
              <a:rPr lang="tr-TR" sz="1200" dirty="0" err="1" smtClean="0">
                <a:solidFill>
                  <a:schemeClr val="bg1">
                    <a:lumMod val="10000"/>
                  </a:schemeClr>
                </a:solidFill>
                <a:latin typeface="Poppins" pitchFamily="2" charset="-94"/>
                <a:cs typeface="Poppins" pitchFamily="2" charset="-94"/>
              </a:rPr>
              <a:t>Soygazlar</a:t>
            </a:r>
            <a:r>
              <a:rPr lang="tr-TR" sz="1200" dirty="0" smtClean="0">
                <a:solidFill>
                  <a:schemeClr val="bg1">
                    <a:lumMod val="10000"/>
                  </a:schemeClr>
                </a:solidFill>
                <a:latin typeface="Poppins" pitchFamily="2" charset="-94"/>
                <a:cs typeface="Poppins" pitchFamily="2" charset="-94"/>
              </a:rPr>
              <a:t> son katmanlarında 8 elektron bulundurur. Sadece Helyum (He) son katmanında 2 elektron bulunduran bir </a:t>
            </a:r>
            <a:r>
              <a:rPr lang="tr-TR" sz="1200" dirty="0" err="1" smtClean="0">
                <a:solidFill>
                  <a:schemeClr val="bg1">
                    <a:lumMod val="10000"/>
                  </a:schemeClr>
                </a:solidFill>
                <a:latin typeface="Poppins" pitchFamily="2" charset="-94"/>
                <a:cs typeface="Poppins" pitchFamily="2" charset="-94"/>
              </a:rPr>
              <a:t>soygazdır</a:t>
            </a:r>
            <a:r>
              <a:rPr lang="tr-TR" sz="1200" dirty="0" smtClean="0">
                <a:solidFill>
                  <a:schemeClr val="bg1">
                    <a:lumMod val="10000"/>
                  </a:schemeClr>
                </a:solidFill>
                <a:latin typeface="Poppins" pitchFamily="2" charset="-94"/>
                <a:cs typeface="Poppins" pitchFamily="2" charset="-94"/>
              </a:rPr>
              <a:t>.</a:t>
            </a:r>
          </a:p>
          <a:p>
            <a:pPr marL="171450" indent="-171450">
              <a:buClr>
                <a:srgbClr val="CC00CC"/>
              </a:buClr>
              <a:buFont typeface="Wingdings" pitchFamily="2" charset="2"/>
              <a:buChar char="Ø"/>
              <a:defRPr/>
            </a:pPr>
            <a:endParaRPr lang="tr-TR" sz="1200" dirty="0">
              <a:solidFill>
                <a:schemeClr val="bg1">
                  <a:lumMod val="10000"/>
                </a:schemeClr>
              </a:solidFill>
              <a:latin typeface="Poppins" pitchFamily="2" charset="-94"/>
              <a:cs typeface="Poppins" pitchFamily="2" charset="-94"/>
            </a:endParaRPr>
          </a:p>
          <a:p>
            <a:pPr marL="171450" indent="-171450">
              <a:buClr>
                <a:srgbClr val="CC00CC"/>
              </a:buClr>
              <a:buFont typeface="Wingdings" pitchFamily="2" charset="2"/>
              <a:buChar char="Ø"/>
              <a:defRPr/>
            </a:pPr>
            <a:r>
              <a:rPr lang="tr-TR" sz="1200" dirty="0">
                <a:solidFill>
                  <a:schemeClr val="bg1">
                    <a:lumMod val="10000"/>
                  </a:schemeClr>
                </a:solidFill>
                <a:latin typeface="Poppins" pitchFamily="2" charset="-94"/>
                <a:cs typeface="Poppins" pitchFamily="2" charset="-94"/>
              </a:rPr>
              <a:t>Periyodik tabloda metaller, yarı metaller ve ametaller yan yana ya da alt alta bulunabilir. Ancak </a:t>
            </a:r>
            <a:r>
              <a:rPr lang="tr-TR" sz="1200" dirty="0" err="1">
                <a:solidFill>
                  <a:schemeClr val="bg1">
                    <a:lumMod val="10000"/>
                  </a:schemeClr>
                </a:solidFill>
                <a:latin typeface="Poppins" pitchFamily="2" charset="-94"/>
                <a:cs typeface="Poppins" pitchFamily="2" charset="-94"/>
              </a:rPr>
              <a:t>soygazlar</a:t>
            </a:r>
            <a:r>
              <a:rPr lang="tr-TR" sz="1200" dirty="0">
                <a:solidFill>
                  <a:schemeClr val="bg1">
                    <a:lumMod val="10000"/>
                  </a:schemeClr>
                </a:solidFill>
                <a:latin typeface="Poppins" pitchFamily="2" charset="-94"/>
                <a:cs typeface="Poppins" pitchFamily="2" charset="-94"/>
              </a:rPr>
              <a:t> ve metaller konumlarından dolayı alt alta ya da yan yana asla gelmezler.</a:t>
            </a:r>
          </a:p>
          <a:p>
            <a:pPr marL="171450" indent="-171450">
              <a:buClr>
                <a:srgbClr val="CC00CC"/>
              </a:buClr>
              <a:buFont typeface="Wingdings" pitchFamily="2" charset="2"/>
              <a:buChar char="Ø"/>
              <a:defRPr/>
            </a:pPr>
            <a:endParaRPr lang="tr-TR" sz="1200" dirty="0">
              <a:solidFill>
                <a:schemeClr val="bg1">
                  <a:lumMod val="10000"/>
                </a:schemeClr>
              </a:solidFill>
              <a:latin typeface="Poppins" pitchFamily="2" charset="-94"/>
              <a:cs typeface="Poppins" pitchFamily="2" charset="-94"/>
            </a:endParaRPr>
          </a:p>
        </p:txBody>
      </p:sp>
      <p:sp>
        <p:nvSpPr>
          <p:cNvPr id="9" name="Yuvarlatılmış Dikdörtgen 8"/>
          <p:cNvSpPr/>
          <p:nvPr/>
        </p:nvSpPr>
        <p:spPr>
          <a:xfrm>
            <a:off x="763329" y="719469"/>
            <a:ext cx="7704856" cy="2017200"/>
          </a:xfrm>
          <a:prstGeom prst="roundRect">
            <a:avLst/>
          </a:prstGeom>
          <a:no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CC3399"/>
          </a:solid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smtClean="0">
                <a:solidFill>
                  <a:schemeClr val="accent6"/>
                </a:solidFill>
                <a:latin typeface="321impact" pitchFamily="2" charset="0"/>
                <a:cs typeface="Poppins" pitchFamily="2" charset="-94"/>
                <a:sym typeface="Darker Grotesque Medium"/>
              </a:rPr>
              <a:t>DİKKAT</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7461"/>
            <a:ext cx="648072" cy="576064"/>
          </a:xfrm>
          <a:prstGeom prst="hexagon">
            <a:avLst/>
          </a:prstGeom>
          <a:solidFill>
            <a:srgbClr val="CC339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Google Shape;15287;p42"/>
          <p:cNvSpPr txBox="1">
            <a:spLocks/>
          </p:cNvSpPr>
          <p:nvPr/>
        </p:nvSpPr>
        <p:spPr>
          <a:xfrm>
            <a:off x="702875" y="650038"/>
            <a:ext cx="280837"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1pPr>
            <a:lvl2pPr marR="0" lvl="1"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2pPr>
            <a:lvl3pPr marR="0" lvl="2"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3pPr>
            <a:lvl4pPr marR="0" lvl="3"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4pPr>
            <a:lvl5pPr marR="0" lvl="4"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5pPr>
            <a:lvl6pPr marR="0" lvl="5"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6pPr>
            <a:lvl7pPr marR="0" lvl="6"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7pPr>
            <a:lvl8pPr marR="0" lvl="7"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8pPr>
            <a:lvl9pPr marR="0" lvl="8"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9pPr>
          </a:lstStyle>
          <a:p>
            <a:r>
              <a:rPr lang="tr-TR" sz="2800" b="1" dirty="0" smtClean="0">
                <a:solidFill>
                  <a:schemeClr val="accent6"/>
                </a:solidFill>
                <a:latin typeface="Poppins" pitchFamily="2" charset="-94"/>
                <a:cs typeface="Poppins" pitchFamily="2" charset="-94"/>
              </a:rPr>
              <a:t>!</a:t>
            </a:r>
            <a:endParaRPr lang="tr-TR" sz="2800" b="1" dirty="0">
              <a:solidFill>
                <a:schemeClr val="accent6"/>
              </a:solidFill>
              <a:latin typeface="Poppins" pitchFamily="2" charset="-94"/>
              <a:cs typeface="Poppins" pitchFamily="2" charset="-94"/>
            </a:endParaRPr>
          </a:p>
        </p:txBody>
      </p:sp>
    </p:spTree>
    <p:extLst>
      <p:ext uri="{BB962C8B-B14F-4D97-AF65-F5344CB8AC3E}">
        <p14:creationId xmlns:p14="http://schemas.microsoft.com/office/powerpoint/2010/main" val="38136715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6" y="1386799"/>
            <a:ext cx="7416824" cy="73591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CC00CC"/>
              </a:buClr>
              <a:buFont typeface="Wingdings" pitchFamily="2" charset="2"/>
              <a:buChar char="Ø"/>
              <a:defRPr/>
            </a:pPr>
            <a:r>
              <a:rPr lang="tr-TR" sz="1200" dirty="0" err="1" smtClean="0">
                <a:solidFill>
                  <a:schemeClr val="bg1">
                    <a:lumMod val="10000"/>
                  </a:schemeClr>
                </a:solidFill>
                <a:latin typeface="Poppins" pitchFamily="2" charset="-94"/>
                <a:cs typeface="Poppins" pitchFamily="2" charset="-94"/>
              </a:rPr>
              <a:t>Soygazlar</a:t>
            </a:r>
            <a:r>
              <a:rPr lang="tr-TR" sz="1200" dirty="0" smtClean="0">
                <a:solidFill>
                  <a:schemeClr val="bg1">
                    <a:lumMod val="10000"/>
                  </a:schemeClr>
                </a:solidFill>
                <a:latin typeface="Poppins" pitchFamily="2" charset="-94"/>
                <a:cs typeface="Poppins" pitchFamily="2" charset="-94"/>
              </a:rPr>
              <a:t> son katmanlarında 8 elektron bulundurur. Sadece Helyum (He) son katmanında 2 elektron bulunduran bir </a:t>
            </a:r>
            <a:r>
              <a:rPr lang="tr-TR" sz="1200" dirty="0" err="1" smtClean="0">
                <a:solidFill>
                  <a:schemeClr val="bg1">
                    <a:lumMod val="10000"/>
                  </a:schemeClr>
                </a:solidFill>
                <a:latin typeface="Poppins" pitchFamily="2" charset="-94"/>
                <a:cs typeface="Poppins" pitchFamily="2" charset="-94"/>
              </a:rPr>
              <a:t>soygazdır</a:t>
            </a:r>
            <a:r>
              <a:rPr lang="tr-TR" sz="1200" dirty="0" smtClean="0">
                <a:solidFill>
                  <a:schemeClr val="bg1">
                    <a:lumMod val="10000"/>
                  </a:schemeClr>
                </a:solidFill>
                <a:latin typeface="Poppins" pitchFamily="2" charset="-94"/>
                <a:cs typeface="Poppins" pitchFamily="2" charset="-94"/>
              </a:rPr>
              <a:t>.</a:t>
            </a:r>
          </a:p>
          <a:p>
            <a:pPr marL="171450" indent="-171450">
              <a:buClr>
                <a:srgbClr val="CC00CC"/>
              </a:buClr>
              <a:buFont typeface="Wingdings" pitchFamily="2" charset="2"/>
              <a:buChar char="Ø"/>
              <a:defRPr/>
            </a:pPr>
            <a:endParaRPr lang="tr-TR" sz="1200" dirty="0">
              <a:solidFill>
                <a:schemeClr val="bg1">
                  <a:lumMod val="10000"/>
                </a:schemeClr>
              </a:solidFill>
              <a:latin typeface="Poppins" pitchFamily="2" charset="-94"/>
              <a:cs typeface="Poppins" pitchFamily="2" charset="-94"/>
            </a:endParaRPr>
          </a:p>
          <a:p>
            <a:pPr marL="171450" indent="-171450">
              <a:buClr>
                <a:srgbClr val="CC00CC"/>
              </a:buClr>
              <a:buFont typeface="Wingdings" pitchFamily="2" charset="2"/>
              <a:buChar char="Ø"/>
              <a:defRPr/>
            </a:pPr>
            <a:r>
              <a:rPr lang="tr-TR" sz="1200" dirty="0">
                <a:solidFill>
                  <a:schemeClr val="bg1">
                    <a:lumMod val="10000"/>
                  </a:schemeClr>
                </a:solidFill>
                <a:latin typeface="Poppins" pitchFamily="2" charset="-94"/>
                <a:cs typeface="Poppins" pitchFamily="2" charset="-94"/>
              </a:rPr>
              <a:t>Periyodik tabloda metaller, yarı metaller ve ametaller yan yana ya da alt alta bulunabilir. Ancak </a:t>
            </a:r>
            <a:r>
              <a:rPr lang="tr-TR" sz="1200" dirty="0" err="1">
                <a:solidFill>
                  <a:schemeClr val="bg1">
                    <a:lumMod val="10000"/>
                  </a:schemeClr>
                </a:solidFill>
                <a:latin typeface="Poppins" pitchFamily="2" charset="-94"/>
                <a:cs typeface="Poppins" pitchFamily="2" charset="-94"/>
              </a:rPr>
              <a:t>soygazlar</a:t>
            </a:r>
            <a:r>
              <a:rPr lang="tr-TR" sz="1200" dirty="0">
                <a:solidFill>
                  <a:schemeClr val="bg1">
                    <a:lumMod val="10000"/>
                  </a:schemeClr>
                </a:solidFill>
                <a:latin typeface="Poppins" pitchFamily="2" charset="-94"/>
                <a:cs typeface="Poppins" pitchFamily="2" charset="-94"/>
              </a:rPr>
              <a:t> ve metaller konumlarından dolayı alt alta ya da yan yana asla gelmezler.</a:t>
            </a:r>
          </a:p>
          <a:p>
            <a:pPr marL="171450" indent="-171450">
              <a:buClr>
                <a:srgbClr val="CC00CC"/>
              </a:buClr>
              <a:buFont typeface="Wingdings" pitchFamily="2" charset="2"/>
              <a:buChar char="Ø"/>
              <a:defRPr/>
            </a:pPr>
            <a:endParaRPr lang="tr-TR" sz="1200" dirty="0">
              <a:solidFill>
                <a:schemeClr val="bg1">
                  <a:lumMod val="10000"/>
                </a:schemeClr>
              </a:solidFill>
              <a:latin typeface="Poppins" pitchFamily="2" charset="-94"/>
              <a:cs typeface="Poppins" pitchFamily="2" charset="-94"/>
            </a:endParaRPr>
          </a:p>
        </p:txBody>
      </p:sp>
      <p:sp>
        <p:nvSpPr>
          <p:cNvPr id="9" name="Yuvarlatılmış Dikdörtgen 8"/>
          <p:cNvSpPr/>
          <p:nvPr/>
        </p:nvSpPr>
        <p:spPr>
          <a:xfrm>
            <a:off x="763329" y="719469"/>
            <a:ext cx="7704856" cy="2017200"/>
          </a:xfrm>
          <a:prstGeom prst="roundRect">
            <a:avLst/>
          </a:prstGeom>
          <a:no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CC3399"/>
          </a:solid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dirty="0" smtClean="0">
                <a:solidFill>
                  <a:schemeClr val="accent6"/>
                </a:solidFill>
                <a:latin typeface="321impact" pitchFamily="2" charset="0"/>
                <a:cs typeface="Poppins" pitchFamily="2" charset="-94"/>
                <a:sym typeface="Darker Grotesque Medium"/>
              </a:rPr>
              <a:t>DİKKAT</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7461"/>
            <a:ext cx="648072" cy="576064"/>
          </a:xfrm>
          <a:prstGeom prst="hexagon">
            <a:avLst/>
          </a:prstGeom>
          <a:solidFill>
            <a:srgbClr val="CC339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Google Shape;15287;p42"/>
          <p:cNvSpPr txBox="1">
            <a:spLocks/>
          </p:cNvSpPr>
          <p:nvPr/>
        </p:nvSpPr>
        <p:spPr>
          <a:xfrm>
            <a:off x="702875" y="650038"/>
            <a:ext cx="280837"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1pPr>
            <a:lvl2pPr marR="0" lvl="1"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2pPr>
            <a:lvl3pPr marR="0" lvl="2"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3pPr>
            <a:lvl4pPr marR="0" lvl="3"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4pPr>
            <a:lvl5pPr marR="0" lvl="4"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5pPr>
            <a:lvl6pPr marR="0" lvl="5"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6pPr>
            <a:lvl7pPr marR="0" lvl="6"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7pPr>
            <a:lvl8pPr marR="0" lvl="7"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8pPr>
            <a:lvl9pPr marR="0" lvl="8"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9pPr>
          </a:lstStyle>
          <a:p>
            <a:r>
              <a:rPr lang="tr-TR" sz="2800" b="1" dirty="0" smtClean="0">
                <a:solidFill>
                  <a:schemeClr val="accent6"/>
                </a:solidFill>
                <a:latin typeface="Poppins" pitchFamily="2" charset="-94"/>
                <a:cs typeface="Poppins" pitchFamily="2" charset="-94"/>
              </a:rPr>
              <a:t>!</a:t>
            </a:r>
            <a:endParaRPr lang="tr-TR" sz="2800" b="1" dirty="0">
              <a:solidFill>
                <a:schemeClr val="accent6"/>
              </a:solidFill>
              <a:latin typeface="Poppins" pitchFamily="2" charset="-94"/>
              <a:cs typeface="Poppins" pitchFamily="2" charset="-94"/>
            </a:endParaRPr>
          </a:p>
        </p:txBody>
      </p:sp>
    </p:spTree>
    <p:extLst>
      <p:ext uri="{BB962C8B-B14F-4D97-AF65-F5344CB8AC3E}">
        <p14:creationId xmlns:p14="http://schemas.microsoft.com/office/powerpoint/2010/main" val="3426981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40" name="Dikdörtgen 39"/>
          <p:cNvSpPr/>
          <p:nvPr/>
        </p:nvSpPr>
        <p:spPr>
          <a:xfrm>
            <a:off x="683568" y="923202"/>
            <a:ext cx="7632848" cy="3808788"/>
          </a:xfrm>
          <a:prstGeom prst="rect">
            <a:avLst/>
          </a:prstGeom>
          <a:no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41" name="Paralelkenar 40"/>
          <p:cNvSpPr/>
          <p:nvPr/>
        </p:nvSpPr>
        <p:spPr>
          <a:xfrm>
            <a:off x="827584" y="671174"/>
            <a:ext cx="7632848" cy="504056"/>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PERİYODİK SİSTEM</a:t>
            </a:r>
            <a:endParaRPr lang="tr-TR" sz="2400" i="1" dirty="0">
              <a:solidFill>
                <a:schemeClr val="accent6"/>
              </a:solidFill>
              <a:latin typeface="Poppins" pitchFamily="2" charset="-94"/>
              <a:cs typeface="Poppins" pitchFamily="2" charset="-94"/>
              <a:sym typeface="Darker Grotesque Medium"/>
            </a:endParaRPr>
          </a:p>
        </p:txBody>
      </p:sp>
      <p:sp>
        <p:nvSpPr>
          <p:cNvPr id="43" name="Oval 42"/>
          <p:cNvSpPr/>
          <p:nvPr/>
        </p:nvSpPr>
        <p:spPr>
          <a:xfrm>
            <a:off x="611560" y="570797"/>
            <a:ext cx="720080" cy="704809"/>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Google Shape;224;p30"/>
          <p:cNvSpPr txBox="1">
            <a:spLocks/>
          </p:cNvSpPr>
          <p:nvPr/>
        </p:nvSpPr>
        <p:spPr>
          <a:xfrm>
            <a:off x="720000" y="136627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r>
              <a:rPr lang="tr-TR" b="1" dirty="0" smtClean="0">
                <a:solidFill>
                  <a:srgbClr val="FF0000"/>
                </a:solidFill>
                <a:latin typeface="Poppins" pitchFamily="2" charset="-94"/>
                <a:cs typeface="Poppins" pitchFamily="2" charset="-94"/>
              </a:rPr>
              <a:t>1. Periyodik Sistem</a:t>
            </a:r>
          </a:p>
          <a:p>
            <a:pPr marL="685800" lvl="1" indent="-228600" algn="l">
              <a:buSzPct val="100000"/>
              <a:buAutoNum type="alphaLcPeriod"/>
            </a:pPr>
            <a:r>
              <a:rPr lang="tr-TR" sz="1200" i="1" dirty="0" smtClean="0">
                <a:latin typeface="Poppins" pitchFamily="2" charset="-94"/>
                <a:cs typeface="Poppins" pitchFamily="2" charset="-94"/>
              </a:rPr>
              <a:t>Periyodik Sistemin Tarihçesi</a:t>
            </a:r>
          </a:p>
          <a:p>
            <a:pPr marL="685800" lvl="1" indent="-228600" algn="l">
              <a:buSzPct val="100000"/>
              <a:buAutoNum type="alphaLcPeriod"/>
            </a:pPr>
            <a:r>
              <a:rPr lang="tr-TR" sz="1200" i="1" dirty="0" smtClean="0">
                <a:latin typeface="Poppins" pitchFamily="2" charset="-94"/>
                <a:cs typeface="Poppins" pitchFamily="2" charset="-94"/>
              </a:rPr>
              <a:t>Periyodik Sistemde Grup ve Periyot</a:t>
            </a:r>
          </a:p>
          <a:p>
            <a:pPr marL="0" indent="0" algn="l">
              <a:buSzPct val="100000"/>
            </a:pPr>
            <a:endParaRPr lang="tr-TR" dirty="0" smtClean="0">
              <a:latin typeface="Poppins" pitchFamily="2" charset="-94"/>
              <a:cs typeface="Poppins" pitchFamily="2" charset="-94"/>
            </a:endParaRPr>
          </a:p>
          <a:p>
            <a:pPr marL="0" indent="0" algn="l">
              <a:buSzPct val="100000"/>
            </a:pPr>
            <a:r>
              <a:rPr lang="tr-TR" b="1" dirty="0" smtClean="0">
                <a:solidFill>
                  <a:srgbClr val="FF0000"/>
                </a:solidFill>
                <a:latin typeface="Poppins" pitchFamily="2" charset="-94"/>
                <a:cs typeface="Poppins" pitchFamily="2" charset="-94"/>
              </a:rPr>
              <a:t>2. Elementlerin Sınıflandırılması</a:t>
            </a:r>
          </a:p>
          <a:p>
            <a:pPr marL="685800" lvl="1" indent="-228600" algn="l">
              <a:buSzPct val="100000"/>
              <a:buAutoNum type="alphaLcPeriod"/>
            </a:pPr>
            <a:r>
              <a:rPr lang="tr-TR" sz="1200" i="1" dirty="0" smtClean="0">
                <a:latin typeface="Poppins" pitchFamily="2" charset="-94"/>
                <a:cs typeface="Poppins" pitchFamily="2" charset="-94"/>
              </a:rPr>
              <a:t>Metaller</a:t>
            </a:r>
          </a:p>
          <a:p>
            <a:pPr marL="685800" lvl="1" indent="-228600" algn="l">
              <a:buSzPct val="100000"/>
              <a:buAutoNum type="alphaLcPeriod"/>
            </a:pPr>
            <a:r>
              <a:rPr lang="tr-TR" sz="1200" i="1" dirty="0" smtClean="0">
                <a:latin typeface="Poppins" pitchFamily="2" charset="-94"/>
                <a:cs typeface="Poppins" pitchFamily="2" charset="-94"/>
              </a:rPr>
              <a:t>Ametaller</a:t>
            </a:r>
          </a:p>
          <a:p>
            <a:pPr marL="685800" lvl="1" indent="-228600" algn="l">
              <a:buSzPct val="100000"/>
              <a:buAutoNum type="alphaLcPeriod"/>
            </a:pPr>
            <a:r>
              <a:rPr lang="tr-TR" sz="1200" i="1" dirty="0" smtClean="0">
                <a:latin typeface="Poppins" pitchFamily="2" charset="-94"/>
                <a:cs typeface="Poppins" pitchFamily="2" charset="-94"/>
              </a:rPr>
              <a:t>Yarı Metaller</a:t>
            </a:r>
          </a:p>
          <a:p>
            <a:pPr marL="685800" lvl="1" indent="-228600" algn="l">
              <a:buSzPct val="100000"/>
              <a:buAutoNum type="alphaLcPeriod"/>
            </a:pPr>
            <a:r>
              <a:rPr lang="tr-TR" sz="1200" i="1" dirty="0" err="1" smtClean="0">
                <a:latin typeface="Poppins" pitchFamily="2" charset="-94"/>
                <a:cs typeface="Poppins" pitchFamily="2" charset="-94"/>
              </a:rPr>
              <a:t>Soygazlar</a:t>
            </a:r>
            <a:endParaRPr lang="tr-TR" sz="1200" i="1" dirty="0">
              <a:latin typeface="Poppins" pitchFamily="2" charset="-94"/>
              <a:cs typeface="Poppins" pitchFamily="2" charset="-94"/>
            </a:endParaRPr>
          </a:p>
        </p:txBody>
      </p:sp>
      <p:sp>
        <p:nvSpPr>
          <p:cNvPr id="47" name="Google Shape;15287;p42"/>
          <p:cNvSpPr txBox="1">
            <a:spLocks/>
          </p:cNvSpPr>
          <p:nvPr/>
        </p:nvSpPr>
        <p:spPr>
          <a:xfrm>
            <a:off x="808547" y="667951"/>
            <a:ext cx="42562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1</a:t>
            </a:r>
            <a:endParaRPr lang="tr-TR" sz="2400" i="1" dirty="0">
              <a:solidFill>
                <a:schemeClr val="accent6"/>
              </a:solidFill>
              <a:latin typeface="Poppins" pitchFamily="2" charset="-94"/>
              <a:cs typeface="Poppins" pitchFamily="2" charset="-94"/>
              <a:sym typeface="Darker Grotesque Medium"/>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3997236" y="1290499"/>
            <a:ext cx="2745140" cy="121924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CC00CC"/>
              </a:buClr>
              <a:defRPr/>
            </a:pPr>
            <a:r>
              <a:rPr lang="tr-TR" sz="1200" b="1" dirty="0">
                <a:solidFill>
                  <a:srgbClr val="FF0000"/>
                </a:solidFill>
                <a:latin typeface="Poppins" pitchFamily="2" charset="-94"/>
                <a:cs typeface="Poppins" pitchFamily="2" charset="-94"/>
              </a:rPr>
              <a:t>Periyodik Sistem Etkileşimli Etkinlik;</a:t>
            </a:r>
          </a:p>
          <a:p>
            <a:pPr marL="171450" indent="-171450">
              <a:buClr>
                <a:srgbClr val="CC00CC"/>
              </a:buClr>
              <a:buFont typeface="Wingdings" pitchFamily="2" charset="2"/>
              <a:buChar char="Ø"/>
              <a:defRPr/>
            </a:pPr>
            <a:endParaRPr lang="tr-TR" sz="1200" dirty="0">
              <a:solidFill>
                <a:schemeClr val="bg1">
                  <a:lumMod val="10000"/>
                </a:schemeClr>
              </a:solidFill>
              <a:latin typeface="Poppins" pitchFamily="2" charset="-94"/>
              <a:cs typeface="Poppins" pitchFamily="2" charset="-94"/>
            </a:endParaRPr>
          </a:p>
          <a:p>
            <a:pPr>
              <a:buClr>
                <a:srgbClr val="CC00CC"/>
              </a:buClr>
              <a:defRPr/>
            </a:pPr>
            <a:r>
              <a:rPr lang="tr-TR" sz="1200" dirty="0">
                <a:solidFill>
                  <a:schemeClr val="bg1">
                    <a:lumMod val="10000"/>
                  </a:schemeClr>
                </a:solidFill>
                <a:latin typeface="Poppins" pitchFamily="2" charset="-94"/>
                <a:cs typeface="Poppins" pitchFamily="2" charset="-94"/>
                <a:hlinkClick r:id="rId2"/>
              </a:rPr>
              <a:t>https://www.huseyinfarukyildirim.com/periyodik-sistem-etkilesimli-etkinlik</a:t>
            </a:r>
            <a:r>
              <a:rPr lang="tr-TR" sz="1200" dirty="0" smtClean="0">
                <a:solidFill>
                  <a:schemeClr val="bg1">
                    <a:lumMod val="10000"/>
                  </a:schemeClr>
                </a:solidFill>
                <a:latin typeface="Poppins" pitchFamily="2" charset="-94"/>
                <a:cs typeface="Poppins" pitchFamily="2" charset="-94"/>
                <a:hlinkClick r:id="rId2"/>
              </a:rPr>
              <a:t>/</a:t>
            </a:r>
            <a:endParaRPr lang="tr-TR" sz="1200" dirty="0" smtClean="0">
              <a:solidFill>
                <a:schemeClr val="bg1">
                  <a:lumMod val="10000"/>
                </a:schemeClr>
              </a:solidFill>
              <a:latin typeface="Poppins" pitchFamily="2" charset="-94"/>
              <a:cs typeface="Poppins" pitchFamily="2" charset="-94"/>
            </a:endParaRPr>
          </a:p>
          <a:p>
            <a:pPr marL="171450" indent="-171450">
              <a:buClr>
                <a:srgbClr val="CC00CC"/>
              </a:buClr>
              <a:buFont typeface="Wingdings" pitchFamily="2" charset="2"/>
              <a:buChar char="Ø"/>
              <a:defRPr/>
            </a:pPr>
            <a:endParaRPr lang="tr-TR" sz="1200" dirty="0">
              <a:solidFill>
                <a:schemeClr val="bg1">
                  <a:lumMod val="10000"/>
                </a:schemeClr>
              </a:solidFill>
              <a:latin typeface="Poppins" pitchFamily="2" charset="-94"/>
              <a:cs typeface="Poppins" pitchFamily="2" charset="-94"/>
            </a:endParaRPr>
          </a:p>
        </p:txBody>
      </p:sp>
      <p:sp>
        <p:nvSpPr>
          <p:cNvPr id="9" name="Yuvarlatılmış Dikdörtgen 8"/>
          <p:cNvSpPr/>
          <p:nvPr/>
        </p:nvSpPr>
        <p:spPr>
          <a:xfrm>
            <a:off x="763329" y="719469"/>
            <a:ext cx="7704856" cy="2017200"/>
          </a:xfrm>
          <a:prstGeom prst="roundRect">
            <a:avLst/>
          </a:prstGeom>
          <a:no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D53529"/>
          </a:solid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dirty="0" smtClean="0">
                <a:solidFill>
                  <a:schemeClr val="accent6"/>
                </a:solidFill>
                <a:latin typeface="321impact" pitchFamily="2" charset="0"/>
                <a:cs typeface="Poppins" pitchFamily="2" charset="-94"/>
                <a:sym typeface="Darker Grotesque Medium"/>
              </a:rPr>
              <a:t>ONLİNE ETKİNLİK</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6620"/>
            <a:ext cx="648072" cy="576064"/>
          </a:xfrm>
          <a:prstGeom prst="hexagon">
            <a:avLst/>
          </a:prstGeom>
          <a:solidFill>
            <a:srgbClr val="D5352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oogle Shape;4750;p70"/>
          <p:cNvGrpSpPr/>
          <p:nvPr/>
        </p:nvGrpSpPr>
        <p:grpSpPr>
          <a:xfrm>
            <a:off x="692408" y="762320"/>
            <a:ext cx="357800" cy="357725"/>
            <a:chOff x="6300450" y="1512850"/>
            <a:chExt cx="357800" cy="357725"/>
          </a:xfrm>
          <a:solidFill>
            <a:schemeClr val="bg1"/>
          </a:solidFill>
        </p:grpSpPr>
        <p:sp>
          <p:nvSpPr>
            <p:cNvPr id="15" name="Google Shape;4751;p70"/>
            <p:cNvSpPr/>
            <p:nvPr/>
          </p:nvSpPr>
          <p:spPr>
            <a:xfrm>
              <a:off x="6342375" y="1554775"/>
              <a:ext cx="20975" cy="21000"/>
            </a:xfrm>
            <a:custGeom>
              <a:avLst/>
              <a:gdLst/>
              <a:ahLst/>
              <a:cxnLst/>
              <a:rect l="l" t="t" r="r" b="b"/>
              <a:pathLst>
                <a:path w="839" h="840" extrusionOk="0">
                  <a:moveTo>
                    <a:pt x="0" y="0"/>
                  </a:moveTo>
                  <a:lnTo>
                    <a:pt x="0"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52;p70"/>
            <p:cNvSpPr/>
            <p:nvPr/>
          </p:nvSpPr>
          <p:spPr>
            <a:xfrm>
              <a:off x="6384950" y="1554775"/>
              <a:ext cx="20975" cy="21000"/>
            </a:xfrm>
            <a:custGeom>
              <a:avLst/>
              <a:gdLst/>
              <a:ahLst/>
              <a:cxnLst/>
              <a:rect l="l" t="t" r="r" b="b"/>
              <a:pathLst>
                <a:path w="839" h="840" extrusionOk="0">
                  <a:moveTo>
                    <a:pt x="1" y="0"/>
                  </a:moveTo>
                  <a:lnTo>
                    <a:pt x="1"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53;p70"/>
            <p:cNvSpPr/>
            <p:nvPr/>
          </p:nvSpPr>
          <p:spPr>
            <a:xfrm>
              <a:off x="6426850" y="1554775"/>
              <a:ext cx="21025" cy="21000"/>
            </a:xfrm>
            <a:custGeom>
              <a:avLst/>
              <a:gdLst/>
              <a:ahLst/>
              <a:cxnLst/>
              <a:rect l="l" t="t" r="r" b="b"/>
              <a:pathLst>
                <a:path w="841" h="840" extrusionOk="0">
                  <a:moveTo>
                    <a:pt x="1" y="0"/>
                  </a:moveTo>
                  <a:lnTo>
                    <a:pt x="1" y="839"/>
                  </a:lnTo>
                  <a:lnTo>
                    <a:pt x="840" y="839"/>
                  </a:lnTo>
                  <a:lnTo>
                    <a:pt x="8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54;p70"/>
            <p:cNvSpPr/>
            <p:nvPr/>
          </p:nvSpPr>
          <p:spPr>
            <a:xfrm>
              <a:off x="6468800" y="1554775"/>
              <a:ext cx="83850" cy="21000"/>
            </a:xfrm>
            <a:custGeom>
              <a:avLst/>
              <a:gdLst/>
              <a:ahLst/>
              <a:cxnLst/>
              <a:rect l="l" t="t" r="r" b="b"/>
              <a:pathLst>
                <a:path w="3354" h="840" extrusionOk="0">
                  <a:moveTo>
                    <a:pt x="0" y="0"/>
                  </a:moveTo>
                  <a:lnTo>
                    <a:pt x="0" y="839"/>
                  </a:lnTo>
                  <a:lnTo>
                    <a:pt x="3354" y="839"/>
                  </a:lnTo>
                  <a:lnTo>
                    <a:pt x="33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55;p70"/>
            <p:cNvSpPr/>
            <p:nvPr/>
          </p:nvSpPr>
          <p:spPr>
            <a:xfrm>
              <a:off x="6300450" y="1512850"/>
              <a:ext cx="357800" cy="357725"/>
            </a:xfrm>
            <a:custGeom>
              <a:avLst/>
              <a:gdLst/>
              <a:ahLst/>
              <a:cxnLst/>
              <a:rect l="l" t="t" r="r" b="b"/>
              <a:pathLst>
                <a:path w="14312" h="14309" extrusionOk="0">
                  <a:moveTo>
                    <a:pt x="10927" y="839"/>
                  </a:moveTo>
                  <a:lnTo>
                    <a:pt x="10927" y="3355"/>
                  </a:lnTo>
                  <a:lnTo>
                    <a:pt x="839" y="3355"/>
                  </a:lnTo>
                  <a:lnTo>
                    <a:pt x="839" y="839"/>
                  </a:lnTo>
                  <a:close/>
                  <a:moveTo>
                    <a:pt x="7572" y="6734"/>
                  </a:moveTo>
                  <a:lnTo>
                    <a:pt x="7572" y="9280"/>
                  </a:lnTo>
                  <a:cubicBezTo>
                    <a:pt x="7639" y="9327"/>
                    <a:pt x="9030" y="9598"/>
                    <a:pt x="9229" y="11085"/>
                  </a:cubicBezTo>
                  <a:cubicBezTo>
                    <a:pt x="8980" y="11170"/>
                    <a:pt x="8582" y="11279"/>
                    <a:pt x="8197" y="11279"/>
                  </a:cubicBezTo>
                  <a:cubicBezTo>
                    <a:pt x="7911" y="11279"/>
                    <a:pt x="7631" y="11219"/>
                    <a:pt x="7424" y="11045"/>
                  </a:cubicBezTo>
                  <a:cubicBezTo>
                    <a:pt x="7043" y="10721"/>
                    <a:pt x="6566" y="10615"/>
                    <a:pt x="6109" y="10615"/>
                  </a:cubicBezTo>
                  <a:cubicBezTo>
                    <a:pt x="5763" y="10615"/>
                    <a:pt x="5429" y="10675"/>
                    <a:pt x="5154" y="10748"/>
                  </a:cubicBezTo>
                  <a:cubicBezTo>
                    <a:pt x="5522" y="9537"/>
                    <a:pt x="6652" y="9332"/>
                    <a:pt x="6734" y="9280"/>
                  </a:cubicBezTo>
                  <a:lnTo>
                    <a:pt x="6734" y="6734"/>
                  </a:lnTo>
                  <a:close/>
                  <a:moveTo>
                    <a:pt x="13473" y="839"/>
                  </a:moveTo>
                  <a:lnTo>
                    <a:pt x="13473" y="5058"/>
                  </a:lnTo>
                  <a:lnTo>
                    <a:pt x="12216" y="5058"/>
                  </a:lnTo>
                  <a:lnTo>
                    <a:pt x="12216" y="5896"/>
                  </a:lnTo>
                  <a:lnTo>
                    <a:pt x="13473" y="5896"/>
                  </a:lnTo>
                  <a:lnTo>
                    <a:pt x="13473" y="6734"/>
                  </a:lnTo>
                  <a:lnTo>
                    <a:pt x="12216" y="6734"/>
                  </a:lnTo>
                  <a:lnTo>
                    <a:pt x="12216" y="7573"/>
                  </a:lnTo>
                  <a:lnTo>
                    <a:pt x="13473" y="7573"/>
                  </a:lnTo>
                  <a:lnTo>
                    <a:pt x="13473" y="8411"/>
                  </a:lnTo>
                  <a:lnTo>
                    <a:pt x="12216" y="8411"/>
                  </a:lnTo>
                  <a:lnTo>
                    <a:pt x="12216" y="9249"/>
                  </a:lnTo>
                  <a:lnTo>
                    <a:pt x="13473" y="9249"/>
                  </a:lnTo>
                  <a:lnTo>
                    <a:pt x="13473" y="12635"/>
                  </a:lnTo>
                  <a:lnTo>
                    <a:pt x="9812" y="12635"/>
                  </a:lnTo>
                  <a:cubicBezTo>
                    <a:pt x="10512" y="11167"/>
                    <a:pt x="9884" y="9403"/>
                    <a:pt x="8412" y="8702"/>
                  </a:cubicBezTo>
                  <a:lnTo>
                    <a:pt x="8412" y="6734"/>
                  </a:lnTo>
                  <a:lnTo>
                    <a:pt x="9280" y="6734"/>
                  </a:lnTo>
                  <a:lnTo>
                    <a:pt x="9280" y="5896"/>
                  </a:lnTo>
                  <a:lnTo>
                    <a:pt x="5057" y="5896"/>
                  </a:lnTo>
                  <a:lnTo>
                    <a:pt x="5057" y="6734"/>
                  </a:lnTo>
                  <a:lnTo>
                    <a:pt x="5896" y="6734"/>
                  </a:lnTo>
                  <a:lnTo>
                    <a:pt x="5896" y="8702"/>
                  </a:lnTo>
                  <a:cubicBezTo>
                    <a:pt x="4433" y="9403"/>
                    <a:pt x="3810" y="11167"/>
                    <a:pt x="4505" y="12635"/>
                  </a:cubicBezTo>
                  <a:lnTo>
                    <a:pt x="839" y="12635"/>
                  </a:lnTo>
                  <a:lnTo>
                    <a:pt x="839" y="9280"/>
                  </a:lnTo>
                  <a:lnTo>
                    <a:pt x="2097" y="9280"/>
                  </a:lnTo>
                  <a:lnTo>
                    <a:pt x="2097" y="8411"/>
                  </a:lnTo>
                  <a:lnTo>
                    <a:pt x="839" y="8411"/>
                  </a:lnTo>
                  <a:lnTo>
                    <a:pt x="839" y="7573"/>
                  </a:lnTo>
                  <a:lnTo>
                    <a:pt x="2097" y="7573"/>
                  </a:lnTo>
                  <a:lnTo>
                    <a:pt x="2097" y="6734"/>
                  </a:lnTo>
                  <a:lnTo>
                    <a:pt x="839" y="6734"/>
                  </a:lnTo>
                  <a:lnTo>
                    <a:pt x="839" y="5896"/>
                  </a:lnTo>
                  <a:lnTo>
                    <a:pt x="2097" y="5896"/>
                  </a:lnTo>
                  <a:lnTo>
                    <a:pt x="2097" y="5058"/>
                  </a:lnTo>
                  <a:lnTo>
                    <a:pt x="839" y="5058"/>
                  </a:lnTo>
                  <a:lnTo>
                    <a:pt x="839" y="4193"/>
                  </a:lnTo>
                  <a:lnTo>
                    <a:pt x="11796" y="4193"/>
                  </a:lnTo>
                  <a:lnTo>
                    <a:pt x="11796" y="839"/>
                  </a:lnTo>
                  <a:close/>
                  <a:moveTo>
                    <a:pt x="6110" y="11449"/>
                  </a:moveTo>
                  <a:cubicBezTo>
                    <a:pt x="6397" y="11449"/>
                    <a:pt x="6676" y="11509"/>
                    <a:pt x="6883" y="11684"/>
                  </a:cubicBezTo>
                  <a:cubicBezTo>
                    <a:pt x="7253" y="11997"/>
                    <a:pt x="7720" y="12114"/>
                    <a:pt x="8202" y="12114"/>
                  </a:cubicBezTo>
                  <a:cubicBezTo>
                    <a:pt x="8525" y="12114"/>
                    <a:pt x="8854" y="12062"/>
                    <a:pt x="9167" y="11980"/>
                  </a:cubicBezTo>
                  <a:lnTo>
                    <a:pt x="9167" y="11980"/>
                  </a:lnTo>
                  <a:cubicBezTo>
                    <a:pt x="8902" y="12844"/>
                    <a:pt x="8099" y="13468"/>
                    <a:pt x="7154" y="13468"/>
                  </a:cubicBezTo>
                  <a:cubicBezTo>
                    <a:pt x="6090" y="13468"/>
                    <a:pt x="5210" y="12675"/>
                    <a:pt x="5068" y="11647"/>
                  </a:cubicBezTo>
                  <a:cubicBezTo>
                    <a:pt x="5323" y="11559"/>
                    <a:pt x="5723" y="11449"/>
                    <a:pt x="6110" y="11449"/>
                  </a:cubicBezTo>
                  <a:close/>
                  <a:moveTo>
                    <a:pt x="0" y="1"/>
                  </a:moveTo>
                  <a:lnTo>
                    <a:pt x="0" y="13473"/>
                  </a:lnTo>
                  <a:lnTo>
                    <a:pt x="5092" y="13473"/>
                  </a:lnTo>
                  <a:cubicBezTo>
                    <a:pt x="5640" y="14030"/>
                    <a:pt x="6396" y="14309"/>
                    <a:pt x="7153" y="14309"/>
                  </a:cubicBezTo>
                  <a:cubicBezTo>
                    <a:pt x="7910" y="14309"/>
                    <a:pt x="8667" y="14030"/>
                    <a:pt x="9214" y="13473"/>
                  </a:cubicBezTo>
                  <a:lnTo>
                    <a:pt x="14311" y="13473"/>
                  </a:lnTo>
                  <a:lnTo>
                    <a:pt x="14311"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pic>
        <p:nvPicPr>
          <p:cNvPr id="20" name="Google Shape;4598;p63"/>
          <p:cNvPicPr preferRelativeResize="0"/>
          <p:nvPr/>
        </p:nvPicPr>
        <p:blipFill>
          <a:blip r:embed="rId3">
            <a:extLst>
              <a:ext uri="{28A0092B-C50C-407E-A947-70E740481C1C}">
                <a14:useLocalDpi xmlns:a14="http://schemas.microsoft.com/office/drawing/2010/main" val="0"/>
              </a:ext>
            </a:extLst>
          </a:blip>
          <a:stretch>
            <a:fillRect/>
          </a:stretch>
        </p:blipFill>
        <p:spPr>
          <a:xfrm>
            <a:off x="1187624" y="1235746"/>
            <a:ext cx="2625578" cy="1407120"/>
          </a:xfrm>
          <a:prstGeom prst="roundRect">
            <a:avLst>
              <a:gd name="adj" fmla="val 1731"/>
            </a:avLst>
          </a:prstGeom>
          <a:noFill/>
          <a:ln>
            <a:noFill/>
          </a:ln>
        </p:spPr>
      </p:pic>
    </p:spTree>
    <p:extLst>
      <p:ext uri="{BB962C8B-B14F-4D97-AF65-F5344CB8AC3E}">
        <p14:creationId xmlns:p14="http://schemas.microsoft.com/office/powerpoint/2010/main" val="18076448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40" name="Dikdörtgen 39"/>
          <p:cNvSpPr/>
          <p:nvPr/>
        </p:nvSpPr>
        <p:spPr>
          <a:xfrm>
            <a:off x="683568" y="923202"/>
            <a:ext cx="7632848" cy="3808788"/>
          </a:xfrm>
          <a:prstGeom prst="rect">
            <a:avLst/>
          </a:prstGeom>
          <a:noFill/>
          <a:ln>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41" name="Paralelkenar 40"/>
          <p:cNvSpPr/>
          <p:nvPr/>
        </p:nvSpPr>
        <p:spPr>
          <a:xfrm>
            <a:off x="827584" y="671174"/>
            <a:ext cx="7632848" cy="504056"/>
          </a:xfrm>
          <a:prstGeom prst="parallelogram">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FİZİKSEL VE KİMYASAL DEĞİŞİMLER</a:t>
            </a:r>
            <a:endParaRPr lang="tr-TR" sz="2400" i="1" dirty="0">
              <a:solidFill>
                <a:schemeClr val="accent6"/>
              </a:solidFill>
              <a:latin typeface="Poppins" pitchFamily="2" charset="-94"/>
              <a:cs typeface="Poppins" pitchFamily="2" charset="-94"/>
              <a:sym typeface="Darker Grotesque Medium"/>
            </a:endParaRPr>
          </a:p>
        </p:txBody>
      </p:sp>
      <p:sp>
        <p:nvSpPr>
          <p:cNvPr id="43" name="Oval 42"/>
          <p:cNvSpPr/>
          <p:nvPr/>
        </p:nvSpPr>
        <p:spPr>
          <a:xfrm>
            <a:off x="611560" y="570797"/>
            <a:ext cx="720080" cy="704809"/>
          </a:xfrm>
          <a:prstGeom prst="ellipse">
            <a:avLst/>
          </a:prstGeom>
          <a:solidFill>
            <a:srgbClr val="00B0F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Google Shape;224;p30"/>
          <p:cNvSpPr txBox="1">
            <a:spLocks/>
          </p:cNvSpPr>
          <p:nvPr/>
        </p:nvSpPr>
        <p:spPr>
          <a:xfrm>
            <a:off x="720000" y="136627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r>
              <a:rPr lang="tr-TR" b="1" dirty="0">
                <a:solidFill>
                  <a:srgbClr val="FF0000"/>
                </a:solidFill>
                <a:latin typeface="Poppins" pitchFamily="2" charset="-94"/>
                <a:cs typeface="Poppins" pitchFamily="2" charset="-94"/>
              </a:rPr>
              <a:t>1. </a:t>
            </a:r>
            <a:r>
              <a:rPr lang="tr-TR" b="1" dirty="0" smtClean="0">
                <a:solidFill>
                  <a:srgbClr val="FF0000"/>
                </a:solidFill>
                <a:latin typeface="Poppins" pitchFamily="2" charset="-94"/>
                <a:cs typeface="Poppins" pitchFamily="2" charset="-94"/>
              </a:rPr>
              <a:t>Fiziksel Değişim</a:t>
            </a:r>
            <a:endParaRPr lang="tr-TR" b="1" dirty="0">
              <a:solidFill>
                <a:srgbClr val="FF0000"/>
              </a:solidFill>
              <a:latin typeface="Poppins" pitchFamily="2" charset="-94"/>
              <a:cs typeface="Poppins" pitchFamily="2" charset="-94"/>
            </a:endParaRPr>
          </a:p>
          <a:p>
            <a:pPr marL="457200" lvl="1" indent="0" algn="l">
              <a:buSzPct val="100000"/>
            </a:pPr>
            <a:r>
              <a:rPr lang="tr-TR" sz="1200" i="1" dirty="0">
                <a:latin typeface="Poppins" pitchFamily="2" charset="-94"/>
                <a:cs typeface="Poppins" pitchFamily="2" charset="-94"/>
              </a:rPr>
              <a:t>a. </a:t>
            </a:r>
            <a:r>
              <a:rPr lang="tr-TR" sz="1200" i="1" dirty="0" smtClean="0">
                <a:latin typeface="Poppins" pitchFamily="2" charset="-94"/>
                <a:cs typeface="Poppins" pitchFamily="2" charset="-94"/>
              </a:rPr>
              <a:t>Fiziksel Değişim Örnekleri</a:t>
            </a:r>
            <a:endParaRPr lang="tr-TR" sz="1200" i="1" dirty="0">
              <a:latin typeface="Poppins" pitchFamily="2" charset="-94"/>
              <a:cs typeface="Poppins" pitchFamily="2" charset="-94"/>
            </a:endParaRPr>
          </a:p>
          <a:p>
            <a:pPr marL="0" indent="0" algn="l">
              <a:buSzPct val="100000"/>
            </a:pPr>
            <a:endParaRPr lang="tr-TR" dirty="0">
              <a:latin typeface="Poppins" pitchFamily="2" charset="-94"/>
              <a:cs typeface="Poppins" pitchFamily="2" charset="-94"/>
            </a:endParaRPr>
          </a:p>
          <a:p>
            <a:pPr marL="0" indent="0" algn="l">
              <a:buSzPct val="100000"/>
            </a:pPr>
            <a:r>
              <a:rPr lang="tr-TR" b="1" dirty="0">
                <a:solidFill>
                  <a:srgbClr val="FF0000"/>
                </a:solidFill>
                <a:latin typeface="Poppins" pitchFamily="2" charset="-94"/>
                <a:cs typeface="Poppins" pitchFamily="2" charset="-94"/>
              </a:rPr>
              <a:t>2. </a:t>
            </a:r>
            <a:r>
              <a:rPr lang="tr-TR" b="1" dirty="0" smtClean="0">
                <a:solidFill>
                  <a:srgbClr val="FF0000"/>
                </a:solidFill>
                <a:latin typeface="Poppins" pitchFamily="2" charset="-94"/>
                <a:cs typeface="Poppins" pitchFamily="2" charset="-94"/>
              </a:rPr>
              <a:t>Kimyasal Değişim</a:t>
            </a:r>
            <a:endParaRPr lang="tr-TR" b="1" dirty="0">
              <a:solidFill>
                <a:srgbClr val="FF0000"/>
              </a:solidFill>
              <a:latin typeface="Poppins" pitchFamily="2" charset="-94"/>
              <a:cs typeface="Poppins" pitchFamily="2" charset="-94"/>
            </a:endParaRPr>
          </a:p>
          <a:p>
            <a:pPr marL="457200" lvl="1" indent="0" algn="l">
              <a:buSzPct val="100000"/>
            </a:pPr>
            <a:r>
              <a:rPr lang="tr-TR" sz="1200" i="1" dirty="0">
                <a:latin typeface="Poppins" pitchFamily="2" charset="-94"/>
                <a:cs typeface="Poppins" pitchFamily="2" charset="-94"/>
              </a:rPr>
              <a:t>a. </a:t>
            </a:r>
            <a:r>
              <a:rPr lang="tr-TR" sz="1200" i="1" dirty="0" smtClean="0">
                <a:latin typeface="Poppins" pitchFamily="2" charset="-94"/>
                <a:cs typeface="Poppins" pitchFamily="2" charset="-94"/>
              </a:rPr>
              <a:t>Kimyasal Değişim Örnekleri</a:t>
            </a:r>
            <a:endParaRPr lang="tr-TR" sz="1200" i="1" dirty="0">
              <a:latin typeface="Poppins" pitchFamily="2" charset="-94"/>
              <a:cs typeface="Poppins" pitchFamily="2" charset="-94"/>
            </a:endParaRPr>
          </a:p>
        </p:txBody>
      </p:sp>
      <p:sp>
        <p:nvSpPr>
          <p:cNvPr id="47" name="Google Shape;15287;p42"/>
          <p:cNvSpPr txBox="1">
            <a:spLocks/>
          </p:cNvSpPr>
          <p:nvPr/>
        </p:nvSpPr>
        <p:spPr>
          <a:xfrm>
            <a:off x="808547" y="667951"/>
            <a:ext cx="42562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2</a:t>
            </a:r>
            <a:endParaRPr lang="tr-TR" sz="2400" i="1" dirty="0">
              <a:solidFill>
                <a:schemeClr val="accent6"/>
              </a:solidFill>
              <a:latin typeface="Poppins" pitchFamily="2" charset="-94"/>
              <a:cs typeface="Poppins" pitchFamily="2" charset="-94"/>
              <a:sym typeface="Darker Grotesque Medium"/>
            </a:endParaRPr>
          </a:p>
        </p:txBody>
      </p:sp>
    </p:spTree>
    <p:extLst>
      <p:ext uri="{BB962C8B-B14F-4D97-AF65-F5344CB8AC3E}">
        <p14:creationId xmlns:p14="http://schemas.microsoft.com/office/powerpoint/2010/main" val="38838458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Fiziksel Değişim</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B0F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4524737"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Maddenin dış görünüşünde meydana gelen değişimlere </a:t>
            </a:r>
            <a:r>
              <a:rPr lang="tr-TR" sz="1200" i="1" dirty="0">
                <a:solidFill>
                  <a:srgbClr val="FF0000"/>
                </a:solidFill>
                <a:latin typeface="Poppins" pitchFamily="2" charset="-94"/>
                <a:cs typeface="Poppins" pitchFamily="2" charset="-94"/>
              </a:rPr>
              <a:t>fiziksel değişim </a:t>
            </a:r>
            <a:r>
              <a:rPr lang="tr-TR" sz="1200" dirty="0">
                <a:latin typeface="Poppins" pitchFamily="2" charset="-94"/>
                <a:cs typeface="Poppins" pitchFamily="2" charset="-94"/>
              </a:rPr>
              <a:t>denir.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i="1" dirty="0">
                <a:solidFill>
                  <a:srgbClr val="FF0000"/>
                </a:solidFill>
                <a:latin typeface="Poppins" pitchFamily="2" charset="-94"/>
                <a:cs typeface="Poppins" pitchFamily="2" charset="-94"/>
              </a:rPr>
              <a:t>Maddenin tanecikli yapısında atom ve moleküllerinde (kimliğinde) değişim meydana gelmez.</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Maddenin taneciklerinin hareket hızı değişebilir.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Fiziksel değişimde madde fiziksel yöntemlerle eski haline getirilebilir.</a:t>
            </a:r>
            <a:endParaRPr lang="tr-TR" sz="1200" dirty="0">
              <a:latin typeface="Poppins" pitchFamily="2" charset="-94"/>
              <a:cs typeface="Poppins" pitchFamily="2" charset="-94"/>
            </a:endParaRP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Maddenin </a:t>
            </a:r>
            <a:r>
              <a:rPr lang="tr-TR" sz="1200" dirty="0">
                <a:solidFill>
                  <a:schemeClr val="tx1"/>
                </a:solidFill>
                <a:latin typeface="Poppins" pitchFamily="2" charset="-94"/>
                <a:cs typeface="Poppins" pitchFamily="2" charset="-94"/>
              </a:rPr>
              <a:t>renk, şekil, büyüklük </a:t>
            </a:r>
            <a:r>
              <a:rPr lang="tr-TR" sz="1200" dirty="0">
                <a:latin typeface="Poppins" pitchFamily="2" charset="-94"/>
                <a:cs typeface="Poppins" pitchFamily="2" charset="-94"/>
              </a:rPr>
              <a:t>gibi özellikleri </a:t>
            </a:r>
            <a:r>
              <a:rPr lang="tr-TR" sz="1200" dirty="0" smtClean="0">
                <a:latin typeface="Poppins" pitchFamily="2" charset="-94"/>
                <a:cs typeface="Poppins" pitchFamily="2" charset="-94"/>
              </a:rPr>
              <a:t>değişebilir.</a:t>
            </a:r>
            <a:endParaRPr lang="tr-TR" sz="1200" dirty="0">
              <a:latin typeface="Poppins" pitchFamily="2" charset="-94"/>
              <a:cs typeface="Poppins" pitchFamily="2" charset="-94"/>
            </a:endParaRP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i="1" dirty="0">
                <a:solidFill>
                  <a:srgbClr val="FF0000"/>
                </a:solidFill>
                <a:latin typeface="Poppins" pitchFamily="2" charset="-94"/>
                <a:cs typeface="Poppins" pitchFamily="2" charset="-94"/>
              </a:rPr>
              <a:t>Fiziksel değişim sonucunda yeni madde oluşmaz.</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endParaRPr lang="tr-TR" sz="1200" dirty="0">
              <a:latin typeface="Poppins" pitchFamily="2" charset="-94"/>
              <a:cs typeface="Poppins" pitchFamily="2" charset="-94"/>
            </a:endParaRPr>
          </a:p>
        </p:txBody>
      </p:sp>
      <p:pic>
        <p:nvPicPr>
          <p:cNvPr id="9219" name="Picture 3"/>
          <p:cNvPicPr>
            <a:picLocks noChangeAspect="1" noChangeArrowheads="1"/>
          </p:cNvPicPr>
          <p:nvPr/>
        </p:nvPicPr>
        <p:blipFill>
          <a:blip r:embed="rId3">
            <a:clrChange>
              <a:clrFrom>
                <a:srgbClr val="EFEDF6"/>
              </a:clrFrom>
              <a:clrTo>
                <a:srgbClr val="EFEDF6">
                  <a:alpha val="0"/>
                </a:srgbClr>
              </a:clrTo>
            </a:clrChange>
            <a:extLst>
              <a:ext uri="{28A0092B-C50C-407E-A947-70E740481C1C}">
                <a14:useLocalDpi xmlns:a14="http://schemas.microsoft.com/office/drawing/2010/main" val="0"/>
              </a:ext>
            </a:extLst>
          </a:blip>
          <a:srcRect/>
          <a:stretch>
            <a:fillRect/>
          </a:stretch>
        </p:blipFill>
        <p:spPr bwMode="auto">
          <a:xfrm>
            <a:off x="5510143" y="2525453"/>
            <a:ext cx="2345281" cy="99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5619295" y="1275606"/>
            <a:ext cx="2126979" cy="113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clrChange>
              <a:clrFrom>
                <a:srgbClr val="E5E4E9"/>
              </a:clrFrom>
              <a:clrTo>
                <a:srgbClr val="E5E4E9">
                  <a:alpha val="0"/>
                </a:srgbClr>
              </a:clrTo>
            </a:clrChange>
            <a:extLst>
              <a:ext uri="{28A0092B-C50C-407E-A947-70E740481C1C}">
                <a14:useLocalDpi xmlns:a14="http://schemas.microsoft.com/office/drawing/2010/main" val="0"/>
              </a:ext>
            </a:extLst>
          </a:blip>
          <a:srcRect/>
          <a:stretch>
            <a:fillRect/>
          </a:stretch>
        </p:blipFill>
        <p:spPr bwMode="auto">
          <a:xfrm>
            <a:off x="5129038" y="3704621"/>
            <a:ext cx="3107491" cy="89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9209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493374"/>
            <a:ext cx="7632848" cy="504056"/>
          </a:xfrm>
          <a:prstGeom prst="parallelogram">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4693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Fiziksel Değişim Örnekleri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392997"/>
            <a:ext cx="720080" cy="704809"/>
          </a:xfrm>
          <a:prstGeom prst="ellipse">
            <a:avLst/>
          </a:prstGeom>
          <a:solidFill>
            <a:srgbClr val="00B0F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551695"/>
            <a:ext cx="428370" cy="387414"/>
          </a:xfrm>
          <a:prstGeom prst="actionButtonForwardNex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2" name="Tablo 1"/>
          <p:cNvGraphicFramePr>
            <a:graphicFrameLocks noGrp="1"/>
          </p:cNvGraphicFramePr>
          <p:nvPr>
            <p:extLst>
              <p:ext uri="{D42A27DB-BD31-4B8C-83A1-F6EECF244321}">
                <p14:modId xmlns:p14="http://schemas.microsoft.com/office/powerpoint/2010/main" val="722093175"/>
              </p:ext>
            </p:extLst>
          </p:nvPr>
        </p:nvGraphicFramePr>
        <p:xfrm>
          <a:off x="827584" y="1130964"/>
          <a:ext cx="7382966" cy="3456383"/>
        </p:xfrm>
        <a:graphic>
          <a:graphicData uri="http://schemas.openxmlformats.org/drawingml/2006/table">
            <a:tbl>
              <a:tblPr firstRow="1" bandRow="1">
                <a:tableStyleId>{16607A7A-411B-4AAE-84E9-677A8AF7450D}</a:tableStyleId>
              </a:tblPr>
              <a:tblGrid>
                <a:gridCol w="2548211"/>
                <a:gridCol w="4834755"/>
              </a:tblGrid>
              <a:tr h="486075">
                <a:tc>
                  <a:txBody>
                    <a:bodyPr/>
                    <a:lstStyle/>
                    <a:p>
                      <a:r>
                        <a:rPr lang="tr-TR" sz="1100" dirty="0" smtClean="0">
                          <a:latin typeface="Poppins" pitchFamily="2" charset="-94"/>
                          <a:cs typeface="Poppins" pitchFamily="2" charset="-94"/>
                        </a:rPr>
                        <a:t>Hal Değişimi</a:t>
                      </a:r>
                      <a:endParaRPr lang="tr-TR" sz="1100" dirty="0">
                        <a:latin typeface="Poppins" pitchFamily="2" charset="-94"/>
                        <a:cs typeface="Poppins" pitchFamily="2" charset="-94"/>
                      </a:endParaRPr>
                    </a:p>
                  </a:txBody>
                  <a:tcPr anchor="ctr">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i="1" dirty="0" smtClean="0">
                          <a:latin typeface="Poppins" pitchFamily="2" charset="-94"/>
                          <a:cs typeface="Poppins" pitchFamily="2" charset="-94"/>
                        </a:rPr>
                        <a:t>Erime, donma, buharlaşma, </a:t>
                      </a:r>
                      <a:r>
                        <a:rPr lang="tr-TR" sz="1100" i="1" dirty="0" err="1" smtClean="0">
                          <a:latin typeface="Poppins" pitchFamily="2" charset="-94"/>
                          <a:cs typeface="Poppins" pitchFamily="2" charset="-94"/>
                        </a:rPr>
                        <a:t>kırağılaşma</a:t>
                      </a:r>
                      <a:r>
                        <a:rPr lang="tr-TR" sz="1100" i="1" dirty="0" smtClean="0">
                          <a:latin typeface="Poppins" pitchFamily="2" charset="-94"/>
                          <a:cs typeface="Poppins" pitchFamily="2" charset="-94"/>
                        </a:rPr>
                        <a:t>, süblimleşme, </a:t>
                      </a:r>
                      <a:r>
                        <a:rPr lang="tr-TR" sz="1100" i="1" dirty="0" err="1" smtClean="0">
                          <a:latin typeface="Poppins" pitchFamily="2" charset="-94"/>
                          <a:cs typeface="Poppins" pitchFamily="2" charset="-94"/>
                        </a:rPr>
                        <a:t>yoğuşma</a:t>
                      </a:r>
                      <a:r>
                        <a:rPr lang="tr-TR" sz="1100" i="1" dirty="0" smtClean="0">
                          <a:latin typeface="Poppins" pitchFamily="2" charset="-94"/>
                          <a:cs typeface="Poppins" pitchFamily="2" charset="-94"/>
                        </a:rPr>
                        <a:t>.</a:t>
                      </a:r>
                    </a:p>
                  </a:txBody>
                  <a:tcPr anchor="ctr">
                    <a:lnL w="12700" cap="flat" cmpd="sng" algn="ctr">
                      <a:solidFill>
                        <a:schemeClr val="bg2"/>
                      </a:solidFill>
                      <a:prstDash val="solid"/>
                      <a:round/>
                      <a:headEnd type="none" w="med" len="med"/>
                      <a:tailEnd type="none" w="med" len="med"/>
                    </a:lnL>
                    <a:lnB w="12700" cap="flat" cmpd="sng" algn="ctr">
                      <a:solidFill>
                        <a:schemeClr val="bg2"/>
                      </a:solidFill>
                      <a:prstDash val="solid"/>
                      <a:round/>
                      <a:headEnd type="none" w="med" len="med"/>
                      <a:tailEnd type="none" w="med" len="med"/>
                    </a:lnB>
                    <a:solidFill>
                      <a:srgbClr val="FFE8C5"/>
                    </a:solidFill>
                  </a:tcPr>
                </a:tc>
              </a:tr>
              <a:tr h="298905">
                <a:tc>
                  <a:txBody>
                    <a:bodyPr/>
                    <a:lstStyle/>
                    <a:p>
                      <a:r>
                        <a:rPr lang="tr-TR" sz="1100" dirty="0" smtClean="0">
                          <a:latin typeface="Poppins" pitchFamily="2" charset="-94"/>
                          <a:cs typeface="Poppins" pitchFamily="2" charset="-94"/>
                        </a:rPr>
                        <a:t>Çözünme</a:t>
                      </a:r>
                      <a:endParaRPr lang="tr-TR" sz="1100" dirty="0">
                        <a:latin typeface="Poppins" pitchFamily="2" charset="-94"/>
                        <a:cs typeface="Poppins" pitchFamily="2" charset="-94"/>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i="1" dirty="0" smtClean="0">
                          <a:latin typeface="Poppins" pitchFamily="2" charset="-94"/>
                          <a:cs typeface="Poppins" pitchFamily="2" charset="-94"/>
                        </a:rPr>
                        <a:t>Tuzun, şekerin suda çözünmesi.</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515917">
                <a:tc>
                  <a:txBody>
                    <a:bodyPr/>
                    <a:lstStyle/>
                    <a:p>
                      <a:r>
                        <a:rPr lang="tr-TR" sz="1100" dirty="0" smtClean="0">
                          <a:latin typeface="Poppins" pitchFamily="2" charset="-94"/>
                          <a:cs typeface="Poppins" pitchFamily="2" charset="-94"/>
                        </a:rPr>
                        <a:t>Ufalanma</a:t>
                      </a:r>
                      <a:endParaRPr lang="tr-TR" sz="1100" dirty="0">
                        <a:latin typeface="Poppins" pitchFamily="2" charset="-94"/>
                        <a:cs typeface="Poppins" pitchFamily="2" charset="-94"/>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i="1" dirty="0" smtClean="0">
                          <a:latin typeface="Poppins" pitchFamily="2" charset="-94"/>
                          <a:cs typeface="Poppins" pitchFamily="2" charset="-94"/>
                        </a:rPr>
                        <a:t>Parçalanma, kırılma, yırtılma, kesilme, buğdaydan un elde edilmesi.</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68514">
                <a:tc>
                  <a:txBody>
                    <a:bodyPr/>
                    <a:lstStyle/>
                    <a:p>
                      <a:r>
                        <a:rPr lang="tr-TR" sz="1100" dirty="0" smtClean="0">
                          <a:latin typeface="Poppins" pitchFamily="2" charset="-94"/>
                          <a:cs typeface="Poppins" pitchFamily="2" charset="-94"/>
                        </a:rPr>
                        <a:t>Genleşme</a:t>
                      </a:r>
                      <a:endParaRPr lang="tr-TR" sz="1100" dirty="0">
                        <a:latin typeface="Poppins" pitchFamily="2" charset="-94"/>
                        <a:cs typeface="Poppins" pitchFamily="2" charset="-94"/>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i="1" dirty="0" smtClean="0">
                          <a:latin typeface="Poppins" pitchFamily="2" charset="-94"/>
                          <a:cs typeface="Poppins" pitchFamily="2" charset="-94"/>
                        </a:rPr>
                        <a:t>Yazın tren raylarının uzaması, kışın kısalması.</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486075">
                <a:tc>
                  <a:txBody>
                    <a:bodyPr/>
                    <a:lstStyle/>
                    <a:p>
                      <a:r>
                        <a:rPr lang="tr-TR" sz="1100" dirty="0" smtClean="0">
                          <a:latin typeface="Poppins" pitchFamily="2" charset="-94"/>
                          <a:cs typeface="Poppins" pitchFamily="2" charset="-94"/>
                        </a:rPr>
                        <a:t>Karışım ve Alaşım Oluşumu</a:t>
                      </a:r>
                      <a:endParaRPr lang="tr-TR" sz="1100" dirty="0">
                        <a:latin typeface="Poppins" pitchFamily="2" charset="-94"/>
                        <a:cs typeface="Poppins" pitchFamily="2" charset="-94"/>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i="1" dirty="0" smtClean="0">
                          <a:latin typeface="Poppins" pitchFamily="2" charset="-94"/>
                          <a:cs typeface="Poppins" pitchFamily="2" charset="-94"/>
                        </a:rPr>
                        <a:t>Zeytinyağı ve su karışımı. Tunç, pirinç (metal-metal karışımı)</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486075">
                <a:tc>
                  <a:txBody>
                    <a:bodyPr/>
                    <a:lstStyle/>
                    <a:p>
                      <a:r>
                        <a:rPr lang="tr-TR" sz="1100" dirty="0" smtClean="0">
                          <a:latin typeface="Poppins" pitchFamily="2" charset="-94"/>
                          <a:cs typeface="Poppins" pitchFamily="2" charset="-94"/>
                        </a:rPr>
                        <a:t>Fiziksel</a:t>
                      </a:r>
                      <a:r>
                        <a:rPr lang="tr-TR" sz="1100" baseline="0" dirty="0" smtClean="0">
                          <a:latin typeface="Poppins" pitchFamily="2" charset="-94"/>
                          <a:cs typeface="Poppins" pitchFamily="2" charset="-94"/>
                        </a:rPr>
                        <a:t> Sindirim</a:t>
                      </a:r>
                      <a:endParaRPr lang="tr-TR" sz="1100" dirty="0">
                        <a:latin typeface="Poppins" pitchFamily="2" charset="-94"/>
                        <a:cs typeface="Poppins" pitchFamily="2" charset="-94"/>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i="1" dirty="0" smtClean="0">
                          <a:latin typeface="Poppins" pitchFamily="2" charset="-94"/>
                          <a:cs typeface="Poppins" pitchFamily="2" charset="-94"/>
                        </a:rPr>
                        <a:t>Ekmeğin ağızda çiğnenmesi, yağların safra sıvısı ile parçalanması.</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515917">
                <a:tc>
                  <a:txBody>
                    <a:bodyPr/>
                    <a:lstStyle/>
                    <a:p>
                      <a:r>
                        <a:rPr lang="tr-TR" sz="1100" dirty="0" smtClean="0">
                          <a:latin typeface="Poppins" pitchFamily="2" charset="-94"/>
                          <a:cs typeface="Poppins" pitchFamily="2" charset="-94"/>
                        </a:rPr>
                        <a:t>Işığın Yansıması</a:t>
                      </a:r>
                      <a:r>
                        <a:rPr lang="tr-TR" sz="1100" baseline="0" dirty="0" smtClean="0">
                          <a:latin typeface="Poppins" pitchFamily="2" charset="-94"/>
                          <a:cs typeface="Poppins" pitchFamily="2" charset="-94"/>
                        </a:rPr>
                        <a:t> ve Kırılması</a:t>
                      </a:r>
                      <a:endParaRPr lang="tr-TR" sz="1100" dirty="0">
                        <a:latin typeface="Poppins" pitchFamily="2" charset="-94"/>
                        <a:cs typeface="Poppins" pitchFamily="2" charset="-94"/>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r>
                        <a:rPr lang="tr-TR" sz="1100" i="1" dirty="0" smtClean="0">
                          <a:latin typeface="Poppins" pitchFamily="2" charset="-94"/>
                          <a:cs typeface="Poppins" pitchFamily="2" charset="-94"/>
                        </a:rPr>
                        <a:t>Işığın prizmada kırılması, gökkuşağı oluşumu, güneş batarken gökyüzünün kızıla dönmesi.</a:t>
                      </a:r>
                      <a:endParaRPr lang="tr-TR" sz="1100" dirty="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298905">
                <a:tc>
                  <a:txBody>
                    <a:bodyPr/>
                    <a:lstStyle/>
                    <a:p>
                      <a:r>
                        <a:rPr lang="tr-TR" sz="1100" dirty="0" smtClean="0">
                          <a:latin typeface="Poppins" pitchFamily="2" charset="-94"/>
                          <a:cs typeface="Poppins" pitchFamily="2" charset="-94"/>
                        </a:rPr>
                        <a:t>Metallerin elektriği iletmesi</a:t>
                      </a:r>
                      <a:endParaRPr lang="tr-TR" sz="1100" dirty="0">
                        <a:latin typeface="Poppins" pitchFamily="2" charset="-94"/>
                        <a:cs typeface="Poppins" pitchFamily="2" charset="-94"/>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rgbClr val="FFC000"/>
                    </a:solidFill>
                  </a:tcPr>
                </a:tc>
                <a:tc>
                  <a:txBody>
                    <a:bodyPr/>
                    <a:lstStyle/>
                    <a:p>
                      <a:endParaRPr lang="tr-TR" sz="1100" dirty="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solidFill>
                      <a:srgbClr val="FFE8C5"/>
                    </a:solidFill>
                  </a:tcPr>
                </a:tc>
              </a:tr>
            </a:tbl>
          </a:graphicData>
        </a:graphic>
      </p:graphicFrame>
    </p:spTree>
    <p:extLst>
      <p:ext uri="{BB962C8B-B14F-4D97-AF65-F5344CB8AC3E}">
        <p14:creationId xmlns:p14="http://schemas.microsoft.com/office/powerpoint/2010/main" val="23890554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Kimyasal Değişim</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B0F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8420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Maddenin iç yapısında yani kimliğinde meydana gelen değişimlere </a:t>
            </a:r>
            <a:r>
              <a:rPr lang="tr-TR" sz="1200" i="1" dirty="0">
                <a:solidFill>
                  <a:srgbClr val="FF0000"/>
                </a:solidFill>
                <a:latin typeface="Poppins" pitchFamily="2" charset="-94"/>
                <a:cs typeface="Poppins" pitchFamily="2" charset="-94"/>
              </a:rPr>
              <a:t>kimyasal değişim </a:t>
            </a:r>
            <a:r>
              <a:rPr lang="tr-TR" sz="1200" dirty="0">
                <a:latin typeface="Poppins" pitchFamily="2" charset="-94"/>
                <a:cs typeface="Poppins" pitchFamily="2" charset="-94"/>
              </a:rPr>
              <a:t>denir. </a:t>
            </a:r>
            <a:r>
              <a:rPr lang="tr-TR" sz="1200" dirty="0" err="1">
                <a:solidFill>
                  <a:srgbClr val="FF0000"/>
                </a:solidFill>
                <a:latin typeface="Poppins" pitchFamily="2" charset="-94"/>
                <a:cs typeface="Poppins" pitchFamily="2" charset="-94"/>
              </a:rPr>
              <a:t>KİM</a:t>
            </a:r>
            <a:r>
              <a:rPr lang="tr-TR" sz="1200" dirty="0" err="1">
                <a:latin typeface="Poppins" pitchFamily="2" charset="-94"/>
                <a:cs typeface="Poppins" pitchFamily="2" charset="-94"/>
              </a:rPr>
              <a:t>yasal</a:t>
            </a:r>
            <a:r>
              <a:rPr lang="tr-TR" sz="1200" dirty="0">
                <a:latin typeface="Poppins" pitchFamily="2" charset="-94"/>
                <a:cs typeface="Poppins" pitchFamily="2" charset="-94"/>
              </a:rPr>
              <a:t> </a:t>
            </a:r>
            <a:r>
              <a:rPr lang="tr-TR" sz="1200" dirty="0" smtClean="0">
                <a:latin typeface="Poppins" pitchFamily="2" charset="-94"/>
                <a:cs typeface="Poppins" pitchFamily="2" charset="-94"/>
                <a:sym typeface="Wingdings" pitchFamily="2" charset="2"/>
              </a:rPr>
              <a:t> </a:t>
            </a:r>
            <a:r>
              <a:rPr lang="tr-TR" sz="1200" dirty="0" err="1" smtClean="0">
                <a:solidFill>
                  <a:srgbClr val="FF0000"/>
                </a:solidFill>
                <a:latin typeface="Poppins" pitchFamily="2" charset="-94"/>
                <a:cs typeface="Poppins" pitchFamily="2" charset="-94"/>
              </a:rPr>
              <a:t>KİM</a:t>
            </a:r>
            <a:r>
              <a:rPr lang="tr-TR" sz="1200" dirty="0" err="1" smtClean="0">
                <a:latin typeface="Poppins" pitchFamily="2" charset="-94"/>
                <a:cs typeface="Poppins" pitchFamily="2" charset="-94"/>
              </a:rPr>
              <a:t>lik</a:t>
            </a:r>
            <a:endParaRPr lang="tr-TR" sz="1200" dirty="0">
              <a:latin typeface="Poppins" pitchFamily="2" charset="-94"/>
              <a:cs typeface="Poppins" pitchFamily="2" charset="-94"/>
            </a:endParaRP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Atom ve moleküller arasındaki bağlar kırılarak </a:t>
            </a:r>
            <a:r>
              <a:rPr lang="tr-TR" sz="1200" dirty="0">
                <a:solidFill>
                  <a:srgbClr val="FF0000"/>
                </a:solidFill>
                <a:latin typeface="Poppins" pitchFamily="2" charset="-94"/>
                <a:cs typeface="Poppins" pitchFamily="2" charset="-94"/>
              </a:rPr>
              <a:t>yeni bağlar </a:t>
            </a:r>
            <a:r>
              <a:rPr lang="tr-TR" sz="1200" dirty="0">
                <a:latin typeface="Poppins" pitchFamily="2" charset="-94"/>
                <a:cs typeface="Poppins" pitchFamily="2" charset="-94"/>
              </a:rPr>
              <a:t>oluşur.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Kimyasal değişimde </a:t>
            </a:r>
            <a:r>
              <a:rPr lang="tr-TR" sz="1200" dirty="0">
                <a:solidFill>
                  <a:srgbClr val="FF0000"/>
                </a:solidFill>
                <a:latin typeface="Poppins" pitchFamily="2" charset="-94"/>
                <a:cs typeface="Poppins" pitchFamily="2" charset="-94"/>
              </a:rPr>
              <a:t>yeni özellikte maddeler </a:t>
            </a:r>
            <a:r>
              <a:rPr lang="tr-TR" sz="1200" dirty="0">
                <a:latin typeface="Poppins" pitchFamily="2" charset="-94"/>
                <a:cs typeface="Poppins" pitchFamily="2" charset="-94"/>
              </a:rPr>
              <a:t>oluşur. </a:t>
            </a:r>
            <a:endParaRPr lang="tr-TR" sz="1200" dirty="0" smtClean="0">
              <a:latin typeface="Poppins" pitchFamily="2" charset="-94"/>
              <a:cs typeface="Poppins" pitchFamily="2" charset="-94"/>
            </a:endParaRPr>
          </a:p>
          <a:p>
            <a:pPr marL="171450" indent="-171450" algn="l">
              <a:buSzPct val="100000"/>
              <a:buFont typeface="Arial" pitchFamily="34" charset="0"/>
              <a:buChar char="•"/>
            </a:pPr>
            <a:endParaRPr lang="tr-TR" sz="1200" dirty="0">
              <a:latin typeface="Poppins" pitchFamily="2" charset="-94"/>
              <a:cs typeface="Poppins" pitchFamily="2" charset="-94"/>
            </a:endParaRPr>
          </a:p>
        </p:txBody>
      </p:sp>
      <p:pic>
        <p:nvPicPr>
          <p:cNvPr id="10242" name="Picture 2"/>
          <p:cNvPicPr>
            <a:picLocks noChangeAspect="1" noChangeArrowheads="1"/>
          </p:cNvPicPr>
          <p:nvPr/>
        </p:nvPicPr>
        <p:blipFill>
          <a:blip r:embed="rId3">
            <a:clrChange>
              <a:clrFrom>
                <a:srgbClr val="FEF0C7"/>
              </a:clrFrom>
              <a:clrTo>
                <a:srgbClr val="FEF0C7">
                  <a:alpha val="0"/>
                </a:srgbClr>
              </a:clrTo>
            </a:clrChange>
            <a:extLst>
              <a:ext uri="{28A0092B-C50C-407E-A947-70E740481C1C}">
                <a14:useLocalDpi xmlns:a14="http://schemas.microsoft.com/office/drawing/2010/main" val="0"/>
              </a:ext>
            </a:extLst>
          </a:blip>
          <a:srcRect/>
          <a:stretch>
            <a:fillRect/>
          </a:stretch>
        </p:blipFill>
        <p:spPr bwMode="auto">
          <a:xfrm>
            <a:off x="1819488" y="2947735"/>
            <a:ext cx="5285223" cy="139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38092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6" y="1386799"/>
            <a:ext cx="7416824" cy="117860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CC00CC"/>
              </a:buClr>
              <a:buFont typeface="Wingdings" pitchFamily="2" charset="2"/>
              <a:buChar char="Ø"/>
              <a:defRPr/>
            </a:pPr>
            <a:r>
              <a:rPr lang="tr-TR" sz="1200" dirty="0" smtClean="0">
                <a:solidFill>
                  <a:schemeClr val="bg1">
                    <a:lumMod val="10000"/>
                  </a:schemeClr>
                </a:solidFill>
                <a:latin typeface="Poppins" pitchFamily="2" charset="-94"/>
                <a:cs typeface="Poppins" pitchFamily="2" charset="-94"/>
              </a:rPr>
              <a:t>Kimyasal değişimlerle oluşan yeni maddeler </a:t>
            </a:r>
            <a:r>
              <a:rPr lang="tr-TR" sz="1200" dirty="0" smtClean="0">
                <a:solidFill>
                  <a:srgbClr val="FF0000"/>
                </a:solidFill>
                <a:latin typeface="Poppins" pitchFamily="2" charset="-94"/>
                <a:cs typeface="Poppins" pitchFamily="2" charset="-94"/>
              </a:rPr>
              <a:t>fiziksel yöntemlerle </a:t>
            </a:r>
            <a:r>
              <a:rPr lang="tr-TR" sz="1200" dirty="0" smtClean="0">
                <a:solidFill>
                  <a:schemeClr val="bg1">
                    <a:lumMod val="10000"/>
                  </a:schemeClr>
                </a:solidFill>
                <a:latin typeface="Poppins" pitchFamily="2" charset="-94"/>
                <a:cs typeface="Poppins" pitchFamily="2" charset="-94"/>
              </a:rPr>
              <a:t>eski hallerine döndürülemez.</a:t>
            </a:r>
          </a:p>
          <a:p>
            <a:pPr marL="171450" indent="-171450">
              <a:buClr>
                <a:srgbClr val="CC00CC"/>
              </a:buClr>
              <a:buFont typeface="Wingdings" pitchFamily="2" charset="2"/>
              <a:buChar char="Ø"/>
              <a:defRPr/>
            </a:pPr>
            <a:endParaRPr lang="tr-TR" sz="1200" dirty="0">
              <a:solidFill>
                <a:schemeClr val="bg1">
                  <a:lumMod val="10000"/>
                </a:schemeClr>
              </a:solidFill>
              <a:latin typeface="Poppins" pitchFamily="2" charset="-94"/>
              <a:cs typeface="Poppins" pitchFamily="2" charset="-94"/>
            </a:endParaRPr>
          </a:p>
          <a:p>
            <a:pPr marL="171450" indent="-171450">
              <a:buClr>
                <a:srgbClr val="CC00CC"/>
              </a:buClr>
              <a:buFont typeface="Wingdings" pitchFamily="2" charset="2"/>
              <a:buChar char="Ø"/>
              <a:defRPr/>
            </a:pPr>
            <a:r>
              <a:rPr lang="tr-TR" sz="1200" dirty="0" smtClean="0">
                <a:solidFill>
                  <a:schemeClr val="bg1">
                    <a:lumMod val="10000"/>
                  </a:schemeClr>
                </a:solidFill>
                <a:latin typeface="Poppins" pitchFamily="2" charset="-94"/>
                <a:cs typeface="Poppins" pitchFamily="2" charset="-94"/>
              </a:rPr>
              <a:t>Kimyasal değişimlerde </a:t>
            </a:r>
            <a:r>
              <a:rPr lang="tr-TR" sz="1200" dirty="0" smtClean="0">
                <a:solidFill>
                  <a:srgbClr val="FF0000"/>
                </a:solidFill>
                <a:latin typeface="Poppins" pitchFamily="2" charset="-94"/>
                <a:cs typeface="Poppins" pitchFamily="2" charset="-94"/>
              </a:rPr>
              <a:t>atom yapısı değişir</a:t>
            </a:r>
            <a:r>
              <a:rPr lang="tr-TR" sz="1200" dirty="0" smtClean="0">
                <a:solidFill>
                  <a:schemeClr val="bg1">
                    <a:lumMod val="10000"/>
                  </a:schemeClr>
                </a:solidFill>
                <a:latin typeface="Poppins" pitchFamily="2" charset="-94"/>
                <a:cs typeface="Poppins" pitchFamily="2" charset="-94"/>
              </a:rPr>
              <a:t>, </a:t>
            </a:r>
            <a:r>
              <a:rPr lang="tr-TR" sz="1200" dirty="0" smtClean="0">
                <a:solidFill>
                  <a:srgbClr val="00B050"/>
                </a:solidFill>
                <a:latin typeface="Poppins" pitchFamily="2" charset="-94"/>
                <a:cs typeface="Poppins" pitchFamily="2" charset="-94"/>
              </a:rPr>
              <a:t>atom türü, çeşidi ve sayısı aynı kalır.</a:t>
            </a:r>
          </a:p>
          <a:p>
            <a:pPr marL="171450" indent="-171450">
              <a:buClr>
                <a:srgbClr val="CC00CC"/>
              </a:buClr>
              <a:buFont typeface="Wingdings" pitchFamily="2" charset="2"/>
              <a:buChar char="Ø"/>
              <a:defRPr/>
            </a:pPr>
            <a:endParaRPr lang="tr-TR" sz="1200" dirty="0">
              <a:solidFill>
                <a:srgbClr val="00B050"/>
              </a:solidFill>
              <a:latin typeface="Poppins" pitchFamily="2" charset="-94"/>
              <a:cs typeface="Poppins" pitchFamily="2" charset="-94"/>
            </a:endParaRPr>
          </a:p>
          <a:p>
            <a:pPr marL="171450" indent="-171450">
              <a:buClr>
                <a:srgbClr val="CC00CC"/>
              </a:buClr>
              <a:buFont typeface="Wingdings" pitchFamily="2" charset="2"/>
              <a:buChar char="Ø"/>
              <a:defRPr/>
            </a:pPr>
            <a:r>
              <a:rPr lang="tr-TR" sz="1200" dirty="0" smtClean="0">
                <a:solidFill>
                  <a:schemeClr val="bg1">
                    <a:lumMod val="10000"/>
                  </a:schemeClr>
                </a:solidFill>
                <a:latin typeface="Poppins" pitchFamily="2" charset="-94"/>
                <a:cs typeface="Poppins" pitchFamily="2" charset="-94"/>
              </a:rPr>
              <a:t>Fiziksel ve kimyasal değişimlerde </a:t>
            </a:r>
            <a:r>
              <a:rPr lang="tr-TR" sz="1200" dirty="0" smtClean="0">
                <a:solidFill>
                  <a:srgbClr val="FF0000"/>
                </a:solidFill>
                <a:latin typeface="Poppins" pitchFamily="2" charset="-94"/>
                <a:cs typeface="Poppins" pitchFamily="2" charset="-94"/>
              </a:rPr>
              <a:t>kütle korunur</a:t>
            </a:r>
            <a:r>
              <a:rPr lang="tr-TR" sz="1200" dirty="0" smtClean="0">
                <a:solidFill>
                  <a:schemeClr val="bg1">
                    <a:lumMod val="10000"/>
                  </a:schemeClr>
                </a:solidFill>
                <a:latin typeface="Poppins" pitchFamily="2" charset="-94"/>
                <a:cs typeface="Poppins" pitchFamily="2" charset="-94"/>
              </a:rPr>
              <a:t>; yani toplam kütle değişmez.</a:t>
            </a:r>
            <a:endParaRPr lang="tr-TR" sz="1200" dirty="0">
              <a:solidFill>
                <a:srgbClr val="00B050"/>
              </a:solidFill>
              <a:latin typeface="Poppins" pitchFamily="2" charset="-94"/>
              <a:cs typeface="Poppins" pitchFamily="2" charset="-94"/>
            </a:endParaRPr>
          </a:p>
        </p:txBody>
      </p:sp>
      <p:sp>
        <p:nvSpPr>
          <p:cNvPr id="9" name="Yuvarlatılmış Dikdörtgen 8"/>
          <p:cNvSpPr/>
          <p:nvPr/>
        </p:nvSpPr>
        <p:spPr>
          <a:xfrm>
            <a:off x="763329" y="719469"/>
            <a:ext cx="7704856" cy="2245982"/>
          </a:xfrm>
          <a:prstGeom prst="roundRect">
            <a:avLst/>
          </a:prstGeom>
          <a:no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CC3399"/>
          </a:solid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dirty="0" smtClean="0">
                <a:solidFill>
                  <a:schemeClr val="accent6"/>
                </a:solidFill>
                <a:latin typeface="321impact" pitchFamily="2" charset="0"/>
                <a:cs typeface="Poppins" pitchFamily="2" charset="-94"/>
                <a:sym typeface="Darker Grotesque Medium"/>
              </a:rPr>
              <a:t>DİKKAT</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7461"/>
            <a:ext cx="648072" cy="576064"/>
          </a:xfrm>
          <a:prstGeom prst="hexagon">
            <a:avLst/>
          </a:prstGeom>
          <a:solidFill>
            <a:srgbClr val="CC339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Google Shape;15287;p42"/>
          <p:cNvSpPr txBox="1">
            <a:spLocks/>
          </p:cNvSpPr>
          <p:nvPr/>
        </p:nvSpPr>
        <p:spPr>
          <a:xfrm>
            <a:off x="702875" y="650038"/>
            <a:ext cx="280837"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1pPr>
            <a:lvl2pPr marR="0" lvl="1"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2pPr>
            <a:lvl3pPr marR="0" lvl="2"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3pPr>
            <a:lvl4pPr marR="0" lvl="3"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4pPr>
            <a:lvl5pPr marR="0" lvl="4"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5pPr>
            <a:lvl6pPr marR="0" lvl="5"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6pPr>
            <a:lvl7pPr marR="0" lvl="6"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7pPr>
            <a:lvl8pPr marR="0" lvl="7"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8pPr>
            <a:lvl9pPr marR="0" lvl="8"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9pPr>
          </a:lstStyle>
          <a:p>
            <a:r>
              <a:rPr lang="tr-TR" sz="2800" b="1" dirty="0" smtClean="0">
                <a:solidFill>
                  <a:schemeClr val="accent6"/>
                </a:solidFill>
                <a:latin typeface="Poppins" pitchFamily="2" charset="-94"/>
                <a:cs typeface="Poppins" pitchFamily="2" charset="-94"/>
              </a:rPr>
              <a:t>!</a:t>
            </a:r>
            <a:endParaRPr lang="tr-TR" sz="2800" b="1" dirty="0">
              <a:solidFill>
                <a:schemeClr val="accent6"/>
              </a:solidFill>
              <a:latin typeface="Poppins" pitchFamily="2" charset="-94"/>
              <a:cs typeface="Poppins" pitchFamily="2" charset="-94"/>
            </a:endParaRPr>
          </a:p>
        </p:txBody>
      </p:sp>
    </p:spTree>
    <p:extLst>
      <p:ext uri="{BB962C8B-B14F-4D97-AF65-F5344CB8AC3E}">
        <p14:creationId xmlns:p14="http://schemas.microsoft.com/office/powerpoint/2010/main" val="9383876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493374"/>
            <a:ext cx="7632848" cy="504056"/>
          </a:xfrm>
          <a:prstGeom prst="parallelogram">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4693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Kimyasal Değişim Örnekleri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392997"/>
            <a:ext cx="720080" cy="704809"/>
          </a:xfrm>
          <a:prstGeom prst="ellipse">
            <a:avLst/>
          </a:prstGeom>
          <a:solidFill>
            <a:srgbClr val="00B0F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551695"/>
            <a:ext cx="428370" cy="387414"/>
          </a:xfrm>
          <a:prstGeom prst="actionButtonForwardNex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2" name="Tablo 1"/>
          <p:cNvGraphicFramePr>
            <a:graphicFrameLocks noGrp="1"/>
          </p:cNvGraphicFramePr>
          <p:nvPr>
            <p:extLst>
              <p:ext uri="{D42A27DB-BD31-4B8C-83A1-F6EECF244321}">
                <p14:modId xmlns:p14="http://schemas.microsoft.com/office/powerpoint/2010/main" val="317288895"/>
              </p:ext>
            </p:extLst>
          </p:nvPr>
        </p:nvGraphicFramePr>
        <p:xfrm>
          <a:off x="827584" y="1146692"/>
          <a:ext cx="7382966" cy="3395103"/>
        </p:xfrm>
        <a:graphic>
          <a:graphicData uri="http://schemas.openxmlformats.org/drawingml/2006/table">
            <a:tbl>
              <a:tblPr firstRow="1" bandRow="1">
                <a:tableStyleId>{16607A7A-411B-4AAE-84E9-677A8AF7450D}</a:tableStyleId>
              </a:tblPr>
              <a:tblGrid>
                <a:gridCol w="2548211"/>
                <a:gridCol w="4834755"/>
              </a:tblGrid>
              <a:tr h="453508">
                <a:tc>
                  <a:txBody>
                    <a:bodyPr/>
                    <a:lstStyle/>
                    <a:p>
                      <a:r>
                        <a:rPr lang="tr-TR" sz="1100" dirty="0" smtClean="0">
                          <a:latin typeface="Poppins" pitchFamily="2" charset="-94"/>
                          <a:cs typeface="Poppins" pitchFamily="2" charset="-94"/>
                        </a:rPr>
                        <a:t>Yanma</a:t>
                      </a:r>
                      <a:endParaRPr lang="tr-TR" sz="1100" dirty="0">
                        <a:latin typeface="Poppins" pitchFamily="2" charset="-94"/>
                        <a:cs typeface="Poppins" pitchFamily="2" charset="-94"/>
                      </a:endParaRPr>
                    </a:p>
                  </a:txBody>
                  <a:tcPr anchor="ctr">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i="1" dirty="0" smtClean="0">
                          <a:solidFill>
                            <a:schemeClr val="bg1">
                              <a:lumMod val="10000"/>
                            </a:schemeClr>
                          </a:solidFill>
                          <a:latin typeface="Poppins" pitchFamily="2" charset="-94"/>
                          <a:cs typeface="Poppins" pitchFamily="2" charset="-94"/>
                        </a:rPr>
                        <a:t>Kağıdın, odunun yanması - mumun yanması doğalgazın yanması - benzinin yanması</a:t>
                      </a:r>
                    </a:p>
                  </a:txBody>
                  <a:tcPr anchor="ctr">
                    <a:lnL w="12700" cap="flat" cmpd="sng" algn="ctr">
                      <a:solidFill>
                        <a:schemeClr val="bg2"/>
                      </a:solidFill>
                      <a:prstDash val="solid"/>
                      <a:round/>
                      <a:headEnd type="none" w="med" len="med"/>
                      <a:tailEnd type="none" w="med" len="med"/>
                    </a:lnL>
                    <a:lnB w="12700" cap="flat" cmpd="sng" algn="ctr">
                      <a:solidFill>
                        <a:schemeClr val="bg2"/>
                      </a:solidFill>
                      <a:prstDash val="solid"/>
                      <a:round/>
                      <a:headEnd type="none" w="med" len="med"/>
                      <a:tailEnd type="none" w="med" len="med"/>
                    </a:lnB>
                    <a:solidFill>
                      <a:srgbClr val="FFE8C5"/>
                    </a:solidFill>
                  </a:tcPr>
                </a:tc>
              </a:tr>
              <a:tr h="298905">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dirty="0" smtClean="0">
                          <a:solidFill>
                            <a:schemeClr val="bg1">
                              <a:lumMod val="10000"/>
                            </a:schemeClr>
                          </a:solidFill>
                          <a:latin typeface="Poppins" pitchFamily="2" charset="-94"/>
                          <a:cs typeface="Poppins" pitchFamily="2" charset="-94"/>
                        </a:rPr>
                        <a:t>Oksitlenme (Paslanma)</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i="1" dirty="0" smtClean="0">
                          <a:latin typeface="Poppins" pitchFamily="2" charset="-94"/>
                          <a:cs typeface="Poppins" pitchFamily="2" charset="-94"/>
                        </a:rPr>
                        <a:t>Demirin paslanması</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41628">
                <a:tc>
                  <a:txBody>
                    <a:bodyPr/>
                    <a:lstStyle/>
                    <a:p>
                      <a:r>
                        <a:rPr lang="tr-TR" sz="1100" dirty="0" smtClean="0">
                          <a:latin typeface="Poppins" pitchFamily="2" charset="-94"/>
                          <a:cs typeface="Poppins" pitchFamily="2" charset="-94"/>
                        </a:rPr>
                        <a:t>Küflenme</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i="1" dirty="0" smtClean="0">
                          <a:latin typeface="Poppins" pitchFamily="2" charset="-94"/>
                          <a:cs typeface="Poppins" pitchFamily="2" charset="-94"/>
                        </a:rPr>
                        <a:t>Ekmeğin küflenmesi - meyvenin küflenmesi</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68514">
                <a:tc>
                  <a:txBody>
                    <a:bodyPr/>
                    <a:lstStyle/>
                    <a:p>
                      <a:r>
                        <a:rPr lang="tr-TR" sz="1100" dirty="0" smtClean="0">
                          <a:latin typeface="Poppins" pitchFamily="2" charset="-94"/>
                          <a:cs typeface="Poppins" pitchFamily="2" charset="-94"/>
                        </a:rPr>
                        <a:t>Çürüme</a:t>
                      </a:r>
                      <a:endParaRPr lang="tr-TR" sz="1100" dirty="0">
                        <a:latin typeface="Poppins" pitchFamily="2" charset="-94"/>
                        <a:cs typeface="Poppins" pitchFamily="2" charset="-94"/>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i="1" dirty="0" smtClean="0">
                          <a:latin typeface="Poppins" pitchFamily="2" charset="-94"/>
                          <a:cs typeface="Poppins" pitchFamily="2" charset="-94"/>
                        </a:rPr>
                        <a:t>Dişin çürümesi - domatesin çürümesi - etin çürümesi</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17286">
                <a:tc>
                  <a:txBody>
                    <a:bodyPr/>
                    <a:lstStyle/>
                    <a:p>
                      <a:r>
                        <a:rPr lang="tr-TR" sz="1100" dirty="0" smtClean="0">
                          <a:latin typeface="Poppins" pitchFamily="2" charset="-94"/>
                          <a:cs typeface="Poppins" pitchFamily="2" charset="-94"/>
                        </a:rPr>
                        <a:t>Kararma</a:t>
                      </a:r>
                      <a:endParaRPr lang="tr-TR" sz="1100" dirty="0">
                        <a:latin typeface="Poppins" pitchFamily="2" charset="-94"/>
                        <a:cs typeface="Poppins" pitchFamily="2" charset="-94"/>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i="1" dirty="0" smtClean="0">
                          <a:latin typeface="Poppins" pitchFamily="2" charset="-94"/>
                          <a:cs typeface="Poppins" pitchFamily="2" charset="-94"/>
                        </a:rPr>
                        <a:t>Elmanın kararması</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17322">
                <a:tc>
                  <a:txBody>
                    <a:bodyPr/>
                    <a:lstStyle/>
                    <a:p>
                      <a:r>
                        <a:rPr lang="tr-TR" sz="1100" dirty="0" smtClean="0">
                          <a:latin typeface="Poppins" pitchFamily="2" charset="-94"/>
                          <a:cs typeface="Poppins" pitchFamily="2" charset="-94"/>
                        </a:rPr>
                        <a:t>Ekşime</a:t>
                      </a:r>
                      <a:endParaRPr lang="tr-TR" sz="1100" dirty="0">
                        <a:latin typeface="Poppins" pitchFamily="2" charset="-94"/>
                        <a:cs typeface="Poppins" pitchFamily="2" charset="-94"/>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i="1" dirty="0" smtClean="0">
                          <a:latin typeface="Poppins" pitchFamily="2" charset="-94"/>
                          <a:cs typeface="Poppins" pitchFamily="2" charset="-94"/>
                        </a:rPr>
                        <a:t>Yoğurdun ekşimesi</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444500">
                <a:tc>
                  <a:txBody>
                    <a:bodyPr/>
                    <a:lstStyle/>
                    <a:p>
                      <a:r>
                        <a:rPr lang="tr-TR" sz="1100" dirty="0" smtClean="0">
                          <a:latin typeface="Poppins" pitchFamily="2" charset="-94"/>
                          <a:cs typeface="Poppins" pitchFamily="2" charset="-94"/>
                        </a:rPr>
                        <a:t>Pişme</a:t>
                      </a:r>
                      <a:endParaRPr lang="tr-TR" sz="1100" dirty="0">
                        <a:latin typeface="Poppins" pitchFamily="2" charset="-94"/>
                        <a:cs typeface="Poppins" pitchFamily="2" charset="-94"/>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r>
                        <a:rPr lang="tr-TR" sz="1100" i="1" dirty="0" smtClean="0">
                          <a:latin typeface="Poppins" pitchFamily="2" charset="-94"/>
                          <a:cs typeface="Poppins" pitchFamily="2" charset="-94"/>
                        </a:rPr>
                        <a:t>Yumurtanın tavada pişirilmesi - fırında kek yapılması-patates kızartması yapılması</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298905">
                <a:tc>
                  <a:txBody>
                    <a:bodyPr/>
                    <a:lstStyle/>
                    <a:p>
                      <a:r>
                        <a:rPr lang="tr-TR" sz="1100" dirty="0" smtClean="0">
                          <a:latin typeface="Poppins" pitchFamily="2" charset="-94"/>
                          <a:cs typeface="Poppins" pitchFamily="2" charset="-94"/>
                        </a:rPr>
                        <a:t>Mayalanma (Fermantasyon)</a:t>
                      </a:r>
                      <a:endParaRPr lang="tr-TR" sz="1100" dirty="0">
                        <a:latin typeface="Poppins" pitchFamily="2" charset="-94"/>
                        <a:cs typeface="Poppins" pitchFamily="2" charset="-94"/>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r>
                        <a:rPr lang="tr-TR" sz="1100" i="1" dirty="0" smtClean="0">
                          <a:latin typeface="Poppins" pitchFamily="2" charset="-94"/>
                          <a:cs typeface="Poppins" pitchFamily="2" charset="-94"/>
                        </a:rPr>
                        <a:t>Hamurun mayalanması - turşu, sirke yapılması içki yapılması sütten yoğurt ve peynir yapılması</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298905">
                <a:tc>
                  <a:txBody>
                    <a:bodyPr/>
                    <a:lstStyle/>
                    <a:p>
                      <a:r>
                        <a:rPr lang="tr-TR" sz="1100" dirty="0" smtClean="0">
                          <a:latin typeface="Poppins" pitchFamily="2" charset="-94"/>
                          <a:cs typeface="Poppins" pitchFamily="2" charset="-94"/>
                        </a:rPr>
                        <a:t>Elektroliz</a:t>
                      </a:r>
                      <a:endParaRPr lang="tr-TR" sz="1100" dirty="0">
                        <a:latin typeface="Poppins" pitchFamily="2" charset="-94"/>
                        <a:cs typeface="Poppins" pitchFamily="2" charset="-94"/>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rgbClr val="FFC000"/>
                    </a:solidFill>
                  </a:tcPr>
                </a:tc>
                <a:tc>
                  <a:txBody>
                    <a:bodyPr/>
                    <a:lstStyle/>
                    <a:p>
                      <a:r>
                        <a:rPr lang="tr-TR" sz="1100" i="1" dirty="0" smtClean="0">
                          <a:latin typeface="Poppins" pitchFamily="2" charset="-94"/>
                          <a:cs typeface="Poppins" pitchFamily="2" charset="-94"/>
                        </a:rPr>
                        <a:t>Suyun kendini oluşturan elementlere (hidrojen ve oksijen) ayrılması</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solidFill>
                      <a:srgbClr val="FFE8C5"/>
                    </a:solidFill>
                  </a:tcPr>
                </a:tc>
              </a:tr>
            </a:tbl>
          </a:graphicData>
        </a:graphic>
      </p:graphicFrame>
    </p:spTree>
    <p:extLst>
      <p:ext uri="{BB962C8B-B14F-4D97-AF65-F5344CB8AC3E}">
        <p14:creationId xmlns:p14="http://schemas.microsoft.com/office/powerpoint/2010/main" val="31289143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493374"/>
            <a:ext cx="7632848" cy="504056"/>
          </a:xfrm>
          <a:prstGeom prst="parallelogram">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4693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Kimyasal Değişim Örnekleri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392997"/>
            <a:ext cx="720080" cy="704809"/>
          </a:xfrm>
          <a:prstGeom prst="ellipse">
            <a:avLst/>
          </a:prstGeom>
          <a:solidFill>
            <a:srgbClr val="00B0F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551695"/>
            <a:ext cx="428370" cy="387414"/>
          </a:xfrm>
          <a:prstGeom prst="actionButtonForwardNex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2" name="Tablo 1"/>
          <p:cNvGraphicFramePr>
            <a:graphicFrameLocks noGrp="1"/>
          </p:cNvGraphicFramePr>
          <p:nvPr>
            <p:extLst>
              <p:ext uri="{D42A27DB-BD31-4B8C-83A1-F6EECF244321}">
                <p14:modId xmlns:p14="http://schemas.microsoft.com/office/powerpoint/2010/main" val="3799064226"/>
              </p:ext>
            </p:extLst>
          </p:nvPr>
        </p:nvGraphicFramePr>
        <p:xfrm>
          <a:off x="827585" y="1146692"/>
          <a:ext cx="7408365" cy="3380526"/>
        </p:xfrm>
        <a:graphic>
          <a:graphicData uri="http://schemas.openxmlformats.org/drawingml/2006/table">
            <a:tbl>
              <a:tblPr firstRow="1" bandRow="1">
                <a:tableStyleId>{16607A7A-411B-4AAE-84E9-677A8AF7450D}</a:tableStyleId>
              </a:tblPr>
              <a:tblGrid>
                <a:gridCol w="1650978"/>
                <a:gridCol w="1919129"/>
                <a:gridCol w="1919129"/>
                <a:gridCol w="1919129"/>
              </a:tblGrid>
              <a:tr h="453508">
                <a:tc>
                  <a:txBody>
                    <a:bodyPr/>
                    <a:lstStyle/>
                    <a:p>
                      <a:r>
                        <a:rPr lang="tr-TR" sz="1100" dirty="0" smtClean="0">
                          <a:latin typeface="Poppins" pitchFamily="2" charset="-94"/>
                          <a:cs typeface="Poppins" pitchFamily="2" charset="-94"/>
                        </a:rPr>
                        <a:t>Alkolün yanması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Arının bal yapması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Asit yağmurlarının oluşması ve canlılara zarar vermesi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Ateş böceğinin ışık üretmesi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298905">
                <a:tc>
                  <a:txBody>
                    <a:bodyPr/>
                    <a:lstStyle/>
                    <a:p>
                      <a:r>
                        <a:rPr lang="tr-TR" sz="1100" dirty="0" smtClean="0">
                          <a:latin typeface="Poppins" pitchFamily="2" charset="-94"/>
                          <a:cs typeface="Poppins" pitchFamily="2" charset="-94"/>
                        </a:rPr>
                        <a:t>Bakırın paslanması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Benzinin yanması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Besinlerin çürümesi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Besinlerin enzim ile sindirilmesi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41628">
                <a:tc>
                  <a:txBody>
                    <a:bodyPr/>
                    <a:lstStyle/>
                    <a:p>
                      <a:r>
                        <a:rPr lang="tr-TR" sz="1100" dirty="0" smtClean="0">
                          <a:latin typeface="Poppins" pitchFamily="2" charset="-94"/>
                          <a:cs typeface="Poppins" pitchFamily="2" charset="-94"/>
                        </a:rPr>
                        <a:t>Bitkilerin fotosentez yapması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Bitkinin büyümesi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Bulaşıkların deterjanla yıkanması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Canlıların büyümesi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68514">
                <a:tc>
                  <a:txBody>
                    <a:bodyPr/>
                    <a:lstStyle/>
                    <a:p>
                      <a:r>
                        <a:rPr lang="tr-TR" sz="1100" dirty="0" smtClean="0">
                          <a:latin typeface="Poppins" pitchFamily="2" charset="-94"/>
                          <a:cs typeface="Poppins" pitchFamily="2" charset="-94"/>
                        </a:rPr>
                        <a:t>Canlıların ölmesi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Canlıların solunum yapması </a:t>
                      </a:r>
                    </a:p>
                    <a:p>
                      <a:r>
                        <a:rPr lang="tr-TR" sz="1100" dirty="0" smtClean="0">
                          <a:latin typeface="Poppins" pitchFamily="2" charset="-94"/>
                          <a:cs typeface="Poppins" pitchFamily="2" charset="-94"/>
                        </a:rPr>
                        <a:t> </a:t>
                      </a:r>
                      <a:endParaRPr lang="tr-TR" sz="11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Canlıların yaşamsal faaliyetleri (Dolaşım, boşaltım, sindirim vb.)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Çamaşır suyunun kumaşı beyazlatması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17286">
                <a:tc>
                  <a:txBody>
                    <a:bodyPr/>
                    <a:lstStyle/>
                    <a:p>
                      <a:r>
                        <a:rPr lang="tr-TR" sz="1100" dirty="0" smtClean="0">
                          <a:latin typeface="Poppins" pitchFamily="2" charset="-94"/>
                          <a:cs typeface="Poppins" pitchFamily="2" charset="-94"/>
                        </a:rPr>
                        <a:t>Çaya limon sıkılması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Çimentonun katılaşması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Çivinin paslanması </a:t>
                      </a:r>
                      <a:endParaRPr lang="tr-TR" sz="1100" i="1"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Demirin paslanması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17322">
                <a:tc>
                  <a:txBody>
                    <a:bodyPr/>
                    <a:lstStyle/>
                    <a:p>
                      <a:r>
                        <a:rPr lang="tr-TR" sz="1100" dirty="0" smtClean="0">
                          <a:latin typeface="Poppins" pitchFamily="2" charset="-94"/>
                          <a:cs typeface="Poppins" pitchFamily="2" charset="-94"/>
                        </a:rPr>
                        <a:t>Dinamitin patlaması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Dişlerimizin çürümesi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Doğal gazın yanması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dirty="0" smtClean="0">
                          <a:latin typeface="Poppins" pitchFamily="2" charset="-94"/>
                          <a:cs typeface="Poppins" pitchFamily="2" charset="-94"/>
                        </a:rPr>
                        <a:t>Domatesin olgunlaşması</a:t>
                      </a:r>
                      <a:endParaRPr lang="tr-TR" sz="1100" i="1"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444500">
                <a:tc>
                  <a:txBody>
                    <a:bodyPr/>
                    <a:lstStyle/>
                    <a:p>
                      <a:r>
                        <a:rPr lang="tr-TR" sz="1100" dirty="0" smtClean="0">
                          <a:latin typeface="Poppins" pitchFamily="2" charset="-94"/>
                          <a:cs typeface="Poppins" pitchFamily="2" charset="-94"/>
                        </a:rPr>
                        <a:t>Domatesin, elmanın (meyve ve sebzelerin) çürümesi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Ekmeğin küflenmesi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Elmadan sirke yapılması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Etin haşlanması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bl>
          </a:graphicData>
        </a:graphic>
      </p:graphicFrame>
    </p:spTree>
    <p:extLst>
      <p:ext uri="{BB962C8B-B14F-4D97-AF65-F5344CB8AC3E}">
        <p14:creationId xmlns:p14="http://schemas.microsoft.com/office/powerpoint/2010/main" val="36859040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493374"/>
            <a:ext cx="7632848" cy="504056"/>
          </a:xfrm>
          <a:prstGeom prst="parallelogram">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4693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Kimyasal Değişim Örnekleri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392997"/>
            <a:ext cx="720080" cy="704809"/>
          </a:xfrm>
          <a:prstGeom prst="ellipse">
            <a:avLst/>
          </a:prstGeom>
          <a:solidFill>
            <a:srgbClr val="00B0F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551695"/>
            <a:ext cx="428370" cy="387414"/>
          </a:xfrm>
          <a:prstGeom prst="actionButtonForwardNex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2" name="Tablo 1"/>
          <p:cNvGraphicFramePr>
            <a:graphicFrameLocks noGrp="1"/>
          </p:cNvGraphicFramePr>
          <p:nvPr>
            <p:extLst>
              <p:ext uri="{D42A27DB-BD31-4B8C-83A1-F6EECF244321}">
                <p14:modId xmlns:p14="http://schemas.microsoft.com/office/powerpoint/2010/main" val="666872527"/>
              </p:ext>
            </p:extLst>
          </p:nvPr>
        </p:nvGraphicFramePr>
        <p:xfrm>
          <a:off x="827585" y="1286392"/>
          <a:ext cx="7408365" cy="3063240"/>
        </p:xfrm>
        <a:graphic>
          <a:graphicData uri="http://schemas.openxmlformats.org/drawingml/2006/table">
            <a:tbl>
              <a:tblPr firstRow="1" bandRow="1">
                <a:tableStyleId>{16607A7A-411B-4AAE-84E9-677A8AF7450D}</a:tableStyleId>
              </a:tblPr>
              <a:tblGrid>
                <a:gridCol w="1650978"/>
                <a:gridCol w="1919129"/>
                <a:gridCol w="1919129"/>
                <a:gridCol w="1919129"/>
              </a:tblGrid>
              <a:tr h="453508">
                <a:tc>
                  <a:txBody>
                    <a:bodyPr/>
                    <a:lstStyle/>
                    <a:p>
                      <a:r>
                        <a:rPr lang="tr-TR" sz="1100" dirty="0" smtClean="0">
                          <a:latin typeface="Poppins" pitchFamily="2" charset="-94"/>
                          <a:cs typeface="Poppins" pitchFamily="2" charset="-94"/>
                        </a:rPr>
                        <a:t>Etin, köftenin, balığın kızartılması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Etten kavurma yapılması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Gümüşün açık havada zamanla kararması, paslanması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Hamurun mayalanması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298905">
                <a:tc>
                  <a:txBody>
                    <a:bodyPr/>
                    <a:lstStyle/>
                    <a:p>
                      <a:r>
                        <a:rPr lang="tr-TR" sz="1100" dirty="0" smtClean="0">
                          <a:latin typeface="Poppins" pitchFamily="2" charset="-94"/>
                          <a:cs typeface="Poppins" pitchFamily="2" charset="-94"/>
                        </a:rPr>
                        <a:t>Hamurun pişirilerek ekmek yapılması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Hidrojen ve oksijenin suyu oluşturması </a:t>
                      </a:r>
                      <a:endParaRPr lang="tr-TR" sz="11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Kabartma tozuna limon sıkılması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Kabartma tozuna sirke damlatılması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41628">
                <a:tc>
                  <a:txBody>
                    <a:bodyPr/>
                    <a:lstStyle/>
                    <a:p>
                      <a:r>
                        <a:rPr lang="tr-TR" sz="1100" dirty="0" smtClean="0">
                          <a:latin typeface="Poppins" pitchFamily="2" charset="-94"/>
                          <a:cs typeface="Poppins" pitchFamily="2" charset="-94"/>
                        </a:rPr>
                        <a:t>Kabartma tozuna su katılması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Kâğıdın yanması</a:t>
                      </a:r>
                      <a:endParaRPr lang="tr-TR" sz="11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Kanın pıhtılaşması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Kekin fırında pişirilmesi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68514">
                <a:tc>
                  <a:txBody>
                    <a:bodyPr/>
                    <a:lstStyle/>
                    <a:p>
                      <a:r>
                        <a:rPr lang="tr-TR" sz="1100" dirty="0" smtClean="0">
                          <a:latin typeface="Poppins" pitchFamily="2" charset="-94"/>
                          <a:cs typeface="Poppins" pitchFamily="2" charset="-94"/>
                        </a:rPr>
                        <a:t>Kesilmiş elmanın açık havada renk değiştirmesi (Elmanın kararması)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Leşin çürümesi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Limon suyu ile sirkenin karışması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Metalin asit çözeltisinin içine atılması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17286">
                <a:tc>
                  <a:txBody>
                    <a:bodyPr/>
                    <a:lstStyle/>
                    <a:p>
                      <a:r>
                        <a:rPr lang="tr-TR" sz="1100" dirty="0" smtClean="0">
                          <a:latin typeface="Poppins" pitchFamily="2" charset="-94"/>
                          <a:cs typeface="Poppins" pitchFamily="2" charset="-94"/>
                        </a:rPr>
                        <a:t>Metan gazı patlaması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Meyvelerin çürümesi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Mum fitilinin yanması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Odunun çürümesi</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17322">
                <a:tc>
                  <a:txBody>
                    <a:bodyPr/>
                    <a:lstStyle/>
                    <a:p>
                      <a:r>
                        <a:rPr lang="tr-TR" sz="1100" dirty="0" smtClean="0">
                          <a:latin typeface="Poppins" pitchFamily="2" charset="-94"/>
                          <a:cs typeface="Poppins" pitchFamily="2" charset="-94"/>
                        </a:rPr>
                        <a:t>Odunun kömüre dönüşmesi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Odunun yanması </a:t>
                      </a:r>
                      <a:endParaRPr lang="tr-TR" sz="11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Örümceklerin ağ yapması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Patatese iyot çözeltisi damlatılması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bl>
          </a:graphicData>
        </a:graphic>
      </p:graphicFrame>
    </p:spTree>
    <p:extLst>
      <p:ext uri="{BB962C8B-B14F-4D97-AF65-F5344CB8AC3E}">
        <p14:creationId xmlns:p14="http://schemas.microsoft.com/office/powerpoint/2010/main" val="55834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493374"/>
            <a:ext cx="7632848" cy="504056"/>
          </a:xfrm>
          <a:prstGeom prst="parallelogram">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4693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Kimyasal Değişim Örnekleri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392997"/>
            <a:ext cx="720080" cy="704809"/>
          </a:xfrm>
          <a:prstGeom prst="ellipse">
            <a:avLst/>
          </a:prstGeom>
          <a:solidFill>
            <a:srgbClr val="00B0F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551695"/>
            <a:ext cx="428370" cy="387414"/>
          </a:xfrm>
          <a:prstGeom prst="actionButtonForwardNex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2" name="Tablo 1"/>
          <p:cNvGraphicFramePr>
            <a:graphicFrameLocks noGrp="1"/>
          </p:cNvGraphicFramePr>
          <p:nvPr>
            <p:extLst>
              <p:ext uri="{D42A27DB-BD31-4B8C-83A1-F6EECF244321}">
                <p14:modId xmlns:p14="http://schemas.microsoft.com/office/powerpoint/2010/main" val="243421284"/>
              </p:ext>
            </p:extLst>
          </p:nvPr>
        </p:nvGraphicFramePr>
        <p:xfrm>
          <a:off x="827585" y="1324492"/>
          <a:ext cx="7408365" cy="2922210"/>
        </p:xfrm>
        <a:graphic>
          <a:graphicData uri="http://schemas.openxmlformats.org/drawingml/2006/table">
            <a:tbl>
              <a:tblPr firstRow="1" bandRow="1">
                <a:tableStyleId>{16607A7A-411B-4AAE-84E9-677A8AF7450D}</a:tableStyleId>
              </a:tblPr>
              <a:tblGrid>
                <a:gridCol w="1650978"/>
                <a:gridCol w="1919129"/>
                <a:gridCol w="1919129"/>
                <a:gridCol w="1919129"/>
              </a:tblGrid>
              <a:tr h="453508">
                <a:tc>
                  <a:txBody>
                    <a:bodyPr/>
                    <a:lstStyle/>
                    <a:p>
                      <a:r>
                        <a:rPr lang="tr-TR" sz="1100" dirty="0" smtClean="0">
                          <a:latin typeface="Poppins" pitchFamily="2" charset="-94"/>
                          <a:cs typeface="Poppins" pitchFamily="2" charset="-94"/>
                        </a:rPr>
                        <a:t>Patatesin kızartılması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Peynirin, ekmeğin küflenmesi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Pilin elektrik enerjisi üretmesi </a:t>
                      </a:r>
                      <a:endParaRPr lang="tr-TR" sz="11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Saç telinin yanması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298905">
                <a:tc>
                  <a:txBody>
                    <a:bodyPr/>
                    <a:lstStyle/>
                    <a:p>
                      <a:r>
                        <a:rPr lang="tr-TR" sz="1100" dirty="0" smtClean="0">
                          <a:latin typeface="Poppins" pitchFamily="2" charset="-94"/>
                          <a:cs typeface="Poppins" pitchFamily="2" charset="-94"/>
                        </a:rPr>
                        <a:t>Soğanı yağda kızartmak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Sucuğun pişirilmesi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Suyun elektrolizi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Süte sirke katılması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41628">
                <a:tc>
                  <a:txBody>
                    <a:bodyPr/>
                    <a:lstStyle/>
                    <a:p>
                      <a:r>
                        <a:rPr lang="tr-TR" sz="1100" dirty="0" smtClean="0">
                          <a:latin typeface="Poppins" pitchFamily="2" charset="-94"/>
                          <a:cs typeface="Poppins" pitchFamily="2" charset="-94"/>
                        </a:rPr>
                        <a:t>Sütten peynir ve yoğurt yapılması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Sütün ekşimesi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Sütün mayalanması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Şekerin tükürük ile parçalanması </a:t>
                      </a:r>
                      <a:endParaRPr lang="tr-TR" sz="11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68514">
                <a:tc>
                  <a:txBody>
                    <a:bodyPr/>
                    <a:lstStyle/>
                    <a:p>
                      <a:r>
                        <a:rPr lang="tr-TR" sz="1100" dirty="0" smtClean="0">
                          <a:latin typeface="Poppins" pitchFamily="2" charset="-94"/>
                          <a:cs typeface="Poppins" pitchFamily="2" charset="-94"/>
                        </a:rPr>
                        <a:t>Şekerin yakılması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Tebeşire limon sıkılması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Tereyağının, yoğurdun ekşimesi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Tohumun çimlenmesi </a:t>
                      </a:r>
                      <a:endParaRPr lang="tr-TR" sz="11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17286">
                <a:tc>
                  <a:txBody>
                    <a:bodyPr/>
                    <a:lstStyle/>
                    <a:p>
                      <a:r>
                        <a:rPr lang="tr-TR" sz="1100" dirty="0" smtClean="0">
                          <a:latin typeface="Poppins" pitchFamily="2" charset="-94"/>
                          <a:cs typeface="Poppins" pitchFamily="2" charset="-94"/>
                        </a:rPr>
                        <a:t>Turşu yapımı Tuzun oluşması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Üzümden sirke, şarap, pekmez yapılması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Vidanın paslanması (oksitlenmesi)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Yağdan sabun yapılması </a:t>
                      </a:r>
                      <a:endParaRPr lang="tr-TR" sz="11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317322">
                <a:tc>
                  <a:txBody>
                    <a:bodyPr/>
                    <a:lstStyle/>
                    <a:p>
                      <a:r>
                        <a:rPr lang="tr-TR" sz="1100" dirty="0" smtClean="0">
                          <a:latin typeface="Poppins" pitchFamily="2" charset="-94"/>
                          <a:cs typeface="Poppins" pitchFamily="2" charset="-94"/>
                        </a:rPr>
                        <a:t>Yağın bozulması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Yaprağın çürümesi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Yaprakların sararması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Yemeğin bozulması </a:t>
                      </a:r>
                      <a:endParaRPr lang="tr-TR" sz="11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r h="444500">
                <a:tc>
                  <a:txBody>
                    <a:bodyPr/>
                    <a:lstStyle/>
                    <a:p>
                      <a:r>
                        <a:rPr lang="tr-TR" sz="1100" dirty="0" smtClean="0">
                          <a:latin typeface="Poppins" pitchFamily="2" charset="-94"/>
                          <a:cs typeface="Poppins" pitchFamily="2" charset="-94"/>
                        </a:rPr>
                        <a:t>Yoğurdun ekşimesi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Yoğurdun içerisine sirke katılması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c>
                  <a:txBody>
                    <a:bodyPr/>
                    <a:lstStyle/>
                    <a:p>
                      <a:r>
                        <a:rPr lang="tr-TR" sz="1100" dirty="0" smtClean="0">
                          <a:latin typeface="Poppins" pitchFamily="2" charset="-94"/>
                          <a:cs typeface="Poppins" pitchFamily="2" charset="-94"/>
                        </a:rPr>
                        <a:t>Yumurtanın bozulması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c>
                  <a:txBody>
                    <a:bodyPr/>
                    <a:lstStyle/>
                    <a:p>
                      <a:r>
                        <a:rPr lang="tr-TR" sz="1100" dirty="0" smtClean="0">
                          <a:latin typeface="Poppins" pitchFamily="2" charset="-94"/>
                          <a:cs typeface="Poppins" pitchFamily="2" charset="-94"/>
                        </a:rPr>
                        <a:t>Yumurtanın haşlanması </a:t>
                      </a:r>
                    </a:p>
                    <a:p>
                      <a:r>
                        <a:rPr lang="tr-TR" sz="1100" dirty="0" smtClean="0">
                          <a:latin typeface="Poppins" pitchFamily="2" charset="-94"/>
                          <a:cs typeface="Poppins" pitchFamily="2" charset="-94"/>
                        </a:rPr>
                        <a:t>Yumurtanın pişmesi</a:t>
                      </a:r>
                      <a:endParaRPr lang="tr-TR" sz="11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8C5"/>
                    </a:solidFill>
                  </a:tcPr>
                </a:tc>
              </a:tr>
            </a:tbl>
          </a:graphicData>
        </a:graphic>
      </p:graphicFrame>
    </p:spTree>
    <p:extLst>
      <p:ext uri="{BB962C8B-B14F-4D97-AF65-F5344CB8AC3E}">
        <p14:creationId xmlns:p14="http://schemas.microsoft.com/office/powerpoint/2010/main" val="5427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Periyodik Sistem Nedir?</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Elementlerin </a:t>
            </a:r>
            <a:r>
              <a:rPr lang="tr-TR" sz="1200" dirty="0">
                <a:solidFill>
                  <a:srgbClr val="FF0000"/>
                </a:solidFill>
                <a:latin typeface="Poppins" pitchFamily="2" charset="-94"/>
                <a:cs typeface="Poppins" pitchFamily="2" charset="-94"/>
              </a:rPr>
              <a:t>artan sayı numaraları </a:t>
            </a:r>
            <a:r>
              <a:rPr lang="tr-TR" sz="1200" dirty="0">
                <a:latin typeface="Poppins" pitchFamily="2" charset="-94"/>
                <a:cs typeface="Poppins" pitchFamily="2" charset="-94"/>
              </a:rPr>
              <a:t>(Atom numaralarına) veya </a:t>
            </a:r>
            <a:r>
              <a:rPr lang="tr-TR" sz="1200" dirty="0">
                <a:solidFill>
                  <a:srgbClr val="FF0000"/>
                </a:solidFill>
                <a:latin typeface="Poppins" pitchFamily="2" charset="-94"/>
                <a:cs typeface="Poppins" pitchFamily="2" charset="-94"/>
              </a:rPr>
              <a:t>benzer kimyasal özelliklerine </a:t>
            </a:r>
            <a:r>
              <a:rPr lang="tr-TR" sz="1200" dirty="0">
                <a:latin typeface="Poppins" pitchFamily="2" charset="-94"/>
                <a:cs typeface="Poppins" pitchFamily="2" charset="-94"/>
              </a:rPr>
              <a:t>göre dizildiği tabloya </a:t>
            </a:r>
            <a:r>
              <a:rPr lang="tr-TR" sz="1200" i="1" dirty="0">
                <a:solidFill>
                  <a:srgbClr val="FF0000"/>
                </a:solidFill>
                <a:latin typeface="Poppins" pitchFamily="2" charset="-94"/>
                <a:cs typeface="Poppins" pitchFamily="2" charset="-94"/>
              </a:rPr>
              <a:t>periyodik sistem </a:t>
            </a:r>
            <a:r>
              <a:rPr lang="tr-TR" sz="1200" i="1" dirty="0">
                <a:latin typeface="Poppins" pitchFamily="2" charset="-94"/>
                <a:cs typeface="Poppins" pitchFamily="2" charset="-94"/>
              </a:rPr>
              <a:t>(periyodik tablo, periyodik çizelge) </a:t>
            </a:r>
            <a:r>
              <a:rPr lang="tr-TR" sz="1200" dirty="0">
                <a:latin typeface="Poppins" pitchFamily="2" charset="-94"/>
                <a:cs typeface="Poppins" pitchFamily="2" charset="-94"/>
              </a:rPr>
              <a:t>denir</a:t>
            </a:r>
            <a:r>
              <a:rPr lang="tr-TR" sz="1200" dirty="0" smtClean="0">
                <a:latin typeface="Poppins" pitchFamily="2" charset="-94"/>
                <a:cs typeface="Poppins" pitchFamily="2" charset="-94"/>
              </a:rPr>
              <a:t>.</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Periyodik sistemde şu anda bilinen 118 element bulunmaktadır.</a:t>
            </a:r>
            <a:endParaRPr lang="tr-TR" sz="1200" dirty="0">
              <a:latin typeface="Poppins" pitchFamily="2" charset="-94"/>
              <a:cs typeface="Poppins" pitchFamily="2" charset="-94"/>
            </a:endParaRPr>
          </a:p>
        </p:txBody>
      </p:sp>
      <p:graphicFrame>
        <p:nvGraphicFramePr>
          <p:cNvPr id="8" name="Google Shape;311;p43"/>
          <p:cNvGraphicFramePr/>
          <p:nvPr>
            <p:extLst>
              <p:ext uri="{D42A27DB-BD31-4B8C-83A1-F6EECF244321}">
                <p14:modId xmlns:p14="http://schemas.microsoft.com/office/powerpoint/2010/main" val="3098173969"/>
              </p:ext>
            </p:extLst>
          </p:nvPr>
        </p:nvGraphicFramePr>
        <p:xfrm>
          <a:off x="2232527" y="2492534"/>
          <a:ext cx="4294746" cy="1571955"/>
        </p:xfrm>
        <a:graphic>
          <a:graphicData uri="http://schemas.openxmlformats.org/drawingml/2006/table">
            <a:tbl>
              <a:tblPr>
                <a:noFill/>
              </a:tblPr>
              <a:tblGrid>
                <a:gridCol w="238597">
                  <a:extLst>
                    <a:ext uri="{9D8B030D-6E8A-4147-A177-3AD203B41FA5}">
                      <a16:colId xmlns="" xmlns:a16="http://schemas.microsoft.com/office/drawing/2014/main" val="20000"/>
                    </a:ext>
                  </a:extLst>
                </a:gridCol>
                <a:gridCol w="238597">
                  <a:extLst>
                    <a:ext uri="{9D8B030D-6E8A-4147-A177-3AD203B41FA5}">
                      <a16:colId xmlns="" xmlns:a16="http://schemas.microsoft.com/office/drawing/2014/main" val="20001"/>
                    </a:ext>
                  </a:extLst>
                </a:gridCol>
                <a:gridCol w="238597">
                  <a:extLst>
                    <a:ext uri="{9D8B030D-6E8A-4147-A177-3AD203B41FA5}">
                      <a16:colId xmlns="" xmlns:a16="http://schemas.microsoft.com/office/drawing/2014/main" val="20002"/>
                    </a:ext>
                  </a:extLst>
                </a:gridCol>
                <a:gridCol w="238597">
                  <a:extLst>
                    <a:ext uri="{9D8B030D-6E8A-4147-A177-3AD203B41FA5}">
                      <a16:colId xmlns="" xmlns:a16="http://schemas.microsoft.com/office/drawing/2014/main" val="20003"/>
                    </a:ext>
                  </a:extLst>
                </a:gridCol>
                <a:gridCol w="238597">
                  <a:extLst>
                    <a:ext uri="{9D8B030D-6E8A-4147-A177-3AD203B41FA5}">
                      <a16:colId xmlns="" xmlns:a16="http://schemas.microsoft.com/office/drawing/2014/main" val="20004"/>
                    </a:ext>
                  </a:extLst>
                </a:gridCol>
                <a:gridCol w="238597">
                  <a:extLst>
                    <a:ext uri="{9D8B030D-6E8A-4147-A177-3AD203B41FA5}">
                      <a16:colId xmlns="" xmlns:a16="http://schemas.microsoft.com/office/drawing/2014/main" val="20005"/>
                    </a:ext>
                  </a:extLst>
                </a:gridCol>
                <a:gridCol w="238597">
                  <a:extLst>
                    <a:ext uri="{9D8B030D-6E8A-4147-A177-3AD203B41FA5}">
                      <a16:colId xmlns="" xmlns:a16="http://schemas.microsoft.com/office/drawing/2014/main" val="20006"/>
                    </a:ext>
                  </a:extLst>
                </a:gridCol>
                <a:gridCol w="238597">
                  <a:extLst>
                    <a:ext uri="{9D8B030D-6E8A-4147-A177-3AD203B41FA5}">
                      <a16:colId xmlns="" xmlns:a16="http://schemas.microsoft.com/office/drawing/2014/main" val="20007"/>
                    </a:ext>
                  </a:extLst>
                </a:gridCol>
                <a:gridCol w="238597">
                  <a:extLst>
                    <a:ext uri="{9D8B030D-6E8A-4147-A177-3AD203B41FA5}">
                      <a16:colId xmlns="" xmlns:a16="http://schemas.microsoft.com/office/drawing/2014/main" val="20008"/>
                    </a:ext>
                  </a:extLst>
                </a:gridCol>
                <a:gridCol w="238597">
                  <a:extLst>
                    <a:ext uri="{9D8B030D-6E8A-4147-A177-3AD203B41FA5}">
                      <a16:colId xmlns="" xmlns:a16="http://schemas.microsoft.com/office/drawing/2014/main" val="20009"/>
                    </a:ext>
                  </a:extLst>
                </a:gridCol>
                <a:gridCol w="238597">
                  <a:extLst>
                    <a:ext uri="{9D8B030D-6E8A-4147-A177-3AD203B41FA5}">
                      <a16:colId xmlns="" xmlns:a16="http://schemas.microsoft.com/office/drawing/2014/main" val="20010"/>
                    </a:ext>
                  </a:extLst>
                </a:gridCol>
                <a:gridCol w="238597">
                  <a:extLst>
                    <a:ext uri="{9D8B030D-6E8A-4147-A177-3AD203B41FA5}">
                      <a16:colId xmlns="" xmlns:a16="http://schemas.microsoft.com/office/drawing/2014/main" val="20011"/>
                    </a:ext>
                  </a:extLst>
                </a:gridCol>
                <a:gridCol w="238597">
                  <a:extLst>
                    <a:ext uri="{9D8B030D-6E8A-4147-A177-3AD203B41FA5}">
                      <a16:colId xmlns="" xmlns:a16="http://schemas.microsoft.com/office/drawing/2014/main" val="20012"/>
                    </a:ext>
                  </a:extLst>
                </a:gridCol>
                <a:gridCol w="238597">
                  <a:extLst>
                    <a:ext uri="{9D8B030D-6E8A-4147-A177-3AD203B41FA5}">
                      <a16:colId xmlns="" xmlns:a16="http://schemas.microsoft.com/office/drawing/2014/main" val="20013"/>
                    </a:ext>
                  </a:extLst>
                </a:gridCol>
                <a:gridCol w="238597">
                  <a:extLst>
                    <a:ext uri="{9D8B030D-6E8A-4147-A177-3AD203B41FA5}">
                      <a16:colId xmlns="" xmlns:a16="http://schemas.microsoft.com/office/drawing/2014/main" val="20014"/>
                    </a:ext>
                  </a:extLst>
                </a:gridCol>
                <a:gridCol w="238597">
                  <a:extLst>
                    <a:ext uri="{9D8B030D-6E8A-4147-A177-3AD203B41FA5}">
                      <a16:colId xmlns="" xmlns:a16="http://schemas.microsoft.com/office/drawing/2014/main" val="20015"/>
                    </a:ext>
                  </a:extLst>
                </a:gridCol>
                <a:gridCol w="238597">
                  <a:extLst>
                    <a:ext uri="{9D8B030D-6E8A-4147-A177-3AD203B41FA5}">
                      <a16:colId xmlns="" xmlns:a16="http://schemas.microsoft.com/office/drawing/2014/main" val="20016"/>
                    </a:ext>
                  </a:extLst>
                </a:gridCol>
                <a:gridCol w="238597">
                  <a:extLst>
                    <a:ext uri="{9D8B030D-6E8A-4147-A177-3AD203B41FA5}">
                      <a16:colId xmlns="" xmlns:a16="http://schemas.microsoft.com/office/drawing/2014/main" val="20017"/>
                    </a:ext>
                  </a:extLst>
                </a:gridCol>
              </a:tblGrid>
              <a:tr h="224565">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a:t>
                      </a:r>
                      <a:r>
                        <a:rPr lang="en" sz="700" dirty="0">
                          <a:solidFill>
                            <a:schemeClr val="dk1"/>
                          </a:solidFill>
                          <a:latin typeface="Poppins" pitchFamily="2" charset="-94"/>
                          <a:ea typeface="Playfair Display ExtraBold"/>
                          <a:cs typeface="Poppins" pitchFamily="2" charset="-94"/>
                          <a:sym typeface="Playfair Display ExtraBold"/>
                        </a:rPr>
                        <a:t>       H</a:t>
                      </a:r>
                      <a:endParaRPr sz="7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2</a:t>
                      </a:r>
                      <a:r>
                        <a:rPr lang="en" sz="700" dirty="0">
                          <a:solidFill>
                            <a:schemeClr val="dk1"/>
                          </a:solidFill>
                          <a:latin typeface="Poppins" pitchFamily="2" charset="-94"/>
                          <a:ea typeface="Playfair Display ExtraBold"/>
                          <a:cs typeface="Poppins" pitchFamily="2" charset="-94"/>
                          <a:sym typeface="Playfair Display ExtraBold"/>
                        </a:rPr>
                        <a:t>    He</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0"/>
                  </a:ext>
                </a:extLst>
              </a:tr>
              <a:tr h="224565">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ExtraBold"/>
                          <a:cs typeface="Poppins" pitchFamily="2" charset="-94"/>
                          <a:sym typeface="Playfair Display ExtraBold"/>
                        </a:rPr>
                        <a:t>3 </a:t>
                      </a:r>
                      <a:r>
                        <a:rPr lang="en" sz="700" dirty="0">
                          <a:solidFill>
                            <a:schemeClr val="dk1"/>
                          </a:solidFill>
                          <a:latin typeface="Poppins" pitchFamily="2" charset="-94"/>
                          <a:ea typeface="Playfair Display ExtraBold"/>
                          <a:cs typeface="Poppins" pitchFamily="2" charset="-94"/>
                          <a:sym typeface="Playfair Display ExtraBold"/>
                        </a:rPr>
                        <a:t>     Li</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ExtraBold"/>
                          <a:cs typeface="Poppins" pitchFamily="2" charset="-94"/>
                          <a:sym typeface="Playfair Display ExtraBold"/>
                        </a:rPr>
                        <a:t>4 </a:t>
                      </a:r>
                      <a:r>
                        <a:rPr lang="en" sz="700" dirty="0">
                          <a:solidFill>
                            <a:schemeClr val="dk1"/>
                          </a:solidFill>
                          <a:latin typeface="Poppins" pitchFamily="2" charset="-94"/>
                          <a:ea typeface="Playfair Display ExtraBold"/>
                          <a:cs typeface="Poppins" pitchFamily="2" charset="-94"/>
                          <a:sym typeface="Playfair Display ExtraBold"/>
                        </a:rPr>
                        <a:t>    Be</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a:t>
                      </a:r>
                      <a:r>
                        <a:rPr lang="en" sz="700" dirty="0">
                          <a:solidFill>
                            <a:schemeClr val="dk1"/>
                          </a:solidFill>
                          <a:latin typeface="Poppins" pitchFamily="2" charset="-94"/>
                          <a:ea typeface="Playfair Display ExtraBold"/>
                          <a:cs typeface="Poppins" pitchFamily="2" charset="-94"/>
                          <a:sym typeface="Playfair Display ExtraBold"/>
                        </a:rPr>
                        <a:t>      B</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6</a:t>
                      </a:r>
                      <a:r>
                        <a:rPr lang="en" sz="700" dirty="0">
                          <a:solidFill>
                            <a:schemeClr val="dk1"/>
                          </a:solidFill>
                          <a:latin typeface="Poppins" pitchFamily="2" charset="-94"/>
                          <a:ea typeface="Playfair Display ExtraBold"/>
                          <a:cs typeface="Poppins" pitchFamily="2" charset="-94"/>
                          <a:sym typeface="Playfair Display ExtraBold"/>
                        </a:rPr>
                        <a:t>      C</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7</a:t>
                      </a:r>
                      <a:r>
                        <a:rPr lang="en" sz="700" dirty="0">
                          <a:solidFill>
                            <a:schemeClr val="dk1"/>
                          </a:solidFill>
                          <a:latin typeface="Poppins" pitchFamily="2" charset="-94"/>
                          <a:ea typeface="Playfair Display ExtraBold"/>
                          <a:cs typeface="Poppins" pitchFamily="2" charset="-94"/>
                          <a:sym typeface="Playfair Display ExtraBold"/>
                        </a:rPr>
                        <a:t>      N</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a:t>
                      </a:r>
                      <a:r>
                        <a:rPr lang="en" sz="700" dirty="0">
                          <a:solidFill>
                            <a:schemeClr val="dk1"/>
                          </a:solidFill>
                          <a:latin typeface="Poppins" pitchFamily="2" charset="-94"/>
                          <a:ea typeface="Playfair Display ExtraBold"/>
                          <a:cs typeface="Poppins" pitchFamily="2" charset="-94"/>
                          <a:sym typeface="Playfair Display ExtraBold"/>
                        </a:rPr>
                        <a:t>     O</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9</a:t>
                      </a:r>
                      <a:r>
                        <a:rPr lang="en" sz="700" dirty="0">
                          <a:solidFill>
                            <a:schemeClr val="dk1"/>
                          </a:solidFill>
                          <a:latin typeface="Poppins" pitchFamily="2" charset="-94"/>
                          <a:ea typeface="Playfair Display ExtraBold"/>
                          <a:cs typeface="Poppins" pitchFamily="2" charset="-94"/>
                          <a:sym typeface="Playfair Display ExtraBold"/>
                        </a:rPr>
                        <a:t>      F</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10</a:t>
                      </a:r>
                      <a:r>
                        <a:rPr lang="en" sz="700" dirty="0">
                          <a:solidFill>
                            <a:schemeClr val="dk1"/>
                          </a:solidFill>
                          <a:latin typeface="Poppins" pitchFamily="2" charset="-94"/>
                          <a:ea typeface="Playfair Display ExtraBold"/>
                          <a:cs typeface="Poppins" pitchFamily="2" charset="-94"/>
                          <a:sym typeface="Playfair Display ExtraBold"/>
                        </a:rPr>
                        <a:t>  Ne</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1"/>
                  </a:ext>
                </a:extLst>
              </a:tr>
              <a:tr h="224565">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ExtraBold"/>
                          <a:cs typeface="Poppins" pitchFamily="2" charset="-94"/>
                          <a:sym typeface="Playfair Display ExtraBold"/>
                        </a:rPr>
                        <a:t>11</a:t>
                      </a:r>
                      <a:r>
                        <a:rPr lang="en" sz="700" dirty="0">
                          <a:solidFill>
                            <a:schemeClr val="dk1"/>
                          </a:solidFill>
                          <a:latin typeface="Poppins" pitchFamily="2" charset="-94"/>
                          <a:ea typeface="Playfair Display ExtraBold"/>
                          <a:cs typeface="Poppins" pitchFamily="2" charset="-94"/>
                          <a:sym typeface="Playfair Display ExtraBold"/>
                        </a:rPr>
                        <a:t>    Na</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ExtraBold"/>
                          <a:cs typeface="Poppins" pitchFamily="2" charset="-94"/>
                          <a:sym typeface="Playfair Display ExtraBold"/>
                        </a:rPr>
                        <a:t>12</a:t>
                      </a:r>
                      <a:r>
                        <a:rPr lang="en" sz="700" dirty="0">
                          <a:solidFill>
                            <a:schemeClr val="dk1"/>
                          </a:solidFill>
                          <a:latin typeface="Poppins" pitchFamily="2" charset="-94"/>
                          <a:ea typeface="Playfair Display ExtraBold"/>
                          <a:cs typeface="Poppins" pitchFamily="2" charset="-94"/>
                          <a:sym typeface="Playfair Display ExtraBold"/>
                        </a:rPr>
                        <a:t>  Mg</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13</a:t>
                      </a:r>
                      <a:r>
                        <a:rPr lang="en" sz="700" dirty="0">
                          <a:solidFill>
                            <a:schemeClr val="dk1"/>
                          </a:solidFill>
                          <a:latin typeface="Poppins" pitchFamily="2" charset="-94"/>
                          <a:ea typeface="Playfair Display ExtraBold"/>
                          <a:cs typeface="Poppins" pitchFamily="2" charset="-94"/>
                          <a:sym typeface="Playfair Display ExtraBold"/>
                        </a:rPr>
                        <a:t>    Al</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14</a:t>
                      </a:r>
                      <a:r>
                        <a:rPr lang="en" sz="700" dirty="0">
                          <a:solidFill>
                            <a:schemeClr val="dk1"/>
                          </a:solidFill>
                          <a:latin typeface="Poppins" pitchFamily="2" charset="-94"/>
                          <a:ea typeface="Playfair Display ExtraBold"/>
                          <a:cs typeface="Poppins" pitchFamily="2" charset="-94"/>
                          <a:sym typeface="Playfair Display ExtraBold"/>
                        </a:rPr>
                        <a:t>   Si</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15</a:t>
                      </a:r>
                      <a:r>
                        <a:rPr lang="en" sz="700" dirty="0">
                          <a:solidFill>
                            <a:schemeClr val="dk1"/>
                          </a:solidFill>
                          <a:latin typeface="Poppins" pitchFamily="2" charset="-94"/>
                          <a:ea typeface="Playfair Display ExtraBold"/>
                          <a:cs typeface="Poppins" pitchFamily="2" charset="-94"/>
                          <a:sym typeface="Playfair Display ExtraBold"/>
                        </a:rPr>
                        <a:t>     P</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16 </a:t>
                      </a:r>
                      <a:r>
                        <a:rPr lang="en" sz="700" dirty="0">
                          <a:solidFill>
                            <a:schemeClr val="dk1"/>
                          </a:solidFill>
                          <a:latin typeface="Poppins" pitchFamily="2" charset="-94"/>
                          <a:ea typeface="Playfair Display ExtraBold"/>
                          <a:cs typeface="Poppins" pitchFamily="2" charset="-94"/>
                          <a:sym typeface="Playfair Display ExtraBold"/>
                        </a:rPr>
                        <a:t>    S</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17 </a:t>
                      </a:r>
                      <a:r>
                        <a:rPr lang="en" sz="700" dirty="0">
                          <a:solidFill>
                            <a:schemeClr val="dk1"/>
                          </a:solidFill>
                          <a:latin typeface="Poppins" pitchFamily="2" charset="-94"/>
                          <a:ea typeface="Playfair Display ExtraBold"/>
                          <a:cs typeface="Poppins" pitchFamily="2" charset="-94"/>
                          <a:sym typeface="Playfair Display ExtraBold"/>
                        </a:rPr>
                        <a:t>   </a:t>
                      </a:r>
                      <a:r>
                        <a:rPr lang="en" sz="700" dirty="0" smtClean="0">
                          <a:solidFill>
                            <a:schemeClr val="dk1"/>
                          </a:solidFill>
                          <a:latin typeface="Poppins" pitchFamily="2" charset="-94"/>
                          <a:ea typeface="Playfair Display ExtraBold"/>
                          <a:cs typeface="Poppins" pitchFamily="2" charset="-94"/>
                          <a:sym typeface="Playfair Display ExtraBold"/>
                        </a:rPr>
                        <a:t>C</a:t>
                      </a:r>
                      <a:r>
                        <a:rPr lang="tr-TR" sz="700" dirty="0" smtClean="0">
                          <a:solidFill>
                            <a:schemeClr val="dk1"/>
                          </a:solidFill>
                          <a:latin typeface="Poppins" pitchFamily="2" charset="-94"/>
                          <a:ea typeface="Playfair Display ExtraBold"/>
                          <a:cs typeface="Poppins" pitchFamily="2" charset="-94"/>
                          <a:sym typeface="Playfair Display ExtraBold"/>
                        </a:rPr>
                        <a:t>l</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18</a:t>
                      </a:r>
                      <a:r>
                        <a:rPr lang="en" sz="700" dirty="0">
                          <a:solidFill>
                            <a:schemeClr val="dk1"/>
                          </a:solidFill>
                          <a:latin typeface="Poppins" pitchFamily="2" charset="-94"/>
                          <a:ea typeface="Playfair Display ExtraBold"/>
                          <a:cs typeface="Poppins" pitchFamily="2" charset="-94"/>
                          <a:sym typeface="Playfair Display ExtraBold"/>
                        </a:rPr>
                        <a:t>   Ar</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2"/>
                  </a:ext>
                </a:extLst>
              </a:tr>
              <a:tr h="224565">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19 </a:t>
                      </a:r>
                      <a:r>
                        <a:rPr lang="en" sz="700" dirty="0">
                          <a:solidFill>
                            <a:schemeClr val="dk1"/>
                          </a:solidFill>
                          <a:latin typeface="Poppins" pitchFamily="2" charset="-94"/>
                          <a:ea typeface="Playfair Display ExtraBold"/>
                          <a:cs typeface="Poppins" pitchFamily="2" charset="-94"/>
                          <a:sym typeface="Playfair Display ExtraBold"/>
                        </a:rPr>
                        <a:t>   K</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20</a:t>
                      </a:r>
                      <a:r>
                        <a:rPr lang="en" sz="700" dirty="0">
                          <a:solidFill>
                            <a:schemeClr val="dk1"/>
                          </a:solidFill>
                          <a:latin typeface="Poppins" pitchFamily="2" charset="-94"/>
                          <a:ea typeface="Playfair Display ExtraBold"/>
                          <a:cs typeface="Poppins" pitchFamily="2" charset="-94"/>
                          <a:sym typeface="Playfair Display ExtraBold"/>
                        </a:rPr>
                        <a:t>  Ca</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21 </a:t>
                      </a:r>
                      <a:r>
                        <a:rPr lang="en" sz="700" dirty="0">
                          <a:solidFill>
                            <a:schemeClr val="dk1"/>
                          </a:solidFill>
                          <a:latin typeface="Poppins" pitchFamily="2" charset="-94"/>
                          <a:ea typeface="Playfair Display ExtraBold"/>
                          <a:cs typeface="Poppins" pitchFamily="2" charset="-94"/>
                          <a:sym typeface="Playfair Display ExtraBold"/>
                        </a:rPr>
                        <a:t>  Sc</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22</a:t>
                      </a:r>
                      <a:r>
                        <a:rPr lang="en" sz="700" dirty="0">
                          <a:solidFill>
                            <a:schemeClr val="dk1"/>
                          </a:solidFill>
                          <a:latin typeface="Poppins" pitchFamily="2" charset="-94"/>
                          <a:ea typeface="Playfair Display ExtraBold"/>
                          <a:cs typeface="Poppins" pitchFamily="2" charset="-94"/>
                          <a:sym typeface="Playfair Display ExtraBold"/>
                        </a:rPr>
                        <a:t>   Ti</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23</a:t>
                      </a:r>
                      <a:r>
                        <a:rPr lang="en" sz="700" dirty="0">
                          <a:solidFill>
                            <a:schemeClr val="dk1"/>
                          </a:solidFill>
                          <a:latin typeface="Poppins" pitchFamily="2" charset="-94"/>
                          <a:ea typeface="Playfair Display ExtraBold"/>
                          <a:cs typeface="Poppins" pitchFamily="2" charset="-94"/>
                          <a:sym typeface="Playfair Display ExtraBold"/>
                        </a:rPr>
                        <a:t>    V</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24</a:t>
                      </a:r>
                      <a:r>
                        <a:rPr lang="en" sz="700" dirty="0">
                          <a:solidFill>
                            <a:schemeClr val="dk1"/>
                          </a:solidFill>
                          <a:latin typeface="Poppins" pitchFamily="2" charset="-94"/>
                          <a:ea typeface="Playfair Display ExtraBold"/>
                          <a:cs typeface="Poppins" pitchFamily="2" charset="-94"/>
                          <a:sym typeface="Playfair Display ExtraBold"/>
                        </a:rPr>
                        <a:t>  Cr</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25 </a:t>
                      </a:r>
                      <a:r>
                        <a:rPr lang="en" sz="700">
                          <a:solidFill>
                            <a:schemeClr val="dk1"/>
                          </a:solidFill>
                          <a:latin typeface="Poppins" pitchFamily="2" charset="-94"/>
                          <a:ea typeface="Playfair Display ExtraBold"/>
                          <a:cs typeface="Poppins" pitchFamily="2" charset="-94"/>
                          <a:sym typeface="Playfair Display ExtraBold"/>
                        </a:rPr>
                        <a:t> Mn</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26</a:t>
                      </a:r>
                      <a:r>
                        <a:rPr lang="en" sz="700">
                          <a:solidFill>
                            <a:schemeClr val="dk1"/>
                          </a:solidFill>
                          <a:latin typeface="Poppins" pitchFamily="2" charset="-94"/>
                          <a:ea typeface="Playfair Display ExtraBold"/>
                          <a:cs typeface="Poppins" pitchFamily="2" charset="-94"/>
                          <a:sym typeface="Playfair Display ExtraBold"/>
                        </a:rPr>
                        <a:t>  Fe</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27 </a:t>
                      </a:r>
                      <a:r>
                        <a:rPr lang="en" sz="700" dirty="0">
                          <a:solidFill>
                            <a:schemeClr val="dk1"/>
                          </a:solidFill>
                          <a:latin typeface="Poppins" pitchFamily="2" charset="-94"/>
                          <a:ea typeface="Playfair Display ExtraBold"/>
                          <a:cs typeface="Poppins" pitchFamily="2" charset="-94"/>
                          <a:sym typeface="Playfair Display ExtraBold"/>
                        </a:rPr>
                        <a:t> Co</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28</a:t>
                      </a:r>
                      <a:r>
                        <a:rPr lang="en" sz="700">
                          <a:solidFill>
                            <a:schemeClr val="dk1"/>
                          </a:solidFill>
                          <a:latin typeface="Poppins" pitchFamily="2" charset="-94"/>
                          <a:ea typeface="Playfair Display ExtraBold"/>
                          <a:cs typeface="Poppins" pitchFamily="2" charset="-94"/>
                          <a:sym typeface="Playfair Display ExtraBold"/>
                        </a:rPr>
                        <a:t>  Ni</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29</a:t>
                      </a:r>
                      <a:r>
                        <a:rPr lang="en" sz="700">
                          <a:solidFill>
                            <a:schemeClr val="dk1"/>
                          </a:solidFill>
                          <a:latin typeface="Poppins" pitchFamily="2" charset="-94"/>
                          <a:ea typeface="Playfair Display ExtraBold"/>
                          <a:cs typeface="Poppins" pitchFamily="2" charset="-94"/>
                          <a:sym typeface="Playfair Display ExtraBold"/>
                        </a:rPr>
                        <a:t>  Cu</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30 </a:t>
                      </a:r>
                      <a:r>
                        <a:rPr lang="en" sz="700">
                          <a:solidFill>
                            <a:schemeClr val="dk1"/>
                          </a:solidFill>
                          <a:latin typeface="Poppins" pitchFamily="2" charset="-94"/>
                          <a:ea typeface="Playfair Display ExtraBold"/>
                          <a:cs typeface="Poppins" pitchFamily="2" charset="-94"/>
                          <a:sym typeface="Playfair Display ExtraBold"/>
                        </a:rPr>
                        <a:t> Zn</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31</a:t>
                      </a:r>
                      <a:r>
                        <a:rPr lang="en" sz="700" dirty="0">
                          <a:solidFill>
                            <a:schemeClr val="dk1"/>
                          </a:solidFill>
                          <a:latin typeface="Poppins" pitchFamily="2" charset="-94"/>
                          <a:ea typeface="Playfair Display ExtraBold"/>
                          <a:cs typeface="Poppins" pitchFamily="2" charset="-94"/>
                          <a:sym typeface="Playfair Display ExtraBold"/>
                        </a:rPr>
                        <a:t>  Ga</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32</a:t>
                      </a:r>
                      <a:r>
                        <a:rPr lang="en" sz="700" dirty="0">
                          <a:solidFill>
                            <a:schemeClr val="dk1"/>
                          </a:solidFill>
                          <a:latin typeface="Poppins" pitchFamily="2" charset="-94"/>
                          <a:ea typeface="Playfair Display ExtraBold"/>
                          <a:cs typeface="Poppins" pitchFamily="2" charset="-94"/>
                          <a:sym typeface="Playfair Display ExtraBold"/>
                        </a:rPr>
                        <a:t>  Ge</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33</a:t>
                      </a:r>
                      <a:r>
                        <a:rPr lang="en" sz="700" dirty="0">
                          <a:solidFill>
                            <a:schemeClr val="dk1"/>
                          </a:solidFill>
                          <a:latin typeface="Poppins" pitchFamily="2" charset="-94"/>
                          <a:ea typeface="Playfair Display ExtraBold"/>
                          <a:cs typeface="Poppins" pitchFamily="2" charset="-94"/>
                          <a:sym typeface="Playfair Display ExtraBold"/>
                        </a:rPr>
                        <a:t>  As</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34</a:t>
                      </a:r>
                      <a:r>
                        <a:rPr lang="en" sz="700" dirty="0">
                          <a:solidFill>
                            <a:schemeClr val="dk1"/>
                          </a:solidFill>
                          <a:latin typeface="Poppins" pitchFamily="2" charset="-94"/>
                          <a:ea typeface="Playfair Display ExtraBold"/>
                          <a:cs typeface="Poppins" pitchFamily="2" charset="-94"/>
                          <a:sym typeface="Playfair Display ExtraBold"/>
                        </a:rPr>
                        <a:t>  Se</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35</a:t>
                      </a:r>
                      <a:r>
                        <a:rPr lang="en" sz="700" dirty="0">
                          <a:solidFill>
                            <a:schemeClr val="dk1"/>
                          </a:solidFill>
                          <a:latin typeface="Poppins" pitchFamily="2" charset="-94"/>
                          <a:ea typeface="Playfair Display ExtraBold"/>
                          <a:cs typeface="Poppins" pitchFamily="2" charset="-94"/>
                          <a:sym typeface="Playfair Display ExtraBold"/>
                        </a:rPr>
                        <a:t>   Br</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36</a:t>
                      </a:r>
                      <a:r>
                        <a:rPr lang="en" sz="700" dirty="0">
                          <a:solidFill>
                            <a:schemeClr val="dk1"/>
                          </a:solidFill>
                          <a:latin typeface="Poppins" pitchFamily="2" charset="-94"/>
                          <a:ea typeface="Playfair Display ExtraBold"/>
                          <a:cs typeface="Poppins" pitchFamily="2" charset="-94"/>
                          <a:sym typeface="Playfair Display ExtraBold"/>
                        </a:rPr>
                        <a:t>  Kr</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3"/>
                  </a:ext>
                </a:extLst>
              </a:tr>
              <a:tr h="224565">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37 </a:t>
                      </a:r>
                      <a:r>
                        <a:rPr lang="en" sz="700" dirty="0">
                          <a:solidFill>
                            <a:schemeClr val="dk1"/>
                          </a:solidFill>
                          <a:latin typeface="Poppins" pitchFamily="2" charset="-94"/>
                          <a:ea typeface="Playfair Display ExtraBold"/>
                          <a:cs typeface="Poppins" pitchFamily="2" charset="-94"/>
                          <a:sym typeface="Playfair Display ExtraBold"/>
                        </a:rPr>
                        <a:t> Rb</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38</a:t>
                      </a:r>
                      <a:r>
                        <a:rPr lang="en" sz="700" dirty="0">
                          <a:solidFill>
                            <a:schemeClr val="dk1"/>
                          </a:solidFill>
                          <a:latin typeface="Poppins" pitchFamily="2" charset="-94"/>
                          <a:ea typeface="Playfair Display ExtraBold"/>
                          <a:cs typeface="Poppins" pitchFamily="2" charset="-94"/>
                          <a:sym typeface="Playfair Display ExtraBold"/>
                        </a:rPr>
                        <a:t>  Sr</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39</a:t>
                      </a:r>
                      <a:r>
                        <a:rPr lang="en" sz="700">
                          <a:solidFill>
                            <a:schemeClr val="dk1"/>
                          </a:solidFill>
                          <a:latin typeface="Poppins" pitchFamily="2" charset="-94"/>
                          <a:ea typeface="Playfair Display ExtraBold"/>
                          <a:cs typeface="Poppins" pitchFamily="2" charset="-94"/>
                          <a:sym typeface="Playfair Display ExtraBold"/>
                        </a:rPr>
                        <a:t>    Y</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40</a:t>
                      </a:r>
                      <a:r>
                        <a:rPr lang="en" sz="700">
                          <a:solidFill>
                            <a:schemeClr val="dk1"/>
                          </a:solidFill>
                          <a:latin typeface="Poppins" pitchFamily="2" charset="-94"/>
                          <a:ea typeface="Playfair Display ExtraBold"/>
                          <a:cs typeface="Poppins" pitchFamily="2" charset="-94"/>
                          <a:sym typeface="Playfair Display ExtraBold"/>
                        </a:rPr>
                        <a:t>  Zr</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41</a:t>
                      </a:r>
                      <a:r>
                        <a:rPr lang="en" sz="700">
                          <a:solidFill>
                            <a:schemeClr val="dk1"/>
                          </a:solidFill>
                          <a:latin typeface="Poppins" pitchFamily="2" charset="-94"/>
                          <a:ea typeface="Playfair Display ExtraBold"/>
                          <a:cs typeface="Poppins" pitchFamily="2" charset="-94"/>
                          <a:sym typeface="Playfair Display ExtraBold"/>
                        </a:rPr>
                        <a:t>  Nb</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42 </a:t>
                      </a:r>
                      <a:r>
                        <a:rPr lang="en" sz="700" dirty="0">
                          <a:solidFill>
                            <a:schemeClr val="dk1"/>
                          </a:solidFill>
                          <a:latin typeface="Poppins" pitchFamily="2" charset="-94"/>
                          <a:ea typeface="Playfair Display ExtraBold"/>
                          <a:cs typeface="Poppins" pitchFamily="2" charset="-94"/>
                          <a:sym typeface="Playfair Display ExtraBold"/>
                        </a:rPr>
                        <a:t>Mo</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43</a:t>
                      </a:r>
                      <a:r>
                        <a:rPr lang="en" sz="700" dirty="0">
                          <a:solidFill>
                            <a:schemeClr val="dk1"/>
                          </a:solidFill>
                          <a:latin typeface="Poppins" pitchFamily="2" charset="-94"/>
                          <a:ea typeface="Playfair Display ExtraBold"/>
                          <a:cs typeface="Poppins" pitchFamily="2" charset="-94"/>
                          <a:sym typeface="Playfair Display ExtraBold"/>
                        </a:rPr>
                        <a:t>  Tc</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44</a:t>
                      </a:r>
                      <a:r>
                        <a:rPr lang="en" sz="700" dirty="0">
                          <a:solidFill>
                            <a:schemeClr val="dk1"/>
                          </a:solidFill>
                          <a:latin typeface="Poppins" pitchFamily="2" charset="-94"/>
                          <a:ea typeface="Playfair Display ExtraBold"/>
                          <a:cs typeface="Poppins" pitchFamily="2" charset="-94"/>
                          <a:sym typeface="Playfair Display ExtraBold"/>
                        </a:rPr>
                        <a:t> Ru</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45 </a:t>
                      </a:r>
                      <a:r>
                        <a:rPr lang="en" sz="700" dirty="0">
                          <a:solidFill>
                            <a:schemeClr val="dk1"/>
                          </a:solidFill>
                          <a:latin typeface="Poppins" pitchFamily="2" charset="-94"/>
                          <a:ea typeface="Playfair Display ExtraBold"/>
                          <a:cs typeface="Poppins" pitchFamily="2" charset="-94"/>
                          <a:sym typeface="Playfair Display ExtraBold"/>
                        </a:rPr>
                        <a:t> Rh</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46</a:t>
                      </a:r>
                      <a:r>
                        <a:rPr lang="en" sz="700">
                          <a:solidFill>
                            <a:schemeClr val="dk1"/>
                          </a:solidFill>
                          <a:latin typeface="Poppins" pitchFamily="2" charset="-94"/>
                          <a:ea typeface="Playfair Display ExtraBold"/>
                          <a:cs typeface="Poppins" pitchFamily="2" charset="-94"/>
                          <a:sym typeface="Playfair Display ExtraBold"/>
                        </a:rPr>
                        <a:t> Pd</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47</a:t>
                      </a:r>
                      <a:r>
                        <a:rPr lang="en" sz="700" dirty="0">
                          <a:solidFill>
                            <a:schemeClr val="dk1"/>
                          </a:solidFill>
                          <a:latin typeface="Poppins" pitchFamily="2" charset="-94"/>
                          <a:ea typeface="Playfair Display ExtraBold"/>
                          <a:cs typeface="Poppins" pitchFamily="2" charset="-94"/>
                          <a:sym typeface="Playfair Display ExtraBold"/>
                        </a:rPr>
                        <a:t>  Ag</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48 </a:t>
                      </a:r>
                      <a:r>
                        <a:rPr lang="en" sz="700" dirty="0">
                          <a:solidFill>
                            <a:schemeClr val="dk1"/>
                          </a:solidFill>
                          <a:latin typeface="Poppins" pitchFamily="2" charset="-94"/>
                          <a:ea typeface="Playfair Display ExtraBold"/>
                          <a:cs typeface="Poppins" pitchFamily="2" charset="-94"/>
                          <a:sym typeface="Playfair Display ExtraBold"/>
                        </a:rPr>
                        <a:t>Cd</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49</a:t>
                      </a:r>
                      <a:r>
                        <a:rPr lang="en" sz="700" dirty="0">
                          <a:solidFill>
                            <a:schemeClr val="dk1"/>
                          </a:solidFill>
                          <a:latin typeface="Poppins" pitchFamily="2" charset="-94"/>
                          <a:ea typeface="Playfair Display ExtraBold"/>
                          <a:cs typeface="Poppins" pitchFamily="2" charset="-94"/>
                          <a:sym typeface="Playfair Display ExtraBold"/>
                        </a:rPr>
                        <a:t>  In</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50</a:t>
                      </a:r>
                      <a:r>
                        <a:rPr lang="en" sz="700" dirty="0">
                          <a:solidFill>
                            <a:schemeClr val="dk1"/>
                          </a:solidFill>
                          <a:latin typeface="Poppins" pitchFamily="2" charset="-94"/>
                          <a:ea typeface="Playfair Display ExtraBold"/>
                          <a:cs typeface="Poppins" pitchFamily="2" charset="-94"/>
                          <a:sym typeface="Playfair Display ExtraBold"/>
                        </a:rPr>
                        <a:t>  Sn</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51</a:t>
                      </a:r>
                      <a:r>
                        <a:rPr lang="en" sz="700" dirty="0">
                          <a:solidFill>
                            <a:schemeClr val="dk1"/>
                          </a:solidFill>
                          <a:latin typeface="Poppins" pitchFamily="2" charset="-94"/>
                          <a:ea typeface="Playfair Display ExtraBold"/>
                          <a:cs typeface="Poppins" pitchFamily="2" charset="-94"/>
                          <a:sym typeface="Playfair Display ExtraBold"/>
                        </a:rPr>
                        <a:t>  Sb</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52</a:t>
                      </a:r>
                      <a:r>
                        <a:rPr lang="en" sz="700" dirty="0">
                          <a:solidFill>
                            <a:schemeClr val="dk1"/>
                          </a:solidFill>
                          <a:latin typeface="Poppins" pitchFamily="2" charset="-94"/>
                          <a:ea typeface="Playfair Display ExtraBold"/>
                          <a:cs typeface="Poppins" pitchFamily="2" charset="-94"/>
                          <a:sym typeface="Playfair Display ExtraBold"/>
                        </a:rPr>
                        <a:t>  Te</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53 </a:t>
                      </a:r>
                      <a:r>
                        <a:rPr lang="en" sz="700" dirty="0">
                          <a:solidFill>
                            <a:schemeClr val="dk1"/>
                          </a:solidFill>
                          <a:latin typeface="Poppins" pitchFamily="2" charset="-94"/>
                          <a:ea typeface="Playfair Display ExtraBold"/>
                          <a:cs typeface="Poppins" pitchFamily="2" charset="-94"/>
                          <a:sym typeface="Playfair Display ExtraBold"/>
                        </a:rPr>
                        <a:t>     I</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54</a:t>
                      </a:r>
                      <a:r>
                        <a:rPr lang="en" sz="700" dirty="0">
                          <a:solidFill>
                            <a:schemeClr val="dk1"/>
                          </a:solidFill>
                          <a:latin typeface="Poppins" pitchFamily="2" charset="-94"/>
                          <a:ea typeface="Playfair Display ExtraBold"/>
                          <a:cs typeface="Poppins" pitchFamily="2" charset="-94"/>
                          <a:sym typeface="Playfair Display ExtraBold"/>
                        </a:rPr>
                        <a:t>  Xe</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4"/>
                  </a:ext>
                </a:extLst>
              </a:tr>
              <a:tr h="224565">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55</a:t>
                      </a:r>
                      <a:r>
                        <a:rPr lang="en" sz="700" dirty="0">
                          <a:solidFill>
                            <a:schemeClr val="dk1"/>
                          </a:solidFill>
                          <a:latin typeface="Poppins" pitchFamily="2" charset="-94"/>
                          <a:ea typeface="Playfair Display ExtraBold"/>
                          <a:cs typeface="Poppins" pitchFamily="2" charset="-94"/>
                          <a:sym typeface="Playfair Display ExtraBold"/>
                        </a:rPr>
                        <a:t>  Cs</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56</a:t>
                      </a:r>
                      <a:r>
                        <a:rPr lang="en" sz="700" dirty="0">
                          <a:solidFill>
                            <a:schemeClr val="dk1"/>
                          </a:solidFill>
                          <a:latin typeface="Poppins" pitchFamily="2" charset="-94"/>
                          <a:ea typeface="Playfair Display ExtraBold"/>
                          <a:cs typeface="Poppins" pitchFamily="2" charset="-94"/>
                          <a:sym typeface="Playfair Display ExtraBold"/>
                        </a:rPr>
                        <a:t>  Ba</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71</a:t>
                      </a:r>
                      <a:r>
                        <a:rPr lang="en" sz="700">
                          <a:solidFill>
                            <a:schemeClr val="dk1"/>
                          </a:solidFill>
                          <a:latin typeface="Poppins" pitchFamily="2" charset="-94"/>
                          <a:ea typeface="Playfair Display ExtraBold"/>
                          <a:cs typeface="Poppins" pitchFamily="2" charset="-94"/>
                          <a:sym typeface="Playfair Display ExtraBold"/>
                        </a:rPr>
                        <a:t>   Lu</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72</a:t>
                      </a:r>
                      <a:r>
                        <a:rPr lang="en" sz="700">
                          <a:solidFill>
                            <a:schemeClr val="dk1"/>
                          </a:solidFill>
                          <a:latin typeface="Poppins" pitchFamily="2" charset="-94"/>
                          <a:ea typeface="Playfair Display ExtraBold"/>
                          <a:cs typeface="Poppins" pitchFamily="2" charset="-94"/>
                          <a:sym typeface="Playfair Display ExtraBold"/>
                        </a:rPr>
                        <a:t>   Hf</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73</a:t>
                      </a:r>
                      <a:r>
                        <a:rPr lang="en" sz="700">
                          <a:solidFill>
                            <a:schemeClr val="dk1"/>
                          </a:solidFill>
                          <a:latin typeface="Poppins" pitchFamily="2" charset="-94"/>
                          <a:ea typeface="Playfair Display ExtraBold"/>
                          <a:cs typeface="Poppins" pitchFamily="2" charset="-94"/>
                          <a:sym typeface="Playfair Display ExtraBold"/>
                        </a:rPr>
                        <a:t>  Ta</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74</a:t>
                      </a:r>
                      <a:r>
                        <a:rPr lang="en" sz="700">
                          <a:solidFill>
                            <a:schemeClr val="dk1"/>
                          </a:solidFill>
                          <a:latin typeface="Poppins" pitchFamily="2" charset="-94"/>
                          <a:ea typeface="Playfair Display ExtraBold"/>
                          <a:cs typeface="Poppins" pitchFamily="2" charset="-94"/>
                          <a:sym typeface="Playfair Display ExtraBold"/>
                        </a:rPr>
                        <a:t>   W</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75</a:t>
                      </a:r>
                      <a:r>
                        <a:rPr lang="en" sz="700">
                          <a:solidFill>
                            <a:schemeClr val="dk1"/>
                          </a:solidFill>
                          <a:latin typeface="Poppins" pitchFamily="2" charset="-94"/>
                          <a:ea typeface="Playfair Display ExtraBold"/>
                          <a:cs typeface="Poppins" pitchFamily="2" charset="-94"/>
                          <a:sym typeface="Playfair Display ExtraBold"/>
                        </a:rPr>
                        <a:t>  Re</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76</a:t>
                      </a:r>
                      <a:r>
                        <a:rPr lang="en" sz="700">
                          <a:solidFill>
                            <a:schemeClr val="dk1"/>
                          </a:solidFill>
                          <a:latin typeface="Poppins" pitchFamily="2" charset="-94"/>
                          <a:ea typeface="Playfair Display ExtraBold"/>
                          <a:cs typeface="Poppins" pitchFamily="2" charset="-94"/>
                          <a:sym typeface="Playfair Display ExtraBold"/>
                        </a:rPr>
                        <a:t>  Os</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77 </a:t>
                      </a:r>
                      <a:r>
                        <a:rPr lang="en" sz="700" dirty="0">
                          <a:solidFill>
                            <a:schemeClr val="dk1"/>
                          </a:solidFill>
                          <a:latin typeface="Poppins" pitchFamily="2" charset="-94"/>
                          <a:ea typeface="Playfair Display ExtraBold"/>
                          <a:cs typeface="Poppins" pitchFamily="2" charset="-94"/>
                          <a:sym typeface="Playfair Display ExtraBold"/>
                        </a:rPr>
                        <a:t>   Ir</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78</a:t>
                      </a:r>
                      <a:r>
                        <a:rPr lang="en" sz="700" dirty="0">
                          <a:solidFill>
                            <a:schemeClr val="dk1"/>
                          </a:solidFill>
                          <a:latin typeface="Poppins" pitchFamily="2" charset="-94"/>
                          <a:ea typeface="Playfair Display ExtraBold"/>
                          <a:cs typeface="Poppins" pitchFamily="2" charset="-94"/>
                          <a:sym typeface="Playfair Display ExtraBold"/>
                        </a:rPr>
                        <a:t>   Pt</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79</a:t>
                      </a:r>
                      <a:r>
                        <a:rPr lang="en" sz="700" dirty="0">
                          <a:solidFill>
                            <a:schemeClr val="dk1"/>
                          </a:solidFill>
                          <a:latin typeface="Poppins" pitchFamily="2" charset="-94"/>
                          <a:ea typeface="Playfair Display ExtraBold"/>
                          <a:cs typeface="Poppins" pitchFamily="2" charset="-94"/>
                          <a:sym typeface="Playfair Display ExtraBold"/>
                        </a:rPr>
                        <a:t>  Au</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80</a:t>
                      </a:r>
                      <a:r>
                        <a:rPr lang="en" sz="700">
                          <a:solidFill>
                            <a:schemeClr val="dk1"/>
                          </a:solidFill>
                          <a:latin typeface="Poppins" pitchFamily="2" charset="-94"/>
                          <a:ea typeface="Playfair Display ExtraBold"/>
                          <a:cs typeface="Poppins" pitchFamily="2" charset="-94"/>
                          <a:sym typeface="Playfair Display ExtraBold"/>
                        </a:rPr>
                        <a:t> Hg</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81</a:t>
                      </a:r>
                      <a:r>
                        <a:rPr lang="en" sz="700" dirty="0">
                          <a:solidFill>
                            <a:schemeClr val="dk1"/>
                          </a:solidFill>
                          <a:latin typeface="Poppins" pitchFamily="2" charset="-94"/>
                          <a:ea typeface="Playfair Display ExtraBold"/>
                          <a:cs typeface="Poppins" pitchFamily="2" charset="-94"/>
                          <a:sym typeface="Playfair Display ExtraBold"/>
                        </a:rPr>
                        <a:t>   Ti</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82</a:t>
                      </a:r>
                      <a:r>
                        <a:rPr lang="en" sz="700" dirty="0">
                          <a:solidFill>
                            <a:schemeClr val="dk1"/>
                          </a:solidFill>
                          <a:latin typeface="Poppins" pitchFamily="2" charset="-94"/>
                          <a:ea typeface="Playfair Display ExtraBold"/>
                          <a:cs typeface="Poppins" pitchFamily="2" charset="-94"/>
                          <a:sym typeface="Playfair Display ExtraBold"/>
                        </a:rPr>
                        <a:t>  Pb</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83 </a:t>
                      </a:r>
                      <a:r>
                        <a:rPr lang="en" sz="700" dirty="0">
                          <a:solidFill>
                            <a:schemeClr val="dk1"/>
                          </a:solidFill>
                          <a:latin typeface="Poppins" pitchFamily="2" charset="-94"/>
                          <a:ea typeface="Playfair Display ExtraBold"/>
                          <a:cs typeface="Poppins" pitchFamily="2" charset="-94"/>
                          <a:sym typeface="Playfair Display ExtraBold"/>
                        </a:rPr>
                        <a:t>  Bi</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84</a:t>
                      </a:r>
                      <a:r>
                        <a:rPr lang="en" sz="700" dirty="0">
                          <a:solidFill>
                            <a:schemeClr val="dk1"/>
                          </a:solidFill>
                          <a:latin typeface="Poppins" pitchFamily="2" charset="-94"/>
                          <a:ea typeface="Playfair Display ExtraBold"/>
                          <a:cs typeface="Poppins" pitchFamily="2" charset="-94"/>
                          <a:sym typeface="Playfair Display ExtraBold"/>
                        </a:rPr>
                        <a:t> Po</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85</a:t>
                      </a:r>
                      <a:r>
                        <a:rPr lang="en" sz="700" dirty="0">
                          <a:solidFill>
                            <a:schemeClr val="dk1"/>
                          </a:solidFill>
                          <a:latin typeface="Poppins" pitchFamily="2" charset="-94"/>
                          <a:ea typeface="Playfair Display ExtraBold"/>
                          <a:cs typeface="Poppins" pitchFamily="2" charset="-94"/>
                          <a:sym typeface="Playfair Display ExtraBold"/>
                        </a:rPr>
                        <a:t>  At</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86 </a:t>
                      </a:r>
                      <a:r>
                        <a:rPr lang="en" sz="700" dirty="0">
                          <a:solidFill>
                            <a:schemeClr val="dk1"/>
                          </a:solidFill>
                          <a:latin typeface="Poppins" pitchFamily="2" charset="-94"/>
                          <a:ea typeface="Playfair Display ExtraBold"/>
                          <a:cs typeface="Poppins" pitchFamily="2" charset="-94"/>
                          <a:sym typeface="Playfair Display ExtraBold"/>
                        </a:rPr>
                        <a:t>Rn</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5"/>
                  </a:ext>
                </a:extLst>
              </a:tr>
              <a:tr h="224565">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87</a:t>
                      </a:r>
                      <a:r>
                        <a:rPr lang="en" sz="700" dirty="0">
                          <a:solidFill>
                            <a:schemeClr val="dk1"/>
                          </a:solidFill>
                          <a:latin typeface="Poppins" pitchFamily="2" charset="-94"/>
                          <a:ea typeface="Playfair Display ExtraBold"/>
                          <a:cs typeface="Poppins" pitchFamily="2" charset="-94"/>
                          <a:sym typeface="Playfair Display ExtraBold"/>
                        </a:rPr>
                        <a:t>   Fr</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88</a:t>
                      </a:r>
                      <a:r>
                        <a:rPr lang="en" sz="700" dirty="0">
                          <a:solidFill>
                            <a:schemeClr val="dk1"/>
                          </a:solidFill>
                          <a:latin typeface="Poppins" pitchFamily="2" charset="-94"/>
                          <a:ea typeface="Playfair Display ExtraBold"/>
                          <a:cs typeface="Poppins" pitchFamily="2" charset="-94"/>
                          <a:sym typeface="Playfair Display ExtraBold"/>
                        </a:rPr>
                        <a:t> Ra</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103</a:t>
                      </a:r>
                      <a:r>
                        <a:rPr lang="en" sz="700">
                          <a:solidFill>
                            <a:schemeClr val="dk1"/>
                          </a:solidFill>
                          <a:latin typeface="Poppins" pitchFamily="2" charset="-94"/>
                          <a:ea typeface="Playfair Display ExtraBold"/>
                          <a:cs typeface="Poppins" pitchFamily="2" charset="-94"/>
                          <a:sym typeface="Playfair Display ExtraBold"/>
                        </a:rPr>
                        <a:t> Lr</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104</a:t>
                      </a:r>
                      <a:r>
                        <a:rPr lang="en" sz="700">
                          <a:solidFill>
                            <a:schemeClr val="dk1"/>
                          </a:solidFill>
                          <a:latin typeface="Poppins" pitchFamily="2" charset="-94"/>
                          <a:ea typeface="Playfair Display ExtraBold"/>
                          <a:cs typeface="Poppins" pitchFamily="2" charset="-94"/>
                          <a:sym typeface="Playfair Display ExtraBold"/>
                        </a:rPr>
                        <a:t> Rf</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105</a:t>
                      </a:r>
                      <a:r>
                        <a:rPr lang="en" sz="700">
                          <a:solidFill>
                            <a:schemeClr val="dk1"/>
                          </a:solidFill>
                          <a:latin typeface="Poppins" pitchFamily="2" charset="-94"/>
                          <a:ea typeface="Playfair Display ExtraBold"/>
                          <a:cs typeface="Poppins" pitchFamily="2" charset="-94"/>
                          <a:sym typeface="Playfair Display ExtraBold"/>
                        </a:rPr>
                        <a:t> Db</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106</a:t>
                      </a:r>
                      <a:r>
                        <a:rPr lang="en" sz="700">
                          <a:solidFill>
                            <a:schemeClr val="dk1"/>
                          </a:solidFill>
                          <a:latin typeface="Poppins" pitchFamily="2" charset="-94"/>
                          <a:ea typeface="Playfair Display ExtraBold"/>
                          <a:cs typeface="Poppins" pitchFamily="2" charset="-94"/>
                          <a:sym typeface="Playfair Display ExtraBold"/>
                        </a:rPr>
                        <a:t> Sg</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107</a:t>
                      </a:r>
                      <a:r>
                        <a:rPr lang="en" sz="700">
                          <a:solidFill>
                            <a:schemeClr val="dk1"/>
                          </a:solidFill>
                          <a:latin typeface="Poppins" pitchFamily="2" charset="-94"/>
                          <a:ea typeface="Playfair Display ExtraBold"/>
                          <a:cs typeface="Poppins" pitchFamily="2" charset="-94"/>
                          <a:sym typeface="Playfair Display ExtraBold"/>
                        </a:rPr>
                        <a:t> Bh</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108</a:t>
                      </a:r>
                      <a:r>
                        <a:rPr lang="en" sz="700">
                          <a:solidFill>
                            <a:schemeClr val="dk1"/>
                          </a:solidFill>
                          <a:latin typeface="Poppins" pitchFamily="2" charset="-94"/>
                          <a:ea typeface="Playfair Display ExtraBold"/>
                          <a:cs typeface="Poppins" pitchFamily="2" charset="-94"/>
                          <a:sym typeface="Playfair Display ExtraBold"/>
                        </a:rPr>
                        <a:t> Hs</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109</a:t>
                      </a:r>
                      <a:r>
                        <a:rPr lang="en" sz="700" dirty="0">
                          <a:solidFill>
                            <a:schemeClr val="dk1"/>
                          </a:solidFill>
                          <a:latin typeface="Poppins" pitchFamily="2" charset="-94"/>
                          <a:ea typeface="Playfair Display ExtraBold"/>
                          <a:cs typeface="Poppins" pitchFamily="2" charset="-94"/>
                          <a:sym typeface="Playfair Display ExtraBold"/>
                        </a:rPr>
                        <a:t> Mt</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110</a:t>
                      </a:r>
                      <a:r>
                        <a:rPr lang="en" sz="700" dirty="0">
                          <a:solidFill>
                            <a:schemeClr val="dk1"/>
                          </a:solidFill>
                          <a:latin typeface="Poppins" pitchFamily="2" charset="-94"/>
                          <a:ea typeface="Playfair Display ExtraBold"/>
                          <a:cs typeface="Poppins" pitchFamily="2" charset="-94"/>
                          <a:sym typeface="Playfair Display ExtraBold"/>
                        </a:rPr>
                        <a:t> Ds</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111</a:t>
                      </a:r>
                      <a:r>
                        <a:rPr lang="en" sz="700" dirty="0">
                          <a:solidFill>
                            <a:schemeClr val="dk1"/>
                          </a:solidFill>
                          <a:latin typeface="Poppins" pitchFamily="2" charset="-94"/>
                          <a:ea typeface="Playfair Display ExtraBold"/>
                          <a:cs typeface="Poppins" pitchFamily="2" charset="-94"/>
                          <a:sym typeface="Playfair Display ExtraBold"/>
                        </a:rPr>
                        <a:t> Rg</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112</a:t>
                      </a:r>
                      <a:r>
                        <a:rPr lang="en" sz="700" dirty="0">
                          <a:solidFill>
                            <a:schemeClr val="dk1"/>
                          </a:solidFill>
                          <a:latin typeface="Poppins" pitchFamily="2" charset="-94"/>
                          <a:ea typeface="Playfair Display ExtraBold"/>
                          <a:cs typeface="Poppins" pitchFamily="2" charset="-94"/>
                          <a:sym typeface="Playfair Display ExtraBold"/>
                        </a:rPr>
                        <a:t> Cn</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113</a:t>
                      </a:r>
                      <a:r>
                        <a:rPr lang="en" sz="700" dirty="0">
                          <a:solidFill>
                            <a:schemeClr val="dk1"/>
                          </a:solidFill>
                          <a:latin typeface="Poppins" pitchFamily="2" charset="-94"/>
                          <a:ea typeface="Playfair Display ExtraBold"/>
                          <a:cs typeface="Poppins" pitchFamily="2" charset="-94"/>
                          <a:sym typeface="Playfair Display ExtraBold"/>
                        </a:rPr>
                        <a:t> Nh</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114</a:t>
                      </a:r>
                      <a:r>
                        <a:rPr lang="en" sz="700" dirty="0">
                          <a:solidFill>
                            <a:schemeClr val="dk1"/>
                          </a:solidFill>
                          <a:latin typeface="Poppins" pitchFamily="2" charset="-94"/>
                          <a:ea typeface="Playfair Display ExtraBold"/>
                          <a:cs typeface="Poppins" pitchFamily="2" charset="-94"/>
                          <a:sym typeface="Playfair Display ExtraBold"/>
                        </a:rPr>
                        <a:t>  Fi</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115</a:t>
                      </a:r>
                      <a:r>
                        <a:rPr lang="en" sz="700" dirty="0">
                          <a:solidFill>
                            <a:schemeClr val="dk1"/>
                          </a:solidFill>
                          <a:latin typeface="Poppins" pitchFamily="2" charset="-94"/>
                          <a:ea typeface="Playfair Display ExtraBold"/>
                          <a:cs typeface="Poppins" pitchFamily="2" charset="-94"/>
                          <a:sym typeface="Playfair Display ExtraBold"/>
                        </a:rPr>
                        <a:t> Mc</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116</a:t>
                      </a:r>
                      <a:r>
                        <a:rPr lang="en" sz="700" dirty="0">
                          <a:solidFill>
                            <a:schemeClr val="dk1"/>
                          </a:solidFill>
                          <a:latin typeface="Poppins" pitchFamily="2" charset="-94"/>
                          <a:ea typeface="Playfair Display ExtraBold"/>
                          <a:cs typeface="Poppins" pitchFamily="2" charset="-94"/>
                          <a:sym typeface="Playfair Display ExtraBold"/>
                        </a:rPr>
                        <a:t> Lv</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7C8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117</a:t>
                      </a:r>
                      <a:r>
                        <a:rPr lang="en" sz="700" dirty="0">
                          <a:solidFill>
                            <a:schemeClr val="dk1"/>
                          </a:solidFill>
                          <a:latin typeface="Poppins" pitchFamily="2" charset="-94"/>
                          <a:ea typeface="Playfair Display ExtraBold"/>
                          <a:cs typeface="Poppins" pitchFamily="2" charset="-94"/>
                          <a:sym typeface="Playfair Display ExtraBold"/>
                        </a:rPr>
                        <a:t>  Ts</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50000"/>
                        <a:lumOff val="50000"/>
                      </a:schemeClr>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118</a:t>
                      </a:r>
                      <a:r>
                        <a:rPr lang="en" sz="700" dirty="0">
                          <a:solidFill>
                            <a:schemeClr val="dk1"/>
                          </a:solidFill>
                          <a:latin typeface="Poppins" pitchFamily="2" charset="-94"/>
                          <a:ea typeface="Playfair Display ExtraBold"/>
                          <a:cs typeface="Poppins" pitchFamily="2" charset="-94"/>
                          <a:sym typeface="Playfair Display ExtraBold"/>
                        </a:rPr>
                        <a:t> Og</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10000"/>
                        <a:lumOff val="90000"/>
                      </a:schemeClr>
                    </a:solidFill>
                  </a:tcPr>
                </a:tc>
                <a:extLst>
                  <a:ext uri="{0D108BD9-81ED-4DB2-BD59-A6C34878D82A}">
                    <a16:rowId xmlns="" xmlns:a16="http://schemas.microsoft.com/office/drawing/2014/main" val="10006"/>
                  </a:ext>
                </a:extLst>
              </a:tr>
            </a:tbl>
          </a:graphicData>
        </a:graphic>
      </p:graphicFrame>
      <p:graphicFrame>
        <p:nvGraphicFramePr>
          <p:cNvPr id="9" name="Google Shape;312;p43"/>
          <p:cNvGraphicFramePr/>
          <p:nvPr>
            <p:extLst>
              <p:ext uri="{D42A27DB-BD31-4B8C-83A1-F6EECF244321}">
                <p14:modId xmlns:p14="http://schemas.microsoft.com/office/powerpoint/2010/main" val="2749587767"/>
              </p:ext>
            </p:extLst>
          </p:nvPr>
        </p:nvGraphicFramePr>
        <p:xfrm>
          <a:off x="2693420" y="4175854"/>
          <a:ext cx="3340372" cy="447557"/>
        </p:xfrm>
        <a:graphic>
          <a:graphicData uri="http://schemas.openxmlformats.org/drawingml/2006/table">
            <a:tbl>
              <a:tblPr>
                <a:noFill/>
              </a:tblPr>
              <a:tblGrid>
                <a:gridCol w="238598">
                  <a:extLst>
                    <a:ext uri="{9D8B030D-6E8A-4147-A177-3AD203B41FA5}">
                      <a16:colId xmlns="" xmlns:a16="http://schemas.microsoft.com/office/drawing/2014/main" val="20000"/>
                    </a:ext>
                  </a:extLst>
                </a:gridCol>
                <a:gridCol w="238598">
                  <a:extLst>
                    <a:ext uri="{9D8B030D-6E8A-4147-A177-3AD203B41FA5}">
                      <a16:colId xmlns="" xmlns:a16="http://schemas.microsoft.com/office/drawing/2014/main" val="20001"/>
                    </a:ext>
                  </a:extLst>
                </a:gridCol>
                <a:gridCol w="238598">
                  <a:extLst>
                    <a:ext uri="{9D8B030D-6E8A-4147-A177-3AD203B41FA5}">
                      <a16:colId xmlns="" xmlns:a16="http://schemas.microsoft.com/office/drawing/2014/main" val="20002"/>
                    </a:ext>
                  </a:extLst>
                </a:gridCol>
                <a:gridCol w="238598">
                  <a:extLst>
                    <a:ext uri="{9D8B030D-6E8A-4147-A177-3AD203B41FA5}">
                      <a16:colId xmlns="" xmlns:a16="http://schemas.microsoft.com/office/drawing/2014/main" val="20003"/>
                    </a:ext>
                  </a:extLst>
                </a:gridCol>
                <a:gridCol w="238598">
                  <a:extLst>
                    <a:ext uri="{9D8B030D-6E8A-4147-A177-3AD203B41FA5}">
                      <a16:colId xmlns="" xmlns:a16="http://schemas.microsoft.com/office/drawing/2014/main" val="20004"/>
                    </a:ext>
                  </a:extLst>
                </a:gridCol>
                <a:gridCol w="238598">
                  <a:extLst>
                    <a:ext uri="{9D8B030D-6E8A-4147-A177-3AD203B41FA5}">
                      <a16:colId xmlns="" xmlns:a16="http://schemas.microsoft.com/office/drawing/2014/main" val="20005"/>
                    </a:ext>
                  </a:extLst>
                </a:gridCol>
                <a:gridCol w="238598">
                  <a:extLst>
                    <a:ext uri="{9D8B030D-6E8A-4147-A177-3AD203B41FA5}">
                      <a16:colId xmlns="" xmlns:a16="http://schemas.microsoft.com/office/drawing/2014/main" val="20006"/>
                    </a:ext>
                  </a:extLst>
                </a:gridCol>
                <a:gridCol w="238598">
                  <a:extLst>
                    <a:ext uri="{9D8B030D-6E8A-4147-A177-3AD203B41FA5}">
                      <a16:colId xmlns="" xmlns:a16="http://schemas.microsoft.com/office/drawing/2014/main" val="20007"/>
                    </a:ext>
                  </a:extLst>
                </a:gridCol>
                <a:gridCol w="238598">
                  <a:extLst>
                    <a:ext uri="{9D8B030D-6E8A-4147-A177-3AD203B41FA5}">
                      <a16:colId xmlns="" xmlns:a16="http://schemas.microsoft.com/office/drawing/2014/main" val="20008"/>
                    </a:ext>
                  </a:extLst>
                </a:gridCol>
                <a:gridCol w="238598">
                  <a:extLst>
                    <a:ext uri="{9D8B030D-6E8A-4147-A177-3AD203B41FA5}">
                      <a16:colId xmlns="" xmlns:a16="http://schemas.microsoft.com/office/drawing/2014/main" val="20009"/>
                    </a:ext>
                  </a:extLst>
                </a:gridCol>
                <a:gridCol w="238598">
                  <a:extLst>
                    <a:ext uri="{9D8B030D-6E8A-4147-A177-3AD203B41FA5}">
                      <a16:colId xmlns="" xmlns:a16="http://schemas.microsoft.com/office/drawing/2014/main" val="20010"/>
                    </a:ext>
                  </a:extLst>
                </a:gridCol>
                <a:gridCol w="238598">
                  <a:extLst>
                    <a:ext uri="{9D8B030D-6E8A-4147-A177-3AD203B41FA5}">
                      <a16:colId xmlns="" xmlns:a16="http://schemas.microsoft.com/office/drawing/2014/main" val="20011"/>
                    </a:ext>
                  </a:extLst>
                </a:gridCol>
                <a:gridCol w="238598">
                  <a:extLst>
                    <a:ext uri="{9D8B030D-6E8A-4147-A177-3AD203B41FA5}">
                      <a16:colId xmlns="" xmlns:a16="http://schemas.microsoft.com/office/drawing/2014/main" val="20012"/>
                    </a:ext>
                  </a:extLst>
                </a:gridCol>
                <a:gridCol w="238598">
                  <a:extLst>
                    <a:ext uri="{9D8B030D-6E8A-4147-A177-3AD203B41FA5}">
                      <a16:colId xmlns="" xmlns:a16="http://schemas.microsoft.com/office/drawing/2014/main" val="20013"/>
                    </a:ext>
                  </a:extLst>
                </a:gridCol>
              </a:tblGrid>
              <a:tr h="221521">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57</a:t>
                      </a:r>
                      <a:r>
                        <a:rPr lang="en" sz="700" dirty="0">
                          <a:solidFill>
                            <a:schemeClr val="dk1"/>
                          </a:solidFill>
                          <a:latin typeface="Poppins" pitchFamily="2" charset="-94"/>
                          <a:ea typeface="Playfair Display ExtraBold"/>
                          <a:cs typeface="Poppins" pitchFamily="2" charset="-94"/>
                          <a:sym typeface="Playfair Display ExtraBold"/>
                        </a:rPr>
                        <a:t>  La</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solidFill>
                        <a:schemeClr val="lt1"/>
                      </a:solidFill>
                      <a:prstDash val="solid"/>
                      <a:round/>
                      <a:headEnd type="none" w="sm" len="sm"/>
                      <a:tailEnd type="none" w="sm" len="sm"/>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58</a:t>
                      </a:r>
                      <a:r>
                        <a:rPr lang="en" sz="700" dirty="0">
                          <a:solidFill>
                            <a:schemeClr val="dk1"/>
                          </a:solidFill>
                          <a:latin typeface="Poppins" pitchFamily="2" charset="-94"/>
                          <a:ea typeface="Playfair Display ExtraBold"/>
                          <a:cs typeface="Poppins" pitchFamily="2" charset="-94"/>
                          <a:sym typeface="Playfair Display ExtraBold"/>
                        </a:rPr>
                        <a:t>  Ce</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solidFill>
                        <a:schemeClr val="lt1"/>
                      </a:solidFill>
                      <a:prstDash val="solid"/>
                      <a:round/>
                      <a:headEnd type="none" w="sm" len="sm"/>
                      <a:tailEnd type="none" w="sm" len="sm"/>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59</a:t>
                      </a:r>
                      <a:r>
                        <a:rPr lang="en" sz="700" dirty="0">
                          <a:solidFill>
                            <a:schemeClr val="dk1"/>
                          </a:solidFill>
                          <a:latin typeface="Poppins" pitchFamily="2" charset="-94"/>
                          <a:ea typeface="Playfair Display ExtraBold"/>
                          <a:cs typeface="Poppins" pitchFamily="2" charset="-94"/>
                          <a:sym typeface="Playfair Display ExtraBold"/>
                        </a:rPr>
                        <a:t>  Pr</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solidFill>
                        <a:schemeClr val="lt1"/>
                      </a:solidFill>
                      <a:prstDash val="solid"/>
                      <a:round/>
                      <a:headEnd type="none" w="sm" len="sm"/>
                      <a:tailEnd type="none" w="sm" len="sm"/>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60 </a:t>
                      </a:r>
                      <a:r>
                        <a:rPr lang="en" sz="700" dirty="0">
                          <a:solidFill>
                            <a:schemeClr val="dk1"/>
                          </a:solidFill>
                          <a:latin typeface="Poppins" pitchFamily="2" charset="-94"/>
                          <a:ea typeface="Playfair Display ExtraBold"/>
                          <a:cs typeface="Poppins" pitchFamily="2" charset="-94"/>
                          <a:sym typeface="Playfair Display ExtraBold"/>
                        </a:rPr>
                        <a:t>Nd</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solidFill>
                        <a:schemeClr val="lt1"/>
                      </a:solidFill>
                      <a:prstDash val="solid"/>
                      <a:round/>
                      <a:headEnd type="none" w="sm" len="sm"/>
                      <a:tailEnd type="none" w="sm" len="sm"/>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61</a:t>
                      </a:r>
                      <a:r>
                        <a:rPr lang="en" sz="700" dirty="0">
                          <a:solidFill>
                            <a:schemeClr val="dk1"/>
                          </a:solidFill>
                          <a:latin typeface="Poppins" pitchFamily="2" charset="-94"/>
                          <a:ea typeface="Playfair Display ExtraBold"/>
                          <a:cs typeface="Poppins" pitchFamily="2" charset="-94"/>
                          <a:sym typeface="Playfair Display ExtraBold"/>
                        </a:rPr>
                        <a:t>  Pm</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solidFill>
                        <a:schemeClr val="lt1"/>
                      </a:solidFill>
                      <a:prstDash val="solid"/>
                      <a:round/>
                      <a:headEnd type="none" w="sm" len="sm"/>
                      <a:tailEnd type="none" w="sm" len="sm"/>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62</a:t>
                      </a:r>
                      <a:r>
                        <a:rPr lang="en" sz="700" dirty="0">
                          <a:solidFill>
                            <a:schemeClr val="dk1"/>
                          </a:solidFill>
                          <a:latin typeface="Poppins" pitchFamily="2" charset="-94"/>
                          <a:ea typeface="Playfair Display ExtraBold"/>
                          <a:cs typeface="Poppins" pitchFamily="2" charset="-94"/>
                          <a:sym typeface="Playfair Display ExtraBold"/>
                        </a:rPr>
                        <a:t> Sm</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solidFill>
                        <a:schemeClr val="lt1"/>
                      </a:solidFill>
                      <a:prstDash val="solid"/>
                      <a:round/>
                      <a:headEnd type="none" w="sm" len="sm"/>
                      <a:tailEnd type="none" w="sm" len="sm"/>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63</a:t>
                      </a:r>
                      <a:r>
                        <a:rPr lang="en" sz="700" dirty="0">
                          <a:solidFill>
                            <a:schemeClr val="dk1"/>
                          </a:solidFill>
                          <a:latin typeface="Poppins" pitchFamily="2" charset="-94"/>
                          <a:ea typeface="Playfair Display ExtraBold"/>
                          <a:cs typeface="Poppins" pitchFamily="2" charset="-94"/>
                          <a:sym typeface="Playfair Display ExtraBold"/>
                        </a:rPr>
                        <a:t>  Eu</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solidFill>
                        <a:schemeClr val="lt1"/>
                      </a:solidFill>
                      <a:prstDash val="solid"/>
                      <a:round/>
                      <a:headEnd type="none" w="sm" len="sm"/>
                      <a:tailEnd type="none" w="sm" len="sm"/>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64</a:t>
                      </a:r>
                      <a:r>
                        <a:rPr lang="en" sz="700" dirty="0">
                          <a:solidFill>
                            <a:schemeClr val="dk1"/>
                          </a:solidFill>
                          <a:latin typeface="Poppins" pitchFamily="2" charset="-94"/>
                          <a:ea typeface="Playfair Display ExtraBold"/>
                          <a:cs typeface="Poppins" pitchFamily="2" charset="-94"/>
                          <a:sym typeface="Playfair Display ExtraBold"/>
                        </a:rPr>
                        <a:t> Gd</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solidFill>
                        <a:schemeClr val="lt1"/>
                      </a:solidFill>
                      <a:prstDash val="solid"/>
                      <a:round/>
                      <a:headEnd type="none" w="sm" len="sm"/>
                      <a:tailEnd type="none" w="sm" len="sm"/>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65 </a:t>
                      </a:r>
                      <a:r>
                        <a:rPr lang="en" sz="700" dirty="0">
                          <a:solidFill>
                            <a:schemeClr val="dk1"/>
                          </a:solidFill>
                          <a:latin typeface="Poppins" pitchFamily="2" charset="-94"/>
                          <a:ea typeface="Playfair Display ExtraBold"/>
                          <a:cs typeface="Poppins" pitchFamily="2" charset="-94"/>
                          <a:sym typeface="Playfair Display ExtraBold"/>
                        </a:rPr>
                        <a:t> Tb</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solidFill>
                        <a:schemeClr val="lt1"/>
                      </a:solidFill>
                      <a:prstDash val="solid"/>
                      <a:round/>
                      <a:headEnd type="none" w="sm" len="sm"/>
                      <a:tailEnd type="none" w="sm" len="sm"/>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66 </a:t>
                      </a:r>
                      <a:r>
                        <a:rPr lang="en" sz="700" dirty="0">
                          <a:solidFill>
                            <a:schemeClr val="dk1"/>
                          </a:solidFill>
                          <a:latin typeface="Poppins" pitchFamily="2" charset="-94"/>
                          <a:ea typeface="Playfair Display ExtraBold"/>
                          <a:cs typeface="Poppins" pitchFamily="2" charset="-94"/>
                          <a:sym typeface="Playfair Display ExtraBold"/>
                        </a:rPr>
                        <a:t>Dy</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solidFill>
                        <a:schemeClr val="lt1"/>
                      </a:solidFill>
                      <a:prstDash val="solid"/>
                      <a:round/>
                      <a:headEnd type="none" w="sm" len="sm"/>
                      <a:tailEnd type="none" w="sm" len="sm"/>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67</a:t>
                      </a:r>
                      <a:r>
                        <a:rPr lang="en" sz="700" dirty="0">
                          <a:solidFill>
                            <a:schemeClr val="dk1"/>
                          </a:solidFill>
                          <a:latin typeface="Poppins" pitchFamily="2" charset="-94"/>
                          <a:ea typeface="Playfair Display ExtraBold"/>
                          <a:cs typeface="Poppins" pitchFamily="2" charset="-94"/>
                          <a:sym typeface="Playfair Display ExtraBold"/>
                        </a:rPr>
                        <a:t>  Ho</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solidFill>
                        <a:schemeClr val="lt1"/>
                      </a:solidFill>
                      <a:prstDash val="solid"/>
                      <a:round/>
                      <a:headEnd type="none" w="sm" len="sm"/>
                      <a:tailEnd type="none" w="sm" len="sm"/>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68</a:t>
                      </a:r>
                      <a:r>
                        <a:rPr lang="en" sz="700" dirty="0">
                          <a:solidFill>
                            <a:schemeClr val="dk1"/>
                          </a:solidFill>
                          <a:latin typeface="Poppins" pitchFamily="2" charset="-94"/>
                          <a:ea typeface="Playfair Display ExtraBold"/>
                          <a:cs typeface="Poppins" pitchFamily="2" charset="-94"/>
                          <a:sym typeface="Playfair Display ExtraBold"/>
                        </a:rPr>
                        <a:t>  Er</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solidFill>
                        <a:schemeClr val="lt1"/>
                      </a:solidFill>
                      <a:prstDash val="solid"/>
                      <a:round/>
                      <a:headEnd type="none" w="sm" len="sm"/>
                      <a:tailEnd type="none" w="sm" len="sm"/>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69</a:t>
                      </a:r>
                      <a:r>
                        <a:rPr lang="en" sz="700" dirty="0">
                          <a:solidFill>
                            <a:schemeClr val="dk1"/>
                          </a:solidFill>
                          <a:latin typeface="Poppins" pitchFamily="2" charset="-94"/>
                          <a:ea typeface="Playfair Display ExtraBold"/>
                          <a:cs typeface="Poppins" pitchFamily="2" charset="-94"/>
                          <a:sym typeface="Playfair Display ExtraBold"/>
                        </a:rPr>
                        <a:t> Tm</a:t>
                      </a:r>
                      <a:endParaRPr sz="7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solidFill>
                        <a:schemeClr val="lt1"/>
                      </a:solidFill>
                      <a:prstDash val="solid"/>
                      <a:round/>
                      <a:headEnd type="none" w="sm" len="sm"/>
                      <a:tailEnd type="none" w="sm" len="sm"/>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70 </a:t>
                      </a:r>
                      <a:r>
                        <a:rPr lang="en" sz="700" dirty="0">
                          <a:solidFill>
                            <a:schemeClr val="dk1"/>
                          </a:solidFill>
                          <a:latin typeface="Poppins" pitchFamily="2" charset="-94"/>
                          <a:ea typeface="Playfair Display ExtraBold"/>
                          <a:cs typeface="Poppins" pitchFamily="2" charset="-94"/>
                          <a:sym typeface="Playfair Display ExtraBold"/>
                        </a:rPr>
                        <a:t> Yb</a:t>
                      </a:r>
                      <a:endParaRPr sz="7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solidFill>
                        <a:schemeClr val="lt1"/>
                      </a:solidFill>
                      <a:prstDash val="solid"/>
                      <a:round/>
                      <a:headEnd type="none" w="sm" len="sm"/>
                      <a:tailEnd type="none" w="sm" len="sm"/>
                    </a:lnB>
                    <a:solidFill>
                      <a:srgbClr val="00B0F0"/>
                    </a:solidFill>
                  </a:tcPr>
                </a:tc>
                <a:extLst>
                  <a:ext uri="{0D108BD9-81ED-4DB2-BD59-A6C34878D82A}">
                    <a16:rowId xmlns="" xmlns:a16="http://schemas.microsoft.com/office/drawing/2014/main" val="10000"/>
                  </a:ext>
                </a:extLst>
              </a:tr>
              <a:tr h="226036">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89</a:t>
                      </a:r>
                      <a:r>
                        <a:rPr lang="en" sz="700" dirty="0">
                          <a:solidFill>
                            <a:schemeClr val="dk1"/>
                          </a:solidFill>
                          <a:latin typeface="Poppins" pitchFamily="2" charset="-94"/>
                          <a:ea typeface="Playfair Display ExtraBold"/>
                          <a:cs typeface="Poppins" pitchFamily="2" charset="-94"/>
                          <a:sym typeface="Playfair Display ExtraBold"/>
                        </a:rPr>
                        <a:t>  Ac</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solidFill>
                        <a:schemeClr val="lt1"/>
                      </a:solidFill>
                      <a:prstDash val="solid"/>
                      <a:round/>
                      <a:headEnd type="none" w="sm" len="sm"/>
                      <a:tailEnd type="none" w="sm" len="sm"/>
                    </a:lnT>
                    <a:lnB w="12700" cap="flat" cmpd="sng" algn="ctr">
                      <a:solidFill>
                        <a:schemeClr val="bg2"/>
                      </a:solidFill>
                      <a:prstDash val="solid"/>
                      <a:round/>
                      <a:headEnd type="none" w="med" len="med"/>
                      <a:tailEnd type="none" w="med" len="med"/>
                    </a:lnB>
                    <a:solidFill>
                      <a:srgbClr val="00B0F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90</a:t>
                      </a:r>
                      <a:r>
                        <a:rPr lang="en" sz="700">
                          <a:solidFill>
                            <a:schemeClr val="dk1"/>
                          </a:solidFill>
                          <a:latin typeface="Poppins" pitchFamily="2" charset="-94"/>
                          <a:ea typeface="Playfair Display ExtraBold"/>
                          <a:cs typeface="Poppins" pitchFamily="2" charset="-94"/>
                          <a:sym typeface="Playfair Display ExtraBold"/>
                        </a:rPr>
                        <a:t> Th</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solidFill>
                        <a:schemeClr val="lt1"/>
                      </a:solidFill>
                      <a:prstDash val="solid"/>
                      <a:round/>
                      <a:headEnd type="none" w="sm" len="sm"/>
                      <a:tailEnd type="none" w="sm" len="sm"/>
                    </a:lnT>
                    <a:lnB w="12700" cap="flat" cmpd="sng" algn="ctr">
                      <a:solidFill>
                        <a:schemeClr val="bg2"/>
                      </a:solidFill>
                      <a:prstDash val="solid"/>
                      <a:round/>
                      <a:headEnd type="none" w="med" len="med"/>
                      <a:tailEnd type="none" w="med" len="med"/>
                    </a:lnB>
                    <a:solidFill>
                      <a:srgbClr val="00B0F0"/>
                    </a:solidFill>
                  </a:tcPr>
                </a:tc>
                <a:tc>
                  <a:txBody>
                    <a:bodyPr/>
                    <a:lstStyle/>
                    <a:p>
                      <a:pPr marL="45720" lvl="0" indent="0" algn="l" rtl="0">
                        <a:spcBef>
                          <a:spcPts val="0"/>
                        </a:spcBef>
                        <a:spcAft>
                          <a:spcPts val="0"/>
                        </a:spcAft>
                        <a:buNone/>
                      </a:pPr>
                      <a:r>
                        <a:rPr lang="en" sz="700" b="1">
                          <a:solidFill>
                            <a:schemeClr val="dk1"/>
                          </a:solidFill>
                          <a:latin typeface="Poppins" pitchFamily="2" charset="-94"/>
                          <a:ea typeface="Playfair Display"/>
                          <a:cs typeface="Poppins" pitchFamily="2" charset="-94"/>
                          <a:sym typeface="Playfair Display"/>
                        </a:rPr>
                        <a:t>91</a:t>
                      </a:r>
                      <a:r>
                        <a:rPr lang="en" sz="700">
                          <a:solidFill>
                            <a:schemeClr val="dk1"/>
                          </a:solidFill>
                          <a:latin typeface="Poppins" pitchFamily="2" charset="-94"/>
                          <a:ea typeface="Playfair Display ExtraBold"/>
                          <a:cs typeface="Poppins" pitchFamily="2" charset="-94"/>
                          <a:sym typeface="Playfair Display ExtraBold"/>
                        </a:rPr>
                        <a:t>  Pa</a:t>
                      </a:r>
                      <a:endParaRPr sz="90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solidFill>
                        <a:schemeClr val="lt1"/>
                      </a:solidFill>
                      <a:prstDash val="solid"/>
                      <a:round/>
                      <a:headEnd type="none" w="sm" len="sm"/>
                      <a:tailEnd type="none" w="sm" len="sm"/>
                    </a:lnT>
                    <a:lnB w="12700" cap="flat" cmpd="sng" algn="ctr">
                      <a:solidFill>
                        <a:schemeClr val="bg2"/>
                      </a:solidFill>
                      <a:prstDash val="solid"/>
                      <a:round/>
                      <a:headEnd type="none" w="med" len="med"/>
                      <a:tailEnd type="none" w="med" len="med"/>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92</a:t>
                      </a:r>
                      <a:r>
                        <a:rPr lang="en" sz="700" dirty="0">
                          <a:solidFill>
                            <a:schemeClr val="dk1"/>
                          </a:solidFill>
                          <a:latin typeface="Poppins" pitchFamily="2" charset="-94"/>
                          <a:ea typeface="Playfair Display ExtraBold"/>
                          <a:cs typeface="Poppins" pitchFamily="2" charset="-94"/>
                          <a:sym typeface="Playfair Display ExtraBold"/>
                        </a:rPr>
                        <a:t>    U</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solidFill>
                        <a:schemeClr val="lt1"/>
                      </a:solidFill>
                      <a:prstDash val="solid"/>
                      <a:round/>
                      <a:headEnd type="none" w="sm" len="sm"/>
                      <a:tailEnd type="none" w="sm" len="sm"/>
                    </a:lnT>
                    <a:lnB w="12700" cap="flat" cmpd="sng" algn="ctr">
                      <a:solidFill>
                        <a:schemeClr val="bg2"/>
                      </a:solidFill>
                      <a:prstDash val="solid"/>
                      <a:round/>
                      <a:headEnd type="none" w="med" len="med"/>
                      <a:tailEnd type="none" w="med" len="med"/>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93</a:t>
                      </a:r>
                      <a:r>
                        <a:rPr lang="en" sz="700" dirty="0">
                          <a:solidFill>
                            <a:schemeClr val="dk1"/>
                          </a:solidFill>
                          <a:latin typeface="Poppins" pitchFamily="2" charset="-94"/>
                          <a:ea typeface="Playfair Display ExtraBold"/>
                          <a:cs typeface="Poppins" pitchFamily="2" charset="-94"/>
                          <a:sym typeface="Playfair Display ExtraBold"/>
                        </a:rPr>
                        <a:t>  Np</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solidFill>
                        <a:schemeClr val="lt1"/>
                      </a:solidFill>
                      <a:prstDash val="solid"/>
                      <a:round/>
                      <a:headEnd type="none" w="sm" len="sm"/>
                      <a:tailEnd type="none" w="sm" len="sm"/>
                    </a:lnT>
                    <a:lnB w="12700" cap="flat" cmpd="sng" algn="ctr">
                      <a:solidFill>
                        <a:schemeClr val="bg2"/>
                      </a:solidFill>
                      <a:prstDash val="solid"/>
                      <a:round/>
                      <a:headEnd type="none" w="med" len="med"/>
                      <a:tailEnd type="none" w="med" len="med"/>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94</a:t>
                      </a:r>
                      <a:r>
                        <a:rPr lang="en" sz="700" dirty="0">
                          <a:solidFill>
                            <a:schemeClr val="dk1"/>
                          </a:solidFill>
                          <a:latin typeface="Poppins" pitchFamily="2" charset="-94"/>
                          <a:ea typeface="Playfair Display ExtraBold"/>
                          <a:cs typeface="Poppins" pitchFamily="2" charset="-94"/>
                          <a:sym typeface="Playfair Display ExtraBold"/>
                        </a:rPr>
                        <a:t> Pu</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solidFill>
                        <a:schemeClr val="lt1"/>
                      </a:solidFill>
                      <a:prstDash val="solid"/>
                      <a:round/>
                      <a:headEnd type="none" w="sm" len="sm"/>
                      <a:tailEnd type="none" w="sm" len="sm"/>
                    </a:lnT>
                    <a:lnB w="12700" cap="flat" cmpd="sng" algn="ctr">
                      <a:solidFill>
                        <a:schemeClr val="bg2"/>
                      </a:solidFill>
                      <a:prstDash val="solid"/>
                      <a:round/>
                      <a:headEnd type="none" w="med" len="med"/>
                      <a:tailEnd type="none" w="med" len="med"/>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95</a:t>
                      </a:r>
                      <a:r>
                        <a:rPr lang="en" sz="700" dirty="0">
                          <a:solidFill>
                            <a:schemeClr val="dk1"/>
                          </a:solidFill>
                          <a:latin typeface="Poppins" pitchFamily="2" charset="-94"/>
                          <a:ea typeface="Playfair Display ExtraBold"/>
                          <a:cs typeface="Poppins" pitchFamily="2" charset="-94"/>
                          <a:sym typeface="Playfair Display ExtraBold"/>
                        </a:rPr>
                        <a:t> Am</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solidFill>
                        <a:schemeClr val="lt1"/>
                      </a:solidFill>
                      <a:prstDash val="solid"/>
                      <a:round/>
                      <a:headEnd type="none" w="sm" len="sm"/>
                      <a:tailEnd type="none" w="sm" len="sm"/>
                    </a:lnT>
                    <a:lnB w="12700" cap="flat" cmpd="sng" algn="ctr">
                      <a:solidFill>
                        <a:schemeClr val="bg2"/>
                      </a:solidFill>
                      <a:prstDash val="solid"/>
                      <a:round/>
                      <a:headEnd type="none" w="med" len="med"/>
                      <a:tailEnd type="none" w="med" len="med"/>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96 </a:t>
                      </a:r>
                      <a:r>
                        <a:rPr lang="en" sz="700" dirty="0">
                          <a:solidFill>
                            <a:schemeClr val="dk1"/>
                          </a:solidFill>
                          <a:latin typeface="Poppins" pitchFamily="2" charset="-94"/>
                          <a:ea typeface="Playfair Display ExtraBold"/>
                          <a:cs typeface="Poppins" pitchFamily="2" charset="-94"/>
                          <a:sym typeface="Playfair Display ExtraBold"/>
                        </a:rPr>
                        <a:t>Cm</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solidFill>
                        <a:schemeClr val="lt1"/>
                      </a:solidFill>
                      <a:prstDash val="solid"/>
                      <a:round/>
                      <a:headEnd type="none" w="sm" len="sm"/>
                      <a:tailEnd type="none" w="sm" len="sm"/>
                    </a:lnT>
                    <a:lnB w="12700" cap="flat" cmpd="sng" algn="ctr">
                      <a:solidFill>
                        <a:schemeClr val="bg2"/>
                      </a:solidFill>
                      <a:prstDash val="solid"/>
                      <a:round/>
                      <a:headEnd type="none" w="med" len="med"/>
                      <a:tailEnd type="none" w="med" len="med"/>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97</a:t>
                      </a:r>
                      <a:r>
                        <a:rPr lang="en" sz="700" dirty="0">
                          <a:solidFill>
                            <a:schemeClr val="dk1"/>
                          </a:solidFill>
                          <a:latin typeface="Poppins" pitchFamily="2" charset="-94"/>
                          <a:ea typeface="Playfair Display ExtraBold"/>
                          <a:cs typeface="Poppins" pitchFamily="2" charset="-94"/>
                          <a:sym typeface="Playfair Display ExtraBold"/>
                        </a:rPr>
                        <a:t>  Bk</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solidFill>
                        <a:schemeClr val="lt1"/>
                      </a:solidFill>
                      <a:prstDash val="solid"/>
                      <a:round/>
                      <a:headEnd type="none" w="sm" len="sm"/>
                      <a:tailEnd type="none" w="sm" len="sm"/>
                    </a:lnT>
                    <a:lnB w="12700" cap="flat" cmpd="sng" algn="ctr">
                      <a:solidFill>
                        <a:schemeClr val="bg2"/>
                      </a:solidFill>
                      <a:prstDash val="solid"/>
                      <a:round/>
                      <a:headEnd type="none" w="med" len="med"/>
                      <a:tailEnd type="none" w="med" len="med"/>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98</a:t>
                      </a:r>
                      <a:r>
                        <a:rPr lang="en" sz="700" dirty="0">
                          <a:solidFill>
                            <a:schemeClr val="dk1"/>
                          </a:solidFill>
                          <a:latin typeface="Poppins" pitchFamily="2" charset="-94"/>
                          <a:ea typeface="Playfair Display ExtraBold"/>
                          <a:cs typeface="Poppins" pitchFamily="2" charset="-94"/>
                          <a:sym typeface="Playfair Display ExtraBold"/>
                        </a:rPr>
                        <a:t>  Cf</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solidFill>
                        <a:schemeClr val="lt1"/>
                      </a:solidFill>
                      <a:prstDash val="solid"/>
                      <a:round/>
                      <a:headEnd type="none" w="sm" len="sm"/>
                      <a:tailEnd type="none" w="sm" len="sm"/>
                    </a:lnT>
                    <a:lnB w="12700" cap="flat" cmpd="sng" algn="ctr">
                      <a:solidFill>
                        <a:schemeClr val="bg2"/>
                      </a:solidFill>
                      <a:prstDash val="solid"/>
                      <a:round/>
                      <a:headEnd type="none" w="med" len="med"/>
                      <a:tailEnd type="none" w="med" len="med"/>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99</a:t>
                      </a:r>
                      <a:r>
                        <a:rPr lang="en" sz="700" dirty="0">
                          <a:solidFill>
                            <a:schemeClr val="dk1"/>
                          </a:solidFill>
                          <a:latin typeface="Poppins" pitchFamily="2" charset="-94"/>
                          <a:ea typeface="Playfair Display ExtraBold"/>
                          <a:cs typeface="Poppins" pitchFamily="2" charset="-94"/>
                          <a:sym typeface="Playfair Display ExtraBold"/>
                        </a:rPr>
                        <a:t>  Es</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solidFill>
                        <a:schemeClr val="lt1"/>
                      </a:solidFill>
                      <a:prstDash val="solid"/>
                      <a:round/>
                      <a:headEnd type="none" w="sm" len="sm"/>
                      <a:tailEnd type="none" w="sm" len="sm"/>
                    </a:lnT>
                    <a:lnB w="12700" cap="flat" cmpd="sng" algn="ctr">
                      <a:solidFill>
                        <a:schemeClr val="bg2"/>
                      </a:solidFill>
                      <a:prstDash val="solid"/>
                      <a:round/>
                      <a:headEnd type="none" w="med" len="med"/>
                      <a:tailEnd type="none" w="med" len="med"/>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100</a:t>
                      </a:r>
                      <a:r>
                        <a:rPr lang="en" sz="700" dirty="0">
                          <a:solidFill>
                            <a:schemeClr val="dk1"/>
                          </a:solidFill>
                          <a:latin typeface="Poppins" pitchFamily="2" charset="-94"/>
                          <a:ea typeface="Playfair Display ExtraBold"/>
                          <a:cs typeface="Poppins" pitchFamily="2" charset="-94"/>
                          <a:sym typeface="Playfair Display ExtraBold"/>
                        </a:rPr>
                        <a:t> Fm</a:t>
                      </a:r>
                      <a:endParaRPr sz="9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solidFill>
                        <a:schemeClr val="lt1"/>
                      </a:solidFill>
                      <a:prstDash val="solid"/>
                      <a:round/>
                      <a:headEnd type="none" w="sm" len="sm"/>
                      <a:tailEnd type="none" w="sm" len="sm"/>
                    </a:lnT>
                    <a:lnB w="12700" cap="flat" cmpd="sng" algn="ctr">
                      <a:solidFill>
                        <a:schemeClr val="bg2"/>
                      </a:solidFill>
                      <a:prstDash val="solid"/>
                      <a:round/>
                      <a:headEnd type="none" w="med" len="med"/>
                      <a:tailEnd type="none" w="med" len="med"/>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101</a:t>
                      </a:r>
                      <a:r>
                        <a:rPr lang="en" sz="700" dirty="0">
                          <a:solidFill>
                            <a:schemeClr val="dk1"/>
                          </a:solidFill>
                          <a:latin typeface="Poppins" pitchFamily="2" charset="-94"/>
                          <a:ea typeface="Playfair Display ExtraBold"/>
                          <a:cs typeface="Poppins" pitchFamily="2" charset="-94"/>
                          <a:sym typeface="Playfair Display ExtraBold"/>
                        </a:rPr>
                        <a:t> Md</a:t>
                      </a:r>
                      <a:endParaRPr sz="7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solidFill>
                        <a:schemeClr val="lt1"/>
                      </a:solidFill>
                      <a:prstDash val="solid"/>
                      <a:round/>
                      <a:headEnd type="none" w="sm" len="sm"/>
                      <a:tailEnd type="none" w="sm" len="sm"/>
                    </a:lnT>
                    <a:lnB w="12700" cap="flat" cmpd="sng" algn="ctr">
                      <a:solidFill>
                        <a:schemeClr val="bg2"/>
                      </a:solidFill>
                      <a:prstDash val="solid"/>
                      <a:round/>
                      <a:headEnd type="none" w="med" len="med"/>
                      <a:tailEnd type="none" w="med" len="med"/>
                    </a:lnB>
                    <a:solidFill>
                      <a:srgbClr val="00B0F0"/>
                    </a:solidFill>
                  </a:tcPr>
                </a:tc>
                <a:tc>
                  <a:txBody>
                    <a:bodyPr/>
                    <a:lstStyle/>
                    <a:p>
                      <a:pPr marL="45720" lvl="0" indent="0" algn="l" rtl="0">
                        <a:spcBef>
                          <a:spcPts val="0"/>
                        </a:spcBef>
                        <a:spcAft>
                          <a:spcPts val="0"/>
                        </a:spcAft>
                        <a:buNone/>
                      </a:pPr>
                      <a:r>
                        <a:rPr lang="en" sz="700" b="1" dirty="0">
                          <a:solidFill>
                            <a:schemeClr val="dk1"/>
                          </a:solidFill>
                          <a:latin typeface="Poppins" pitchFamily="2" charset="-94"/>
                          <a:ea typeface="Playfair Display"/>
                          <a:cs typeface="Poppins" pitchFamily="2" charset="-94"/>
                          <a:sym typeface="Playfair Display"/>
                        </a:rPr>
                        <a:t>102</a:t>
                      </a:r>
                      <a:r>
                        <a:rPr lang="en" sz="700" dirty="0">
                          <a:solidFill>
                            <a:schemeClr val="dk1"/>
                          </a:solidFill>
                          <a:latin typeface="Poppins" pitchFamily="2" charset="-94"/>
                          <a:ea typeface="Playfair Display ExtraBold"/>
                          <a:cs typeface="Poppins" pitchFamily="2" charset="-94"/>
                          <a:sym typeface="Playfair Display ExtraBold"/>
                        </a:rPr>
                        <a:t> No</a:t>
                      </a:r>
                      <a:endParaRPr sz="700" dirty="0">
                        <a:solidFill>
                          <a:schemeClr val="dk1"/>
                        </a:solidFill>
                        <a:latin typeface="Poppins" pitchFamily="2" charset="-94"/>
                        <a:ea typeface="Playfair Display ExtraBold"/>
                        <a:cs typeface="Poppins" pitchFamily="2" charset="-94"/>
                        <a:sym typeface="Playfair Display ExtraBold"/>
                      </a:endParaRP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9050" cap="flat" cmpd="sng">
                      <a:solidFill>
                        <a:schemeClr val="lt1"/>
                      </a:solidFill>
                      <a:prstDash val="solid"/>
                      <a:round/>
                      <a:headEnd type="none" w="sm" len="sm"/>
                      <a:tailEnd type="none" w="sm" len="sm"/>
                    </a:lnT>
                    <a:lnB w="12700" cap="flat" cmpd="sng" algn="ctr">
                      <a:solidFill>
                        <a:schemeClr val="bg2"/>
                      </a:solidFill>
                      <a:prstDash val="solid"/>
                      <a:round/>
                      <a:headEnd type="none" w="med" len="med"/>
                      <a:tailEnd type="none" w="med" len="med"/>
                    </a:lnB>
                    <a:solidFill>
                      <a:srgbClr val="00B0F0"/>
                    </a:solidFill>
                  </a:tcPr>
                </a:tc>
                <a:extLst>
                  <a:ext uri="{0D108BD9-81ED-4DB2-BD59-A6C34878D82A}">
                    <a16:rowId xmlns=""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843558"/>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6" y="1347613"/>
            <a:ext cx="7416824" cy="119238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0070C0"/>
              </a:buClr>
              <a:buFont typeface="Wingdings" pitchFamily="2" charset="2"/>
              <a:buChar char="Ø"/>
              <a:defRPr/>
            </a:pPr>
            <a:r>
              <a:rPr lang="tr-TR" sz="1200" i="1" dirty="0" smtClean="0">
                <a:solidFill>
                  <a:schemeClr val="bg1">
                    <a:lumMod val="10000"/>
                  </a:schemeClr>
                </a:solidFill>
                <a:latin typeface="Poppins" pitchFamily="2" charset="-94"/>
                <a:cs typeface="Poppins" pitchFamily="2" charset="-94"/>
              </a:rPr>
              <a:t>Isı, ışık ve gaz çıkışı, koku meydana gelmesi, renk değişimi, çökelti oluşumu </a:t>
            </a:r>
            <a:r>
              <a:rPr lang="tr-TR" sz="1200" dirty="0" smtClean="0">
                <a:solidFill>
                  <a:schemeClr val="bg1">
                    <a:lumMod val="10000"/>
                  </a:schemeClr>
                </a:solidFill>
                <a:latin typeface="Poppins" pitchFamily="2" charset="-94"/>
                <a:cs typeface="Poppins" pitchFamily="2" charset="-94"/>
              </a:rPr>
              <a:t>gibi durumlar kimyasal tepkime gerçekleştiğine dair ipuçları olabilir.</a:t>
            </a:r>
            <a:endParaRPr lang="tr-TR" sz="1200" dirty="0">
              <a:solidFill>
                <a:schemeClr val="bg1">
                  <a:lumMod val="10000"/>
                </a:schemeClr>
              </a:solidFill>
              <a:latin typeface="Poppins" pitchFamily="2" charset="-94"/>
              <a:cs typeface="Poppins" pitchFamily="2" charset="-94"/>
            </a:endParaRPr>
          </a:p>
        </p:txBody>
      </p:sp>
      <p:sp>
        <p:nvSpPr>
          <p:cNvPr id="28" name="Yuvarlatılmış Dikdörtgen 27"/>
          <p:cNvSpPr/>
          <p:nvPr/>
        </p:nvSpPr>
        <p:spPr>
          <a:xfrm>
            <a:off x="762140" y="699542"/>
            <a:ext cx="7704856" cy="293900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Yuvarlatılmış Dikdörtgen 28"/>
          <p:cNvSpPr/>
          <p:nvPr/>
        </p:nvSpPr>
        <p:spPr>
          <a:xfrm>
            <a:off x="762140" y="699542"/>
            <a:ext cx="7704856" cy="432048"/>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Altıgen 29"/>
          <p:cNvSpPr/>
          <p:nvPr/>
        </p:nvSpPr>
        <p:spPr>
          <a:xfrm>
            <a:off x="539552" y="627534"/>
            <a:ext cx="648072" cy="576064"/>
          </a:xfrm>
          <a:prstGeom prst="hexagon">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Google Shape;15287;p42"/>
          <p:cNvSpPr txBox="1">
            <a:spLocks/>
          </p:cNvSpPr>
          <p:nvPr/>
        </p:nvSpPr>
        <p:spPr>
          <a:xfrm>
            <a:off x="1186435" y="696966"/>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smtClean="0">
                <a:solidFill>
                  <a:schemeClr val="accent6"/>
                </a:solidFill>
                <a:latin typeface="321impact" pitchFamily="2" charset="0"/>
                <a:cs typeface="Poppins" pitchFamily="2" charset="-94"/>
                <a:sym typeface="Darker Grotesque Medium"/>
              </a:rPr>
              <a:t>BİLGİ</a:t>
            </a:r>
            <a:endParaRPr lang="tr-TR" sz="2000" dirty="0">
              <a:solidFill>
                <a:schemeClr val="accent6"/>
              </a:solidFill>
              <a:latin typeface="321impact" pitchFamily="2" charset="0"/>
              <a:cs typeface="Poppins" pitchFamily="2" charset="-94"/>
              <a:sym typeface="Darker Grotesque Medium"/>
            </a:endParaRPr>
          </a:p>
        </p:txBody>
      </p:sp>
      <p:pic>
        <p:nvPicPr>
          <p:cNvPr id="32" name="Picture 3" descr="C:\Users\Eru Iluvatar\Desktop\pngw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91388" y="739949"/>
            <a:ext cx="344399" cy="344399"/>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3">
            <a:clrChange>
              <a:clrFrom>
                <a:srgbClr val="F7F1F6"/>
              </a:clrFrom>
              <a:clrTo>
                <a:srgbClr val="F7F1F6">
                  <a:alpha val="0"/>
                </a:srgbClr>
              </a:clrTo>
            </a:clrChange>
            <a:extLst>
              <a:ext uri="{28A0092B-C50C-407E-A947-70E740481C1C}">
                <a14:useLocalDpi xmlns:a14="http://schemas.microsoft.com/office/drawing/2010/main" val="0"/>
              </a:ext>
            </a:extLst>
          </a:blip>
          <a:srcRect/>
          <a:stretch>
            <a:fillRect/>
          </a:stretch>
        </p:blipFill>
        <p:spPr bwMode="auto">
          <a:xfrm>
            <a:off x="1464174" y="2034222"/>
            <a:ext cx="6300788" cy="1463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1185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40" name="Dikdörtgen 39"/>
          <p:cNvSpPr/>
          <p:nvPr/>
        </p:nvSpPr>
        <p:spPr>
          <a:xfrm>
            <a:off x="683568" y="923202"/>
            <a:ext cx="7632848" cy="3808788"/>
          </a:xfrm>
          <a:prstGeom prst="rect">
            <a:avLst/>
          </a:prstGeom>
          <a:noFill/>
          <a:ln>
            <a:solidFill>
              <a:srgbClr val="48798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41" name="Paralelkenar 40"/>
          <p:cNvSpPr/>
          <p:nvPr/>
        </p:nvSpPr>
        <p:spPr>
          <a:xfrm>
            <a:off x="827584" y="671174"/>
            <a:ext cx="7632848" cy="504056"/>
          </a:xfrm>
          <a:prstGeom prst="parallelogram">
            <a:avLst/>
          </a:prstGeom>
          <a:solidFill>
            <a:srgbClr val="487980"/>
          </a:solidFill>
          <a:ln>
            <a:solidFill>
              <a:srgbClr val="4879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KİMYASAL TEPKİMELER</a:t>
            </a:r>
            <a:endParaRPr lang="tr-TR" sz="2400" i="1" dirty="0">
              <a:solidFill>
                <a:schemeClr val="accent6"/>
              </a:solidFill>
              <a:latin typeface="Poppins" pitchFamily="2" charset="-94"/>
              <a:cs typeface="Poppins" pitchFamily="2" charset="-94"/>
              <a:sym typeface="Darker Grotesque Medium"/>
            </a:endParaRPr>
          </a:p>
        </p:txBody>
      </p:sp>
      <p:sp>
        <p:nvSpPr>
          <p:cNvPr id="43" name="Oval 42"/>
          <p:cNvSpPr/>
          <p:nvPr/>
        </p:nvSpPr>
        <p:spPr>
          <a:xfrm>
            <a:off x="611560" y="570797"/>
            <a:ext cx="720080" cy="704809"/>
          </a:xfrm>
          <a:prstGeom prst="ellipse">
            <a:avLst/>
          </a:prstGeom>
          <a:solidFill>
            <a:srgbClr val="48798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Google Shape;224;p30"/>
          <p:cNvSpPr txBox="1">
            <a:spLocks/>
          </p:cNvSpPr>
          <p:nvPr/>
        </p:nvSpPr>
        <p:spPr>
          <a:xfrm>
            <a:off x="720000" y="136627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r>
              <a:rPr lang="tr-TR" b="1" dirty="0">
                <a:solidFill>
                  <a:srgbClr val="FF0000"/>
                </a:solidFill>
                <a:latin typeface="Poppins" pitchFamily="2" charset="-94"/>
                <a:cs typeface="Poppins" pitchFamily="2" charset="-94"/>
              </a:rPr>
              <a:t>1. </a:t>
            </a:r>
            <a:r>
              <a:rPr lang="tr-TR" b="1" dirty="0" smtClean="0">
                <a:solidFill>
                  <a:srgbClr val="FF0000"/>
                </a:solidFill>
                <a:latin typeface="Poppins" pitchFamily="2" charset="-94"/>
                <a:cs typeface="Poppins" pitchFamily="2" charset="-94"/>
              </a:rPr>
              <a:t>Fiziksel Değişim</a:t>
            </a:r>
            <a:endParaRPr lang="tr-TR" b="1" dirty="0">
              <a:solidFill>
                <a:srgbClr val="FF0000"/>
              </a:solidFill>
              <a:latin typeface="Poppins" pitchFamily="2" charset="-94"/>
              <a:cs typeface="Poppins" pitchFamily="2" charset="-94"/>
            </a:endParaRPr>
          </a:p>
          <a:p>
            <a:pPr marL="457200" lvl="1" indent="0" algn="l">
              <a:buSzPct val="100000"/>
            </a:pPr>
            <a:r>
              <a:rPr lang="tr-TR" sz="1200" i="1" dirty="0">
                <a:latin typeface="Poppins" pitchFamily="2" charset="-94"/>
                <a:cs typeface="Poppins" pitchFamily="2" charset="-94"/>
              </a:rPr>
              <a:t>a. </a:t>
            </a:r>
            <a:r>
              <a:rPr lang="tr-TR" sz="1200" i="1" dirty="0" smtClean="0">
                <a:latin typeface="Poppins" pitchFamily="2" charset="-94"/>
                <a:cs typeface="Poppins" pitchFamily="2" charset="-94"/>
              </a:rPr>
              <a:t>Fiziksel Değişim Örnekleri</a:t>
            </a:r>
            <a:endParaRPr lang="tr-TR" sz="1200" i="1" dirty="0">
              <a:latin typeface="Poppins" pitchFamily="2" charset="-94"/>
              <a:cs typeface="Poppins" pitchFamily="2" charset="-94"/>
            </a:endParaRPr>
          </a:p>
          <a:p>
            <a:pPr marL="0" indent="0" algn="l">
              <a:buSzPct val="100000"/>
            </a:pPr>
            <a:endParaRPr lang="tr-TR" dirty="0">
              <a:latin typeface="Poppins" pitchFamily="2" charset="-94"/>
              <a:cs typeface="Poppins" pitchFamily="2" charset="-94"/>
            </a:endParaRPr>
          </a:p>
          <a:p>
            <a:pPr marL="0" indent="0" algn="l">
              <a:buSzPct val="100000"/>
            </a:pPr>
            <a:r>
              <a:rPr lang="tr-TR" b="1" dirty="0">
                <a:solidFill>
                  <a:srgbClr val="FF0000"/>
                </a:solidFill>
                <a:latin typeface="Poppins" pitchFamily="2" charset="-94"/>
                <a:cs typeface="Poppins" pitchFamily="2" charset="-94"/>
              </a:rPr>
              <a:t>2. </a:t>
            </a:r>
            <a:r>
              <a:rPr lang="tr-TR" b="1" dirty="0" smtClean="0">
                <a:solidFill>
                  <a:srgbClr val="FF0000"/>
                </a:solidFill>
                <a:latin typeface="Poppins" pitchFamily="2" charset="-94"/>
                <a:cs typeface="Poppins" pitchFamily="2" charset="-94"/>
              </a:rPr>
              <a:t>Kimyasal Değişim</a:t>
            </a:r>
            <a:endParaRPr lang="tr-TR" b="1" dirty="0">
              <a:solidFill>
                <a:srgbClr val="FF0000"/>
              </a:solidFill>
              <a:latin typeface="Poppins" pitchFamily="2" charset="-94"/>
              <a:cs typeface="Poppins" pitchFamily="2" charset="-94"/>
            </a:endParaRPr>
          </a:p>
          <a:p>
            <a:pPr marL="457200" lvl="1" indent="0" algn="l">
              <a:buSzPct val="100000"/>
            </a:pPr>
            <a:r>
              <a:rPr lang="tr-TR" sz="1200" i="1" dirty="0">
                <a:latin typeface="Poppins" pitchFamily="2" charset="-94"/>
                <a:cs typeface="Poppins" pitchFamily="2" charset="-94"/>
              </a:rPr>
              <a:t>a. </a:t>
            </a:r>
            <a:r>
              <a:rPr lang="tr-TR" sz="1200" i="1" dirty="0" smtClean="0">
                <a:latin typeface="Poppins" pitchFamily="2" charset="-94"/>
                <a:cs typeface="Poppins" pitchFamily="2" charset="-94"/>
              </a:rPr>
              <a:t>Kimyasal Değişim Örnekleri</a:t>
            </a:r>
            <a:endParaRPr lang="tr-TR" sz="1200" i="1" dirty="0">
              <a:latin typeface="Poppins" pitchFamily="2" charset="-94"/>
              <a:cs typeface="Poppins" pitchFamily="2" charset="-94"/>
            </a:endParaRPr>
          </a:p>
        </p:txBody>
      </p:sp>
      <p:sp>
        <p:nvSpPr>
          <p:cNvPr id="47" name="Google Shape;15287;p42"/>
          <p:cNvSpPr txBox="1">
            <a:spLocks/>
          </p:cNvSpPr>
          <p:nvPr/>
        </p:nvSpPr>
        <p:spPr>
          <a:xfrm>
            <a:off x="808547" y="667951"/>
            <a:ext cx="42562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3</a:t>
            </a:r>
            <a:endParaRPr lang="tr-TR" sz="2400" i="1" dirty="0">
              <a:solidFill>
                <a:schemeClr val="accent6"/>
              </a:solidFill>
              <a:latin typeface="Poppins" pitchFamily="2" charset="-94"/>
              <a:cs typeface="Poppins" pitchFamily="2" charset="-94"/>
              <a:sym typeface="Darker Grotesque Medium"/>
            </a:endParaRPr>
          </a:p>
        </p:txBody>
      </p:sp>
    </p:spTree>
    <p:extLst>
      <p:ext uri="{BB962C8B-B14F-4D97-AF65-F5344CB8AC3E}">
        <p14:creationId xmlns:p14="http://schemas.microsoft.com/office/powerpoint/2010/main" val="28008165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48798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487980"/>
          </a:solidFill>
          <a:ln>
            <a:solidFill>
              <a:srgbClr val="4879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Kimyasal Tepkime</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48798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487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52230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Kimyasal tepkimeler </a:t>
            </a:r>
            <a:r>
              <a:rPr lang="tr-TR" sz="1200" i="1" dirty="0">
                <a:solidFill>
                  <a:srgbClr val="FF0000"/>
                </a:solidFill>
                <a:latin typeface="Poppins" pitchFamily="2" charset="-94"/>
                <a:cs typeface="Poppins" pitchFamily="2" charset="-94"/>
              </a:rPr>
              <a:t>tepkime denklemi </a:t>
            </a:r>
            <a:r>
              <a:rPr lang="tr-TR" sz="1200" dirty="0">
                <a:latin typeface="Poppins" pitchFamily="2" charset="-94"/>
                <a:cs typeface="Poppins" pitchFamily="2" charset="-94"/>
              </a:rPr>
              <a:t>ile gösterilir.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Tepkimeye giren maddelere </a:t>
            </a:r>
            <a:r>
              <a:rPr lang="tr-TR" sz="1200" i="1" dirty="0">
                <a:solidFill>
                  <a:srgbClr val="FF0000"/>
                </a:solidFill>
                <a:latin typeface="Poppins" pitchFamily="2" charset="-94"/>
                <a:cs typeface="Poppins" pitchFamily="2" charset="-94"/>
              </a:rPr>
              <a:t>girenler</a:t>
            </a:r>
            <a:r>
              <a:rPr lang="tr-TR" sz="1200" dirty="0">
                <a:latin typeface="Poppins" pitchFamily="2" charset="-94"/>
                <a:cs typeface="Poppins" pitchFamily="2" charset="-94"/>
              </a:rPr>
              <a:t>, tepkime sonucu oluşan maddelere </a:t>
            </a:r>
            <a:r>
              <a:rPr lang="tr-TR" sz="1200" i="1" dirty="0">
                <a:solidFill>
                  <a:srgbClr val="FF0000"/>
                </a:solidFill>
                <a:latin typeface="Poppins" pitchFamily="2" charset="-94"/>
                <a:cs typeface="Poppins" pitchFamily="2" charset="-94"/>
              </a:rPr>
              <a:t>ürünler</a:t>
            </a:r>
            <a:r>
              <a:rPr lang="tr-TR" sz="1200" dirty="0">
                <a:latin typeface="Poppins" pitchFamily="2" charset="-94"/>
                <a:cs typeface="Poppins" pitchFamily="2" charset="-94"/>
              </a:rPr>
              <a:t> denir.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Kimyasal tepkimede girenler okun </a:t>
            </a:r>
            <a:r>
              <a:rPr lang="tr-TR" sz="1200" dirty="0">
                <a:solidFill>
                  <a:srgbClr val="FF0000"/>
                </a:solidFill>
                <a:latin typeface="Poppins" pitchFamily="2" charset="-94"/>
                <a:cs typeface="Poppins" pitchFamily="2" charset="-94"/>
              </a:rPr>
              <a:t>sol tarafına</a:t>
            </a:r>
            <a:r>
              <a:rPr lang="tr-TR" sz="1200" dirty="0">
                <a:latin typeface="Poppins" pitchFamily="2" charset="-94"/>
                <a:cs typeface="Poppins" pitchFamily="2" charset="-94"/>
              </a:rPr>
              <a:t>, ürünler </a:t>
            </a:r>
            <a:r>
              <a:rPr lang="tr-TR" sz="1200" dirty="0">
                <a:solidFill>
                  <a:srgbClr val="FF0000"/>
                </a:solidFill>
                <a:latin typeface="Poppins" pitchFamily="2" charset="-94"/>
                <a:cs typeface="Poppins" pitchFamily="2" charset="-94"/>
              </a:rPr>
              <a:t>sağ tarafına </a:t>
            </a:r>
            <a:r>
              <a:rPr lang="tr-TR" sz="1200" dirty="0">
                <a:latin typeface="Poppins" pitchFamily="2" charset="-94"/>
                <a:cs typeface="Poppins" pitchFamily="2" charset="-94"/>
              </a:rPr>
              <a:t>yazılır.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Tepkiyeme girenler ve ürünler birden fazla ise aralarına </a:t>
            </a:r>
            <a:r>
              <a:rPr lang="tr-TR" sz="1200" dirty="0">
                <a:solidFill>
                  <a:srgbClr val="FF0000"/>
                </a:solidFill>
                <a:latin typeface="Poppins" pitchFamily="2" charset="-94"/>
                <a:cs typeface="Poppins" pitchFamily="2" charset="-94"/>
              </a:rPr>
              <a:t>+</a:t>
            </a:r>
            <a:r>
              <a:rPr lang="tr-TR" sz="1200" dirty="0">
                <a:latin typeface="Poppins" pitchFamily="2" charset="-94"/>
                <a:cs typeface="Poppins" pitchFamily="2" charset="-94"/>
              </a:rPr>
              <a:t> işareti yazılır.</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399" y="3422812"/>
            <a:ext cx="5619427" cy="6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Resim 17"/>
          <p:cNvPicPr>
            <a:picLocks noChangeAspect="1"/>
          </p:cNvPicPr>
          <p:nvPr/>
        </p:nvPicPr>
        <p:blipFill>
          <a:blip r:embed="rId4">
            <a:clrChange>
              <a:clrFrom>
                <a:srgbClr val="F8F8F8"/>
              </a:clrFrom>
              <a:clrTo>
                <a:srgbClr val="F8F8F8">
                  <a:alpha val="0"/>
                </a:srgbClr>
              </a:clrTo>
            </a:clrChange>
          </a:blip>
          <a:stretch>
            <a:fillRect/>
          </a:stretch>
        </p:blipFill>
        <p:spPr>
          <a:xfrm>
            <a:off x="6617436" y="2960743"/>
            <a:ext cx="1624864" cy="1696163"/>
          </a:xfrm>
          <a:prstGeom prst="rect">
            <a:avLst/>
          </a:prstGeom>
        </p:spPr>
      </p:pic>
    </p:spTree>
    <p:extLst>
      <p:ext uri="{BB962C8B-B14F-4D97-AF65-F5344CB8AC3E}">
        <p14:creationId xmlns:p14="http://schemas.microsoft.com/office/powerpoint/2010/main" val="1047266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48798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487980"/>
          </a:solidFill>
          <a:ln>
            <a:solidFill>
              <a:srgbClr val="4879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a:solidFill>
                  <a:schemeClr val="accent6"/>
                </a:solidFill>
                <a:latin typeface="Poppins" pitchFamily="2" charset="-94"/>
                <a:cs typeface="Poppins" pitchFamily="2" charset="-94"/>
                <a:sym typeface="Darker Grotesque Medium"/>
              </a:rPr>
              <a:t>Kimyasal Tepkime Denklemi</a:t>
            </a:r>
          </a:p>
        </p:txBody>
      </p:sp>
      <p:sp>
        <p:nvSpPr>
          <p:cNvPr id="15" name="Oval 14"/>
          <p:cNvSpPr/>
          <p:nvPr/>
        </p:nvSpPr>
        <p:spPr>
          <a:xfrm>
            <a:off x="611560" y="570797"/>
            <a:ext cx="720080" cy="704809"/>
          </a:xfrm>
          <a:prstGeom prst="ellipse">
            <a:avLst/>
          </a:prstGeom>
          <a:solidFill>
            <a:srgbClr val="48798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487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52230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Farklı maddelerin bir araya gelerek, etkileşime girmesi sonucunda yeni maddeler oluşma sürecine </a:t>
            </a:r>
            <a:r>
              <a:rPr lang="tr-TR" sz="1200" i="1" dirty="0">
                <a:solidFill>
                  <a:srgbClr val="FF0000"/>
                </a:solidFill>
                <a:latin typeface="Poppins" pitchFamily="2" charset="-94"/>
                <a:cs typeface="Poppins" pitchFamily="2" charset="-94"/>
              </a:rPr>
              <a:t>kimyasal tepkime </a:t>
            </a:r>
            <a:r>
              <a:rPr lang="tr-TR" sz="1200" dirty="0">
                <a:latin typeface="Poppins" pitchFamily="2" charset="-94"/>
                <a:cs typeface="Poppins" pitchFamily="2" charset="-94"/>
              </a:rPr>
              <a:t>denir.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Kimyasal </a:t>
            </a:r>
            <a:r>
              <a:rPr lang="tr-TR" sz="1200" dirty="0">
                <a:latin typeface="Poppins" pitchFamily="2" charset="-94"/>
                <a:cs typeface="Poppins" pitchFamily="2" charset="-94"/>
              </a:rPr>
              <a:t>tepkime sürecinde atom ya da moleküller arasında </a:t>
            </a:r>
            <a:r>
              <a:rPr lang="tr-TR" sz="1200" dirty="0">
                <a:solidFill>
                  <a:srgbClr val="FF0000"/>
                </a:solidFill>
                <a:latin typeface="Poppins" pitchFamily="2" charset="-94"/>
                <a:cs typeface="Poppins" pitchFamily="2" charset="-94"/>
              </a:rPr>
              <a:t>yeni bağlar oluşur </a:t>
            </a:r>
            <a:r>
              <a:rPr lang="tr-TR" sz="1200" dirty="0">
                <a:latin typeface="Poppins" pitchFamily="2" charset="-94"/>
                <a:cs typeface="Poppins" pitchFamily="2" charset="-94"/>
              </a:rPr>
              <a:t>ya da </a:t>
            </a:r>
            <a:r>
              <a:rPr lang="tr-TR" sz="1200" dirty="0">
                <a:solidFill>
                  <a:srgbClr val="FF0000"/>
                </a:solidFill>
                <a:latin typeface="Poppins" pitchFamily="2" charset="-94"/>
                <a:cs typeface="Poppins" pitchFamily="2" charset="-94"/>
              </a:rPr>
              <a:t>var olan bağlar kırılır</a:t>
            </a:r>
            <a:r>
              <a:rPr lang="tr-TR" sz="1200" dirty="0">
                <a:latin typeface="Poppins" pitchFamily="2" charset="-94"/>
                <a:cs typeface="Poppins" pitchFamily="2" charset="-94"/>
              </a:rPr>
              <a:t>. İki durumda </a:t>
            </a:r>
            <a:r>
              <a:rPr lang="tr-TR" sz="1200" dirty="0" smtClean="0">
                <a:latin typeface="Poppins" pitchFamily="2" charset="-94"/>
                <a:cs typeface="Poppins" pitchFamily="2" charset="-94"/>
              </a:rPr>
              <a:t>da kimyasal </a:t>
            </a:r>
            <a:r>
              <a:rPr lang="tr-TR" sz="1200" dirty="0">
                <a:latin typeface="Poppins" pitchFamily="2" charset="-94"/>
                <a:cs typeface="Poppins" pitchFamily="2" charset="-94"/>
              </a:rPr>
              <a:t>tepkimeye giren maddelerin </a:t>
            </a:r>
            <a:r>
              <a:rPr lang="tr-TR" sz="1200" dirty="0">
                <a:solidFill>
                  <a:srgbClr val="FF0000"/>
                </a:solidFill>
                <a:latin typeface="Poppins" pitchFamily="2" charset="-94"/>
                <a:cs typeface="Poppins" pitchFamily="2" charset="-94"/>
              </a:rPr>
              <a:t>kimyasal yapısı değişir.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Kimyasal </a:t>
            </a:r>
            <a:r>
              <a:rPr lang="tr-TR" sz="1200" dirty="0">
                <a:latin typeface="Poppins" pitchFamily="2" charset="-94"/>
                <a:cs typeface="Poppins" pitchFamily="2" charset="-94"/>
              </a:rPr>
              <a:t>tepkimeden sonra </a:t>
            </a:r>
            <a:r>
              <a:rPr lang="tr-TR" sz="1200" dirty="0">
                <a:solidFill>
                  <a:srgbClr val="FF0000"/>
                </a:solidFill>
                <a:latin typeface="Poppins" pitchFamily="2" charset="-94"/>
                <a:cs typeface="Poppins" pitchFamily="2" charset="-94"/>
              </a:rPr>
              <a:t>yeni madde </a:t>
            </a:r>
            <a:r>
              <a:rPr lang="tr-TR" sz="1200" dirty="0">
                <a:latin typeface="Poppins" pitchFamily="2" charset="-94"/>
                <a:cs typeface="Poppins" pitchFamily="2" charset="-94"/>
              </a:rPr>
              <a:t>ya da </a:t>
            </a:r>
            <a:r>
              <a:rPr lang="tr-TR" sz="1200" dirty="0">
                <a:solidFill>
                  <a:srgbClr val="FF0000"/>
                </a:solidFill>
                <a:latin typeface="Poppins" pitchFamily="2" charset="-94"/>
                <a:cs typeface="Poppins" pitchFamily="2" charset="-94"/>
              </a:rPr>
              <a:t>maddeler oluşur</a:t>
            </a:r>
            <a:r>
              <a:rPr lang="tr-TR" sz="1200" dirty="0">
                <a:latin typeface="Poppins" pitchFamily="2" charset="-94"/>
                <a:cs typeface="Poppins" pitchFamily="2" charset="-94"/>
              </a:rPr>
              <a:t>.</a:t>
            </a:r>
          </a:p>
          <a:p>
            <a:pPr marL="0" indent="0" algn="l">
              <a:buSzPct val="100000"/>
            </a:pPr>
            <a:endParaRPr lang="tr-TR" sz="1200" dirty="0" smtClean="0">
              <a:latin typeface="Poppins" pitchFamily="2" charset="-94"/>
              <a:cs typeface="Poppins" pitchFamily="2" charset="-94"/>
            </a:endParaRPr>
          </a:p>
        </p:txBody>
      </p:sp>
    </p:spTree>
    <p:extLst>
      <p:ext uri="{BB962C8B-B14F-4D97-AF65-F5344CB8AC3E}">
        <p14:creationId xmlns:p14="http://schemas.microsoft.com/office/powerpoint/2010/main" val="20810449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3997236" y="1290499"/>
            <a:ext cx="3127464" cy="121924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tr-TR" sz="1200" b="1" dirty="0">
                <a:solidFill>
                  <a:srgbClr val="FF0000"/>
                </a:solidFill>
                <a:latin typeface="Poppins" pitchFamily="2" charset="-94"/>
                <a:cs typeface="Poppins" pitchFamily="2" charset="-94"/>
              </a:rPr>
              <a:t>Kimyasal tepkime online </a:t>
            </a:r>
            <a:r>
              <a:rPr lang="tr-TR" sz="1200" b="1" dirty="0" smtClean="0">
                <a:solidFill>
                  <a:srgbClr val="FF0000"/>
                </a:solidFill>
                <a:latin typeface="Poppins" pitchFamily="2" charset="-94"/>
                <a:cs typeface="Poppins" pitchFamily="2" charset="-94"/>
              </a:rPr>
              <a:t>deneyi;</a:t>
            </a:r>
            <a:endParaRPr lang="tr-TR" sz="1200" b="1" dirty="0">
              <a:solidFill>
                <a:srgbClr val="FF0000"/>
              </a:solidFill>
              <a:latin typeface="Poppins" pitchFamily="2" charset="-94"/>
              <a:cs typeface="Poppins" pitchFamily="2" charset="-94"/>
            </a:endParaRPr>
          </a:p>
          <a:p>
            <a:endParaRPr lang="tr-TR" sz="1200" dirty="0">
              <a:latin typeface="Poppins" pitchFamily="2" charset="-94"/>
              <a:cs typeface="Poppins" pitchFamily="2" charset="-94"/>
            </a:endParaRPr>
          </a:p>
          <a:p>
            <a:r>
              <a:rPr lang="tr-TR" sz="1200" dirty="0">
                <a:latin typeface="Poppins" pitchFamily="2" charset="-94"/>
                <a:cs typeface="Poppins" pitchFamily="2" charset="-94"/>
                <a:hlinkClick r:id="rId2"/>
              </a:rPr>
              <a:t>https://www.huseyinfarukyildirim.com/kimyasal-tepkime-deneyi/</a:t>
            </a:r>
            <a:endParaRPr lang="tr-TR" sz="1200" dirty="0">
              <a:latin typeface="Poppins" pitchFamily="2" charset="-94"/>
              <a:cs typeface="Poppins" pitchFamily="2" charset="-94"/>
            </a:endParaRPr>
          </a:p>
          <a:p>
            <a:pPr>
              <a:buClr>
                <a:srgbClr val="CC00CC"/>
              </a:buClr>
              <a:defRPr/>
            </a:pPr>
            <a:endParaRPr lang="tr-TR" sz="1200" dirty="0">
              <a:solidFill>
                <a:schemeClr val="bg1">
                  <a:lumMod val="10000"/>
                </a:schemeClr>
              </a:solidFill>
              <a:latin typeface="Poppins" pitchFamily="2" charset="-94"/>
              <a:cs typeface="Poppins" pitchFamily="2" charset="-94"/>
            </a:endParaRPr>
          </a:p>
        </p:txBody>
      </p:sp>
      <p:sp>
        <p:nvSpPr>
          <p:cNvPr id="9" name="Yuvarlatılmış Dikdörtgen 8"/>
          <p:cNvSpPr/>
          <p:nvPr/>
        </p:nvSpPr>
        <p:spPr>
          <a:xfrm>
            <a:off x="763329" y="719469"/>
            <a:ext cx="7704856" cy="2017200"/>
          </a:xfrm>
          <a:prstGeom prst="roundRect">
            <a:avLst/>
          </a:prstGeom>
          <a:no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D53529"/>
          </a:solid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dirty="0" smtClean="0">
                <a:solidFill>
                  <a:schemeClr val="accent6"/>
                </a:solidFill>
                <a:latin typeface="321impact" pitchFamily="2" charset="0"/>
                <a:cs typeface="Poppins" pitchFamily="2" charset="-94"/>
                <a:sym typeface="Darker Grotesque Medium"/>
              </a:rPr>
              <a:t>ONLİNE DENEY</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6620"/>
            <a:ext cx="648072" cy="576064"/>
          </a:xfrm>
          <a:prstGeom prst="hexagon">
            <a:avLst/>
          </a:prstGeom>
          <a:solidFill>
            <a:srgbClr val="D5352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oogle Shape;4750;p70"/>
          <p:cNvGrpSpPr/>
          <p:nvPr/>
        </p:nvGrpSpPr>
        <p:grpSpPr>
          <a:xfrm>
            <a:off x="692408" y="762320"/>
            <a:ext cx="357800" cy="357725"/>
            <a:chOff x="6300450" y="1512850"/>
            <a:chExt cx="357800" cy="357725"/>
          </a:xfrm>
          <a:solidFill>
            <a:schemeClr val="bg1"/>
          </a:solidFill>
        </p:grpSpPr>
        <p:sp>
          <p:nvSpPr>
            <p:cNvPr id="15" name="Google Shape;4751;p70"/>
            <p:cNvSpPr/>
            <p:nvPr/>
          </p:nvSpPr>
          <p:spPr>
            <a:xfrm>
              <a:off x="6342375" y="1554775"/>
              <a:ext cx="20975" cy="21000"/>
            </a:xfrm>
            <a:custGeom>
              <a:avLst/>
              <a:gdLst/>
              <a:ahLst/>
              <a:cxnLst/>
              <a:rect l="l" t="t" r="r" b="b"/>
              <a:pathLst>
                <a:path w="839" h="840" extrusionOk="0">
                  <a:moveTo>
                    <a:pt x="0" y="0"/>
                  </a:moveTo>
                  <a:lnTo>
                    <a:pt x="0"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52;p70"/>
            <p:cNvSpPr/>
            <p:nvPr/>
          </p:nvSpPr>
          <p:spPr>
            <a:xfrm>
              <a:off x="6384950" y="1554775"/>
              <a:ext cx="20975" cy="21000"/>
            </a:xfrm>
            <a:custGeom>
              <a:avLst/>
              <a:gdLst/>
              <a:ahLst/>
              <a:cxnLst/>
              <a:rect l="l" t="t" r="r" b="b"/>
              <a:pathLst>
                <a:path w="839" h="840" extrusionOk="0">
                  <a:moveTo>
                    <a:pt x="1" y="0"/>
                  </a:moveTo>
                  <a:lnTo>
                    <a:pt x="1"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53;p70"/>
            <p:cNvSpPr/>
            <p:nvPr/>
          </p:nvSpPr>
          <p:spPr>
            <a:xfrm>
              <a:off x="6426850" y="1554775"/>
              <a:ext cx="21025" cy="21000"/>
            </a:xfrm>
            <a:custGeom>
              <a:avLst/>
              <a:gdLst/>
              <a:ahLst/>
              <a:cxnLst/>
              <a:rect l="l" t="t" r="r" b="b"/>
              <a:pathLst>
                <a:path w="841" h="840" extrusionOk="0">
                  <a:moveTo>
                    <a:pt x="1" y="0"/>
                  </a:moveTo>
                  <a:lnTo>
                    <a:pt x="1" y="839"/>
                  </a:lnTo>
                  <a:lnTo>
                    <a:pt x="840" y="839"/>
                  </a:lnTo>
                  <a:lnTo>
                    <a:pt x="8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54;p70"/>
            <p:cNvSpPr/>
            <p:nvPr/>
          </p:nvSpPr>
          <p:spPr>
            <a:xfrm>
              <a:off x="6468800" y="1554775"/>
              <a:ext cx="83850" cy="21000"/>
            </a:xfrm>
            <a:custGeom>
              <a:avLst/>
              <a:gdLst/>
              <a:ahLst/>
              <a:cxnLst/>
              <a:rect l="l" t="t" r="r" b="b"/>
              <a:pathLst>
                <a:path w="3354" h="840" extrusionOk="0">
                  <a:moveTo>
                    <a:pt x="0" y="0"/>
                  </a:moveTo>
                  <a:lnTo>
                    <a:pt x="0" y="839"/>
                  </a:lnTo>
                  <a:lnTo>
                    <a:pt x="3354" y="839"/>
                  </a:lnTo>
                  <a:lnTo>
                    <a:pt x="33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55;p70"/>
            <p:cNvSpPr/>
            <p:nvPr/>
          </p:nvSpPr>
          <p:spPr>
            <a:xfrm>
              <a:off x="6300450" y="1512850"/>
              <a:ext cx="357800" cy="357725"/>
            </a:xfrm>
            <a:custGeom>
              <a:avLst/>
              <a:gdLst/>
              <a:ahLst/>
              <a:cxnLst/>
              <a:rect l="l" t="t" r="r" b="b"/>
              <a:pathLst>
                <a:path w="14312" h="14309" extrusionOk="0">
                  <a:moveTo>
                    <a:pt x="10927" y="839"/>
                  </a:moveTo>
                  <a:lnTo>
                    <a:pt x="10927" y="3355"/>
                  </a:lnTo>
                  <a:lnTo>
                    <a:pt x="839" y="3355"/>
                  </a:lnTo>
                  <a:lnTo>
                    <a:pt x="839" y="839"/>
                  </a:lnTo>
                  <a:close/>
                  <a:moveTo>
                    <a:pt x="7572" y="6734"/>
                  </a:moveTo>
                  <a:lnTo>
                    <a:pt x="7572" y="9280"/>
                  </a:lnTo>
                  <a:cubicBezTo>
                    <a:pt x="7639" y="9327"/>
                    <a:pt x="9030" y="9598"/>
                    <a:pt x="9229" y="11085"/>
                  </a:cubicBezTo>
                  <a:cubicBezTo>
                    <a:pt x="8980" y="11170"/>
                    <a:pt x="8582" y="11279"/>
                    <a:pt x="8197" y="11279"/>
                  </a:cubicBezTo>
                  <a:cubicBezTo>
                    <a:pt x="7911" y="11279"/>
                    <a:pt x="7631" y="11219"/>
                    <a:pt x="7424" y="11045"/>
                  </a:cubicBezTo>
                  <a:cubicBezTo>
                    <a:pt x="7043" y="10721"/>
                    <a:pt x="6566" y="10615"/>
                    <a:pt x="6109" y="10615"/>
                  </a:cubicBezTo>
                  <a:cubicBezTo>
                    <a:pt x="5763" y="10615"/>
                    <a:pt x="5429" y="10675"/>
                    <a:pt x="5154" y="10748"/>
                  </a:cubicBezTo>
                  <a:cubicBezTo>
                    <a:pt x="5522" y="9537"/>
                    <a:pt x="6652" y="9332"/>
                    <a:pt x="6734" y="9280"/>
                  </a:cubicBezTo>
                  <a:lnTo>
                    <a:pt x="6734" y="6734"/>
                  </a:lnTo>
                  <a:close/>
                  <a:moveTo>
                    <a:pt x="13473" y="839"/>
                  </a:moveTo>
                  <a:lnTo>
                    <a:pt x="13473" y="5058"/>
                  </a:lnTo>
                  <a:lnTo>
                    <a:pt x="12216" y="5058"/>
                  </a:lnTo>
                  <a:lnTo>
                    <a:pt x="12216" y="5896"/>
                  </a:lnTo>
                  <a:lnTo>
                    <a:pt x="13473" y="5896"/>
                  </a:lnTo>
                  <a:lnTo>
                    <a:pt x="13473" y="6734"/>
                  </a:lnTo>
                  <a:lnTo>
                    <a:pt x="12216" y="6734"/>
                  </a:lnTo>
                  <a:lnTo>
                    <a:pt x="12216" y="7573"/>
                  </a:lnTo>
                  <a:lnTo>
                    <a:pt x="13473" y="7573"/>
                  </a:lnTo>
                  <a:lnTo>
                    <a:pt x="13473" y="8411"/>
                  </a:lnTo>
                  <a:lnTo>
                    <a:pt x="12216" y="8411"/>
                  </a:lnTo>
                  <a:lnTo>
                    <a:pt x="12216" y="9249"/>
                  </a:lnTo>
                  <a:lnTo>
                    <a:pt x="13473" y="9249"/>
                  </a:lnTo>
                  <a:lnTo>
                    <a:pt x="13473" y="12635"/>
                  </a:lnTo>
                  <a:lnTo>
                    <a:pt x="9812" y="12635"/>
                  </a:lnTo>
                  <a:cubicBezTo>
                    <a:pt x="10512" y="11167"/>
                    <a:pt x="9884" y="9403"/>
                    <a:pt x="8412" y="8702"/>
                  </a:cubicBezTo>
                  <a:lnTo>
                    <a:pt x="8412" y="6734"/>
                  </a:lnTo>
                  <a:lnTo>
                    <a:pt x="9280" y="6734"/>
                  </a:lnTo>
                  <a:lnTo>
                    <a:pt x="9280" y="5896"/>
                  </a:lnTo>
                  <a:lnTo>
                    <a:pt x="5057" y="5896"/>
                  </a:lnTo>
                  <a:lnTo>
                    <a:pt x="5057" y="6734"/>
                  </a:lnTo>
                  <a:lnTo>
                    <a:pt x="5896" y="6734"/>
                  </a:lnTo>
                  <a:lnTo>
                    <a:pt x="5896" y="8702"/>
                  </a:lnTo>
                  <a:cubicBezTo>
                    <a:pt x="4433" y="9403"/>
                    <a:pt x="3810" y="11167"/>
                    <a:pt x="4505" y="12635"/>
                  </a:cubicBezTo>
                  <a:lnTo>
                    <a:pt x="839" y="12635"/>
                  </a:lnTo>
                  <a:lnTo>
                    <a:pt x="839" y="9280"/>
                  </a:lnTo>
                  <a:lnTo>
                    <a:pt x="2097" y="9280"/>
                  </a:lnTo>
                  <a:lnTo>
                    <a:pt x="2097" y="8411"/>
                  </a:lnTo>
                  <a:lnTo>
                    <a:pt x="839" y="8411"/>
                  </a:lnTo>
                  <a:lnTo>
                    <a:pt x="839" y="7573"/>
                  </a:lnTo>
                  <a:lnTo>
                    <a:pt x="2097" y="7573"/>
                  </a:lnTo>
                  <a:lnTo>
                    <a:pt x="2097" y="6734"/>
                  </a:lnTo>
                  <a:lnTo>
                    <a:pt x="839" y="6734"/>
                  </a:lnTo>
                  <a:lnTo>
                    <a:pt x="839" y="5896"/>
                  </a:lnTo>
                  <a:lnTo>
                    <a:pt x="2097" y="5896"/>
                  </a:lnTo>
                  <a:lnTo>
                    <a:pt x="2097" y="5058"/>
                  </a:lnTo>
                  <a:lnTo>
                    <a:pt x="839" y="5058"/>
                  </a:lnTo>
                  <a:lnTo>
                    <a:pt x="839" y="4193"/>
                  </a:lnTo>
                  <a:lnTo>
                    <a:pt x="11796" y="4193"/>
                  </a:lnTo>
                  <a:lnTo>
                    <a:pt x="11796" y="839"/>
                  </a:lnTo>
                  <a:close/>
                  <a:moveTo>
                    <a:pt x="6110" y="11449"/>
                  </a:moveTo>
                  <a:cubicBezTo>
                    <a:pt x="6397" y="11449"/>
                    <a:pt x="6676" y="11509"/>
                    <a:pt x="6883" y="11684"/>
                  </a:cubicBezTo>
                  <a:cubicBezTo>
                    <a:pt x="7253" y="11997"/>
                    <a:pt x="7720" y="12114"/>
                    <a:pt x="8202" y="12114"/>
                  </a:cubicBezTo>
                  <a:cubicBezTo>
                    <a:pt x="8525" y="12114"/>
                    <a:pt x="8854" y="12062"/>
                    <a:pt x="9167" y="11980"/>
                  </a:cubicBezTo>
                  <a:lnTo>
                    <a:pt x="9167" y="11980"/>
                  </a:lnTo>
                  <a:cubicBezTo>
                    <a:pt x="8902" y="12844"/>
                    <a:pt x="8099" y="13468"/>
                    <a:pt x="7154" y="13468"/>
                  </a:cubicBezTo>
                  <a:cubicBezTo>
                    <a:pt x="6090" y="13468"/>
                    <a:pt x="5210" y="12675"/>
                    <a:pt x="5068" y="11647"/>
                  </a:cubicBezTo>
                  <a:cubicBezTo>
                    <a:pt x="5323" y="11559"/>
                    <a:pt x="5723" y="11449"/>
                    <a:pt x="6110" y="11449"/>
                  </a:cubicBezTo>
                  <a:close/>
                  <a:moveTo>
                    <a:pt x="0" y="1"/>
                  </a:moveTo>
                  <a:lnTo>
                    <a:pt x="0" y="13473"/>
                  </a:lnTo>
                  <a:lnTo>
                    <a:pt x="5092" y="13473"/>
                  </a:lnTo>
                  <a:cubicBezTo>
                    <a:pt x="5640" y="14030"/>
                    <a:pt x="6396" y="14309"/>
                    <a:pt x="7153" y="14309"/>
                  </a:cubicBezTo>
                  <a:cubicBezTo>
                    <a:pt x="7910" y="14309"/>
                    <a:pt x="8667" y="14030"/>
                    <a:pt x="9214" y="13473"/>
                  </a:cubicBezTo>
                  <a:lnTo>
                    <a:pt x="14311" y="13473"/>
                  </a:lnTo>
                  <a:lnTo>
                    <a:pt x="14311"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pic>
        <p:nvPicPr>
          <p:cNvPr id="21" name="Google Shape;4598;p63"/>
          <p:cNvPicPr preferRelativeResize="0"/>
          <p:nvPr/>
        </p:nvPicPr>
        <p:blipFill>
          <a:blip r:embed="rId3">
            <a:extLst>
              <a:ext uri="{28A0092B-C50C-407E-A947-70E740481C1C}">
                <a14:useLocalDpi xmlns:a14="http://schemas.microsoft.com/office/drawing/2010/main" val="0"/>
              </a:ext>
            </a:extLst>
          </a:blip>
          <a:stretch>
            <a:fillRect/>
          </a:stretch>
        </p:blipFill>
        <p:spPr>
          <a:xfrm>
            <a:off x="1188813" y="1235746"/>
            <a:ext cx="2624389" cy="1407119"/>
          </a:xfrm>
          <a:prstGeom prst="roundRect">
            <a:avLst>
              <a:gd name="adj" fmla="val 1731"/>
            </a:avLst>
          </a:prstGeom>
          <a:noFill/>
          <a:ln>
            <a:noFill/>
          </a:ln>
        </p:spPr>
      </p:pic>
    </p:spTree>
    <p:extLst>
      <p:ext uri="{BB962C8B-B14F-4D97-AF65-F5344CB8AC3E}">
        <p14:creationId xmlns:p14="http://schemas.microsoft.com/office/powerpoint/2010/main" val="27177734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4598;p63"/>
          <p:cNvPicPr preferRelativeResize="0"/>
          <p:nvPr/>
        </p:nvPicPr>
        <p:blipFill>
          <a:blip r:embed="rId2">
            <a:extLst>
              <a:ext uri="{28A0092B-C50C-407E-A947-70E740481C1C}">
                <a14:useLocalDpi xmlns:a14="http://schemas.microsoft.com/office/drawing/2010/main" val="0"/>
              </a:ext>
            </a:extLst>
          </a:blip>
          <a:stretch>
            <a:fillRect/>
          </a:stretch>
        </p:blipFill>
        <p:spPr>
          <a:xfrm>
            <a:off x="1188814" y="1235747"/>
            <a:ext cx="2624388" cy="1407118"/>
          </a:xfrm>
          <a:prstGeom prst="roundRect">
            <a:avLst>
              <a:gd name="adj" fmla="val 1731"/>
            </a:avLst>
          </a:prstGeom>
          <a:noFill/>
          <a:ln>
            <a:noFill/>
          </a:ln>
        </p:spPr>
      </p:pic>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3997236" y="1290499"/>
            <a:ext cx="3127464" cy="121924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tr-TR" sz="1200" b="1" dirty="0">
                <a:solidFill>
                  <a:srgbClr val="FF0000"/>
                </a:solidFill>
                <a:latin typeface="Poppins" pitchFamily="2" charset="-94"/>
                <a:cs typeface="Poppins" pitchFamily="2" charset="-94"/>
              </a:rPr>
              <a:t>Kimyasal tepkime denkleştirme online </a:t>
            </a:r>
            <a:r>
              <a:rPr lang="tr-TR" sz="1200" b="1" dirty="0" smtClean="0">
                <a:solidFill>
                  <a:srgbClr val="FF0000"/>
                </a:solidFill>
                <a:latin typeface="Poppins" pitchFamily="2" charset="-94"/>
                <a:cs typeface="Poppins" pitchFamily="2" charset="-94"/>
              </a:rPr>
              <a:t>deneyi;</a:t>
            </a:r>
            <a:endParaRPr lang="tr-TR" sz="1200" b="1" dirty="0">
              <a:solidFill>
                <a:srgbClr val="FF0000"/>
              </a:solidFill>
              <a:latin typeface="Poppins" pitchFamily="2" charset="-94"/>
              <a:cs typeface="Poppins" pitchFamily="2" charset="-94"/>
            </a:endParaRPr>
          </a:p>
          <a:p>
            <a:endParaRPr lang="tr-TR" sz="1200" dirty="0">
              <a:latin typeface="Poppins" pitchFamily="2" charset="-94"/>
              <a:cs typeface="Poppins" pitchFamily="2" charset="-94"/>
            </a:endParaRPr>
          </a:p>
          <a:p>
            <a:r>
              <a:rPr lang="tr-TR" sz="1200" dirty="0">
                <a:latin typeface="Poppins" pitchFamily="2" charset="-94"/>
                <a:cs typeface="Poppins" pitchFamily="2" charset="-94"/>
                <a:hlinkClick r:id="rId3"/>
              </a:rPr>
              <a:t>https://www.huseyinfarukyildirim.com/tepkime-denklestirme/</a:t>
            </a:r>
            <a:endParaRPr lang="tr-TR" sz="1200" dirty="0">
              <a:latin typeface="Poppins" pitchFamily="2" charset="-94"/>
              <a:cs typeface="Poppins" pitchFamily="2" charset="-94"/>
            </a:endParaRPr>
          </a:p>
          <a:p>
            <a:pPr>
              <a:buClr>
                <a:srgbClr val="CC00CC"/>
              </a:buClr>
              <a:defRPr/>
            </a:pPr>
            <a:endParaRPr lang="tr-TR" sz="1200" dirty="0">
              <a:solidFill>
                <a:schemeClr val="bg1">
                  <a:lumMod val="10000"/>
                </a:schemeClr>
              </a:solidFill>
              <a:latin typeface="Poppins" pitchFamily="2" charset="-94"/>
              <a:cs typeface="Poppins" pitchFamily="2" charset="-94"/>
            </a:endParaRPr>
          </a:p>
        </p:txBody>
      </p:sp>
      <p:sp>
        <p:nvSpPr>
          <p:cNvPr id="9" name="Yuvarlatılmış Dikdörtgen 8"/>
          <p:cNvSpPr/>
          <p:nvPr/>
        </p:nvSpPr>
        <p:spPr>
          <a:xfrm>
            <a:off x="763329" y="719469"/>
            <a:ext cx="7704856" cy="2017200"/>
          </a:xfrm>
          <a:prstGeom prst="roundRect">
            <a:avLst/>
          </a:prstGeom>
          <a:no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D53529"/>
          </a:solid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dirty="0" smtClean="0">
                <a:solidFill>
                  <a:schemeClr val="accent6"/>
                </a:solidFill>
                <a:latin typeface="321impact" pitchFamily="2" charset="0"/>
                <a:cs typeface="Poppins" pitchFamily="2" charset="-94"/>
                <a:sym typeface="Darker Grotesque Medium"/>
              </a:rPr>
              <a:t>ONLİNE DENEY</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6620"/>
            <a:ext cx="648072" cy="576064"/>
          </a:xfrm>
          <a:prstGeom prst="hexagon">
            <a:avLst/>
          </a:prstGeom>
          <a:solidFill>
            <a:srgbClr val="D5352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oogle Shape;4750;p70"/>
          <p:cNvGrpSpPr/>
          <p:nvPr/>
        </p:nvGrpSpPr>
        <p:grpSpPr>
          <a:xfrm>
            <a:off x="692408" y="762320"/>
            <a:ext cx="357800" cy="357725"/>
            <a:chOff x="6300450" y="1512850"/>
            <a:chExt cx="357800" cy="357725"/>
          </a:xfrm>
          <a:solidFill>
            <a:schemeClr val="bg1"/>
          </a:solidFill>
        </p:grpSpPr>
        <p:sp>
          <p:nvSpPr>
            <p:cNvPr id="15" name="Google Shape;4751;p70"/>
            <p:cNvSpPr/>
            <p:nvPr/>
          </p:nvSpPr>
          <p:spPr>
            <a:xfrm>
              <a:off x="6342375" y="1554775"/>
              <a:ext cx="20975" cy="21000"/>
            </a:xfrm>
            <a:custGeom>
              <a:avLst/>
              <a:gdLst/>
              <a:ahLst/>
              <a:cxnLst/>
              <a:rect l="l" t="t" r="r" b="b"/>
              <a:pathLst>
                <a:path w="839" h="840" extrusionOk="0">
                  <a:moveTo>
                    <a:pt x="0" y="0"/>
                  </a:moveTo>
                  <a:lnTo>
                    <a:pt x="0"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52;p70"/>
            <p:cNvSpPr/>
            <p:nvPr/>
          </p:nvSpPr>
          <p:spPr>
            <a:xfrm>
              <a:off x="6384950" y="1554775"/>
              <a:ext cx="20975" cy="21000"/>
            </a:xfrm>
            <a:custGeom>
              <a:avLst/>
              <a:gdLst/>
              <a:ahLst/>
              <a:cxnLst/>
              <a:rect l="l" t="t" r="r" b="b"/>
              <a:pathLst>
                <a:path w="839" h="840" extrusionOk="0">
                  <a:moveTo>
                    <a:pt x="1" y="0"/>
                  </a:moveTo>
                  <a:lnTo>
                    <a:pt x="1"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53;p70"/>
            <p:cNvSpPr/>
            <p:nvPr/>
          </p:nvSpPr>
          <p:spPr>
            <a:xfrm>
              <a:off x="6426850" y="1554775"/>
              <a:ext cx="21025" cy="21000"/>
            </a:xfrm>
            <a:custGeom>
              <a:avLst/>
              <a:gdLst/>
              <a:ahLst/>
              <a:cxnLst/>
              <a:rect l="l" t="t" r="r" b="b"/>
              <a:pathLst>
                <a:path w="841" h="840" extrusionOk="0">
                  <a:moveTo>
                    <a:pt x="1" y="0"/>
                  </a:moveTo>
                  <a:lnTo>
                    <a:pt x="1" y="839"/>
                  </a:lnTo>
                  <a:lnTo>
                    <a:pt x="840" y="839"/>
                  </a:lnTo>
                  <a:lnTo>
                    <a:pt x="8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54;p70"/>
            <p:cNvSpPr/>
            <p:nvPr/>
          </p:nvSpPr>
          <p:spPr>
            <a:xfrm>
              <a:off x="6468800" y="1554775"/>
              <a:ext cx="83850" cy="21000"/>
            </a:xfrm>
            <a:custGeom>
              <a:avLst/>
              <a:gdLst/>
              <a:ahLst/>
              <a:cxnLst/>
              <a:rect l="l" t="t" r="r" b="b"/>
              <a:pathLst>
                <a:path w="3354" h="840" extrusionOk="0">
                  <a:moveTo>
                    <a:pt x="0" y="0"/>
                  </a:moveTo>
                  <a:lnTo>
                    <a:pt x="0" y="839"/>
                  </a:lnTo>
                  <a:lnTo>
                    <a:pt x="3354" y="839"/>
                  </a:lnTo>
                  <a:lnTo>
                    <a:pt x="33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55;p70"/>
            <p:cNvSpPr/>
            <p:nvPr/>
          </p:nvSpPr>
          <p:spPr>
            <a:xfrm>
              <a:off x="6300450" y="1512850"/>
              <a:ext cx="357800" cy="357725"/>
            </a:xfrm>
            <a:custGeom>
              <a:avLst/>
              <a:gdLst/>
              <a:ahLst/>
              <a:cxnLst/>
              <a:rect l="l" t="t" r="r" b="b"/>
              <a:pathLst>
                <a:path w="14312" h="14309" extrusionOk="0">
                  <a:moveTo>
                    <a:pt x="10927" y="839"/>
                  </a:moveTo>
                  <a:lnTo>
                    <a:pt x="10927" y="3355"/>
                  </a:lnTo>
                  <a:lnTo>
                    <a:pt x="839" y="3355"/>
                  </a:lnTo>
                  <a:lnTo>
                    <a:pt x="839" y="839"/>
                  </a:lnTo>
                  <a:close/>
                  <a:moveTo>
                    <a:pt x="7572" y="6734"/>
                  </a:moveTo>
                  <a:lnTo>
                    <a:pt x="7572" y="9280"/>
                  </a:lnTo>
                  <a:cubicBezTo>
                    <a:pt x="7639" y="9327"/>
                    <a:pt x="9030" y="9598"/>
                    <a:pt x="9229" y="11085"/>
                  </a:cubicBezTo>
                  <a:cubicBezTo>
                    <a:pt x="8980" y="11170"/>
                    <a:pt x="8582" y="11279"/>
                    <a:pt x="8197" y="11279"/>
                  </a:cubicBezTo>
                  <a:cubicBezTo>
                    <a:pt x="7911" y="11279"/>
                    <a:pt x="7631" y="11219"/>
                    <a:pt x="7424" y="11045"/>
                  </a:cubicBezTo>
                  <a:cubicBezTo>
                    <a:pt x="7043" y="10721"/>
                    <a:pt x="6566" y="10615"/>
                    <a:pt x="6109" y="10615"/>
                  </a:cubicBezTo>
                  <a:cubicBezTo>
                    <a:pt x="5763" y="10615"/>
                    <a:pt x="5429" y="10675"/>
                    <a:pt x="5154" y="10748"/>
                  </a:cubicBezTo>
                  <a:cubicBezTo>
                    <a:pt x="5522" y="9537"/>
                    <a:pt x="6652" y="9332"/>
                    <a:pt x="6734" y="9280"/>
                  </a:cubicBezTo>
                  <a:lnTo>
                    <a:pt x="6734" y="6734"/>
                  </a:lnTo>
                  <a:close/>
                  <a:moveTo>
                    <a:pt x="13473" y="839"/>
                  </a:moveTo>
                  <a:lnTo>
                    <a:pt x="13473" y="5058"/>
                  </a:lnTo>
                  <a:lnTo>
                    <a:pt x="12216" y="5058"/>
                  </a:lnTo>
                  <a:lnTo>
                    <a:pt x="12216" y="5896"/>
                  </a:lnTo>
                  <a:lnTo>
                    <a:pt x="13473" y="5896"/>
                  </a:lnTo>
                  <a:lnTo>
                    <a:pt x="13473" y="6734"/>
                  </a:lnTo>
                  <a:lnTo>
                    <a:pt x="12216" y="6734"/>
                  </a:lnTo>
                  <a:lnTo>
                    <a:pt x="12216" y="7573"/>
                  </a:lnTo>
                  <a:lnTo>
                    <a:pt x="13473" y="7573"/>
                  </a:lnTo>
                  <a:lnTo>
                    <a:pt x="13473" y="8411"/>
                  </a:lnTo>
                  <a:lnTo>
                    <a:pt x="12216" y="8411"/>
                  </a:lnTo>
                  <a:lnTo>
                    <a:pt x="12216" y="9249"/>
                  </a:lnTo>
                  <a:lnTo>
                    <a:pt x="13473" y="9249"/>
                  </a:lnTo>
                  <a:lnTo>
                    <a:pt x="13473" y="12635"/>
                  </a:lnTo>
                  <a:lnTo>
                    <a:pt x="9812" y="12635"/>
                  </a:lnTo>
                  <a:cubicBezTo>
                    <a:pt x="10512" y="11167"/>
                    <a:pt x="9884" y="9403"/>
                    <a:pt x="8412" y="8702"/>
                  </a:cubicBezTo>
                  <a:lnTo>
                    <a:pt x="8412" y="6734"/>
                  </a:lnTo>
                  <a:lnTo>
                    <a:pt x="9280" y="6734"/>
                  </a:lnTo>
                  <a:lnTo>
                    <a:pt x="9280" y="5896"/>
                  </a:lnTo>
                  <a:lnTo>
                    <a:pt x="5057" y="5896"/>
                  </a:lnTo>
                  <a:lnTo>
                    <a:pt x="5057" y="6734"/>
                  </a:lnTo>
                  <a:lnTo>
                    <a:pt x="5896" y="6734"/>
                  </a:lnTo>
                  <a:lnTo>
                    <a:pt x="5896" y="8702"/>
                  </a:lnTo>
                  <a:cubicBezTo>
                    <a:pt x="4433" y="9403"/>
                    <a:pt x="3810" y="11167"/>
                    <a:pt x="4505" y="12635"/>
                  </a:cubicBezTo>
                  <a:lnTo>
                    <a:pt x="839" y="12635"/>
                  </a:lnTo>
                  <a:lnTo>
                    <a:pt x="839" y="9280"/>
                  </a:lnTo>
                  <a:lnTo>
                    <a:pt x="2097" y="9280"/>
                  </a:lnTo>
                  <a:lnTo>
                    <a:pt x="2097" y="8411"/>
                  </a:lnTo>
                  <a:lnTo>
                    <a:pt x="839" y="8411"/>
                  </a:lnTo>
                  <a:lnTo>
                    <a:pt x="839" y="7573"/>
                  </a:lnTo>
                  <a:lnTo>
                    <a:pt x="2097" y="7573"/>
                  </a:lnTo>
                  <a:lnTo>
                    <a:pt x="2097" y="6734"/>
                  </a:lnTo>
                  <a:lnTo>
                    <a:pt x="839" y="6734"/>
                  </a:lnTo>
                  <a:lnTo>
                    <a:pt x="839" y="5896"/>
                  </a:lnTo>
                  <a:lnTo>
                    <a:pt x="2097" y="5896"/>
                  </a:lnTo>
                  <a:lnTo>
                    <a:pt x="2097" y="5058"/>
                  </a:lnTo>
                  <a:lnTo>
                    <a:pt x="839" y="5058"/>
                  </a:lnTo>
                  <a:lnTo>
                    <a:pt x="839" y="4193"/>
                  </a:lnTo>
                  <a:lnTo>
                    <a:pt x="11796" y="4193"/>
                  </a:lnTo>
                  <a:lnTo>
                    <a:pt x="11796" y="839"/>
                  </a:lnTo>
                  <a:close/>
                  <a:moveTo>
                    <a:pt x="6110" y="11449"/>
                  </a:moveTo>
                  <a:cubicBezTo>
                    <a:pt x="6397" y="11449"/>
                    <a:pt x="6676" y="11509"/>
                    <a:pt x="6883" y="11684"/>
                  </a:cubicBezTo>
                  <a:cubicBezTo>
                    <a:pt x="7253" y="11997"/>
                    <a:pt x="7720" y="12114"/>
                    <a:pt x="8202" y="12114"/>
                  </a:cubicBezTo>
                  <a:cubicBezTo>
                    <a:pt x="8525" y="12114"/>
                    <a:pt x="8854" y="12062"/>
                    <a:pt x="9167" y="11980"/>
                  </a:cubicBezTo>
                  <a:lnTo>
                    <a:pt x="9167" y="11980"/>
                  </a:lnTo>
                  <a:cubicBezTo>
                    <a:pt x="8902" y="12844"/>
                    <a:pt x="8099" y="13468"/>
                    <a:pt x="7154" y="13468"/>
                  </a:cubicBezTo>
                  <a:cubicBezTo>
                    <a:pt x="6090" y="13468"/>
                    <a:pt x="5210" y="12675"/>
                    <a:pt x="5068" y="11647"/>
                  </a:cubicBezTo>
                  <a:cubicBezTo>
                    <a:pt x="5323" y="11559"/>
                    <a:pt x="5723" y="11449"/>
                    <a:pt x="6110" y="11449"/>
                  </a:cubicBezTo>
                  <a:close/>
                  <a:moveTo>
                    <a:pt x="0" y="1"/>
                  </a:moveTo>
                  <a:lnTo>
                    <a:pt x="0" y="13473"/>
                  </a:lnTo>
                  <a:lnTo>
                    <a:pt x="5092" y="13473"/>
                  </a:lnTo>
                  <a:cubicBezTo>
                    <a:pt x="5640" y="14030"/>
                    <a:pt x="6396" y="14309"/>
                    <a:pt x="7153" y="14309"/>
                  </a:cubicBezTo>
                  <a:cubicBezTo>
                    <a:pt x="7910" y="14309"/>
                    <a:pt x="8667" y="14030"/>
                    <a:pt x="9214" y="13473"/>
                  </a:cubicBezTo>
                  <a:lnTo>
                    <a:pt x="14311" y="13473"/>
                  </a:lnTo>
                  <a:lnTo>
                    <a:pt x="14311"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spTree>
    <p:extLst>
      <p:ext uri="{BB962C8B-B14F-4D97-AF65-F5344CB8AC3E}">
        <p14:creationId xmlns:p14="http://schemas.microsoft.com/office/powerpoint/2010/main" val="9528345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48798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487980"/>
          </a:solidFill>
          <a:ln>
            <a:solidFill>
              <a:srgbClr val="4879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Kütlenin Korunumu</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48798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487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52230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İki madde tepkimeye girdiğinde yeni atomlar oluşmaz. Hatta atomların toplam elektron sayısı değişmez. Bu durumda tepkimeye giren maddelerin </a:t>
            </a:r>
            <a:r>
              <a:rPr lang="tr-TR" sz="1200" dirty="0">
                <a:solidFill>
                  <a:srgbClr val="FF0000"/>
                </a:solidFill>
                <a:latin typeface="Poppins" pitchFamily="2" charset="-94"/>
                <a:cs typeface="Poppins" pitchFamily="2" charset="-94"/>
              </a:rPr>
              <a:t>kütlesi </a:t>
            </a:r>
            <a:r>
              <a:rPr lang="tr-TR" sz="1200" dirty="0" smtClean="0">
                <a:solidFill>
                  <a:srgbClr val="FF0000"/>
                </a:solidFill>
                <a:latin typeface="Poppins" pitchFamily="2" charset="-94"/>
                <a:cs typeface="Poppins" pitchFamily="2" charset="-94"/>
              </a:rPr>
              <a:t>değişmez</a:t>
            </a:r>
            <a:r>
              <a:rPr lang="tr-TR" sz="1200" dirty="0" smtClean="0">
                <a:latin typeface="Poppins" pitchFamily="2" charset="-94"/>
                <a:cs typeface="Poppins" pitchFamily="2" charset="-94"/>
              </a:rPr>
              <a:t>. Tepkimeye </a:t>
            </a:r>
            <a:r>
              <a:rPr lang="tr-TR" sz="1200" dirty="0">
                <a:latin typeface="Poppins" pitchFamily="2" charset="-94"/>
                <a:cs typeface="Poppins" pitchFamily="2" charset="-94"/>
              </a:rPr>
              <a:t>giren maddelerin toplam kütleleri, yeni oluşan ürünün toplam kütlesine eşittir. Buna </a:t>
            </a:r>
            <a:r>
              <a:rPr lang="tr-TR" sz="1200" i="1" dirty="0">
                <a:solidFill>
                  <a:srgbClr val="FF0000"/>
                </a:solidFill>
                <a:latin typeface="Poppins" pitchFamily="2" charset="-94"/>
                <a:cs typeface="Poppins" pitchFamily="2" charset="-94"/>
              </a:rPr>
              <a:t>kütlenin korunumu kanunu</a:t>
            </a:r>
            <a:r>
              <a:rPr lang="tr-TR" sz="1200" dirty="0">
                <a:latin typeface="Poppins" pitchFamily="2" charset="-94"/>
                <a:cs typeface="Poppins" pitchFamily="2" charset="-94"/>
              </a:rPr>
              <a:t> denir.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p:txBody>
      </p:sp>
      <p:pic>
        <p:nvPicPr>
          <p:cNvPr id="13314" name="Picture 2"/>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1140793" y="2641738"/>
            <a:ext cx="6680713" cy="13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9909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48798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487980"/>
          </a:solidFill>
          <a:ln>
            <a:solidFill>
              <a:srgbClr val="4879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Kütlenin Korunumu</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48798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487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52230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Kimyasal tepkimelerde, tepkimeye giren maddelerin kütlesi </a:t>
            </a:r>
            <a:r>
              <a:rPr lang="tr-TR" sz="1200" dirty="0">
                <a:solidFill>
                  <a:srgbClr val="FF0000"/>
                </a:solidFill>
                <a:latin typeface="Poppins" pitchFamily="2" charset="-94"/>
                <a:cs typeface="Poppins" pitchFamily="2" charset="-94"/>
              </a:rPr>
              <a:t>azalırken</a:t>
            </a:r>
            <a:r>
              <a:rPr lang="tr-TR" sz="1200" dirty="0">
                <a:latin typeface="Poppins" pitchFamily="2" charset="-94"/>
                <a:cs typeface="Poppins" pitchFamily="2" charset="-94"/>
              </a:rPr>
              <a:t>, tepkime sonucu oluşan maddelerin kütlesi </a:t>
            </a:r>
            <a:r>
              <a:rPr lang="tr-TR" sz="1200" dirty="0">
                <a:solidFill>
                  <a:srgbClr val="FF0000"/>
                </a:solidFill>
                <a:latin typeface="Poppins" pitchFamily="2" charset="-94"/>
                <a:cs typeface="Poppins" pitchFamily="2" charset="-94"/>
              </a:rPr>
              <a:t>artar</a:t>
            </a:r>
            <a:r>
              <a:rPr lang="tr-TR" sz="1200" dirty="0">
                <a:latin typeface="Poppins" pitchFamily="2" charset="-94"/>
                <a:cs typeface="Poppins" pitchFamily="2" charset="-94"/>
              </a:rPr>
              <a:t>. </a:t>
            </a:r>
            <a:r>
              <a:rPr lang="tr-TR" sz="1200" i="1" dirty="0">
                <a:solidFill>
                  <a:srgbClr val="FF0000"/>
                </a:solidFill>
                <a:latin typeface="Poppins" pitchFamily="2" charset="-94"/>
                <a:cs typeface="Poppins" pitchFamily="2" charset="-94"/>
              </a:rPr>
              <a:t>Toplam kütle her zaman korunur.</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0650" y="2004402"/>
            <a:ext cx="2921000" cy="84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1056651" y="2965451"/>
            <a:ext cx="7054352" cy="1691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7628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oogle Shape;4598;p63"/>
          <p:cNvPicPr preferRelativeResize="0"/>
          <p:nvPr/>
        </p:nvPicPr>
        <p:blipFill>
          <a:blip r:embed="rId2">
            <a:extLst>
              <a:ext uri="{28A0092B-C50C-407E-A947-70E740481C1C}">
                <a14:useLocalDpi xmlns:a14="http://schemas.microsoft.com/office/drawing/2010/main" val="0"/>
              </a:ext>
            </a:extLst>
          </a:blip>
          <a:stretch>
            <a:fillRect/>
          </a:stretch>
        </p:blipFill>
        <p:spPr>
          <a:xfrm>
            <a:off x="1188814" y="1235747"/>
            <a:ext cx="2624388" cy="1407117"/>
          </a:xfrm>
          <a:prstGeom prst="roundRect">
            <a:avLst>
              <a:gd name="adj" fmla="val 1731"/>
            </a:avLst>
          </a:prstGeom>
          <a:noFill/>
          <a:ln>
            <a:noFill/>
          </a:ln>
        </p:spPr>
      </p:pic>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3997236" y="1290499"/>
            <a:ext cx="3127464" cy="121924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tr-TR" sz="1200" b="1" dirty="0">
                <a:solidFill>
                  <a:srgbClr val="FF0000"/>
                </a:solidFill>
                <a:latin typeface="Poppins" pitchFamily="2" charset="-94"/>
                <a:cs typeface="Poppins" pitchFamily="2" charset="-94"/>
              </a:rPr>
              <a:t>Kütlenin korunumu online </a:t>
            </a:r>
            <a:r>
              <a:rPr lang="tr-TR" sz="1200" b="1" dirty="0" smtClean="0">
                <a:solidFill>
                  <a:srgbClr val="FF0000"/>
                </a:solidFill>
                <a:latin typeface="Poppins" pitchFamily="2" charset="-94"/>
                <a:cs typeface="Poppins" pitchFamily="2" charset="-94"/>
              </a:rPr>
              <a:t>deneyi;</a:t>
            </a:r>
            <a:endParaRPr lang="tr-TR" sz="1200" b="1" dirty="0">
              <a:solidFill>
                <a:srgbClr val="FF0000"/>
              </a:solidFill>
              <a:latin typeface="Poppins" pitchFamily="2" charset="-94"/>
              <a:cs typeface="Poppins" pitchFamily="2" charset="-94"/>
            </a:endParaRPr>
          </a:p>
          <a:p>
            <a:endParaRPr lang="tr-TR" sz="1200" dirty="0">
              <a:latin typeface="Poppins" pitchFamily="2" charset="-94"/>
              <a:cs typeface="Poppins" pitchFamily="2" charset="-94"/>
            </a:endParaRPr>
          </a:p>
          <a:p>
            <a:r>
              <a:rPr lang="tr-TR" sz="1200" dirty="0">
                <a:latin typeface="Poppins" pitchFamily="2" charset="-94"/>
                <a:cs typeface="Poppins" pitchFamily="2" charset="-94"/>
                <a:hlinkClick r:id="rId3"/>
              </a:rPr>
              <a:t>https://www.huseyinfarukyildirim.com/kutlenin-korunumu-deneyi</a:t>
            </a:r>
            <a:r>
              <a:rPr lang="tr-TR" sz="1200" dirty="0" smtClean="0">
                <a:latin typeface="Poppins" pitchFamily="2" charset="-94"/>
                <a:cs typeface="Poppins" pitchFamily="2" charset="-94"/>
                <a:hlinkClick r:id="rId3"/>
              </a:rPr>
              <a:t>/</a:t>
            </a:r>
            <a:endParaRPr lang="tr-TR" sz="1200" dirty="0">
              <a:latin typeface="Poppins" pitchFamily="2" charset="-94"/>
              <a:cs typeface="Poppins" pitchFamily="2" charset="-94"/>
            </a:endParaRPr>
          </a:p>
        </p:txBody>
      </p:sp>
      <p:sp>
        <p:nvSpPr>
          <p:cNvPr id="9" name="Yuvarlatılmış Dikdörtgen 8"/>
          <p:cNvSpPr/>
          <p:nvPr/>
        </p:nvSpPr>
        <p:spPr>
          <a:xfrm>
            <a:off x="763329" y="719469"/>
            <a:ext cx="7704856" cy="2017200"/>
          </a:xfrm>
          <a:prstGeom prst="roundRect">
            <a:avLst/>
          </a:prstGeom>
          <a:no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D53529"/>
          </a:solid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dirty="0" smtClean="0">
                <a:solidFill>
                  <a:schemeClr val="accent6"/>
                </a:solidFill>
                <a:latin typeface="321impact" pitchFamily="2" charset="0"/>
                <a:cs typeface="Poppins" pitchFamily="2" charset="-94"/>
                <a:sym typeface="Darker Grotesque Medium"/>
              </a:rPr>
              <a:t>ONLİNE DENEY</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6620"/>
            <a:ext cx="648072" cy="576064"/>
          </a:xfrm>
          <a:prstGeom prst="hexagon">
            <a:avLst/>
          </a:prstGeom>
          <a:solidFill>
            <a:srgbClr val="D5352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oogle Shape;4750;p70"/>
          <p:cNvGrpSpPr/>
          <p:nvPr/>
        </p:nvGrpSpPr>
        <p:grpSpPr>
          <a:xfrm>
            <a:off x="692408" y="762320"/>
            <a:ext cx="357800" cy="357725"/>
            <a:chOff x="6300450" y="1512850"/>
            <a:chExt cx="357800" cy="357725"/>
          </a:xfrm>
          <a:solidFill>
            <a:schemeClr val="bg1"/>
          </a:solidFill>
        </p:grpSpPr>
        <p:sp>
          <p:nvSpPr>
            <p:cNvPr id="15" name="Google Shape;4751;p70"/>
            <p:cNvSpPr/>
            <p:nvPr/>
          </p:nvSpPr>
          <p:spPr>
            <a:xfrm>
              <a:off x="6342375" y="1554775"/>
              <a:ext cx="20975" cy="21000"/>
            </a:xfrm>
            <a:custGeom>
              <a:avLst/>
              <a:gdLst/>
              <a:ahLst/>
              <a:cxnLst/>
              <a:rect l="l" t="t" r="r" b="b"/>
              <a:pathLst>
                <a:path w="839" h="840" extrusionOk="0">
                  <a:moveTo>
                    <a:pt x="0" y="0"/>
                  </a:moveTo>
                  <a:lnTo>
                    <a:pt x="0"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52;p70"/>
            <p:cNvSpPr/>
            <p:nvPr/>
          </p:nvSpPr>
          <p:spPr>
            <a:xfrm>
              <a:off x="6384950" y="1554775"/>
              <a:ext cx="20975" cy="21000"/>
            </a:xfrm>
            <a:custGeom>
              <a:avLst/>
              <a:gdLst/>
              <a:ahLst/>
              <a:cxnLst/>
              <a:rect l="l" t="t" r="r" b="b"/>
              <a:pathLst>
                <a:path w="839" h="840" extrusionOk="0">
                  <a:moveTo>
                    <a:pt x="1" y="0"/>
                  </a:moveTo>
                  <a:lnTo>
                    <a:pt x="1"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53;p70"/>
            <p:cNvSpPr/>
            <p:nvPr/>
          </p:nvSpPr>
          <p:spPr>
            <a:xfrm>
              <a:off x="6426850" y="1554775"/>
              <a:ext cx="21025" cy="21000"/>
            </a:xfrm>
            <a:custGeom>
              <a:avLst/>
              <a:gdLst/>
              <a:ahLst/>
              <a:cxnLst/>
              <a:rect l="l" t="t" r="r" b="b"/>
              <a:pathLst>
                <a:path w="841" h="840" extrusionOk="0">
                  <a:moveTo>
                    <a:pt x="1" y="0"/>
                  </a:moveTo>
                  <a:lnTo>
                    <a:pt x="1" y="839"/>
                  </a:lnTo>
                  <a:lnTo>
                    <a:pt x="840" y="839"/>
                  </a:lnTo>
                  <a:lnTo>
                    <a:pt x="8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54;p70"/>
            <p:cNvSpPr/>
            <p:nvPr/>
          </p:nvSpPr>
          <p:spPr>
            <a:xfrm>
              <a:off x="6468800" y="1554775"/>
              <a:ext cx="83850" cy="21000"/>
            </a:xfrm>
            <a:custGeom>
              <a:avLst/>
              <a:gdLst/>
              <a:ahLst/>
              <a:cxnLst/>
              <a:rect l="l" t="t" r="r" b="b"/>
              <a:pathLst>
                <a:path w="3354" h="840" extrusionOk="0">
                  <a:moveTo>
                    <a:pt x="0" y="0"/>
                  </a:moveTo>
                  <a:lnTo>
                    <a:pt x="0" y="839"/>
                  </a:lnTo>
                  <a:lnTo>
                    <a:pt x="3354" y="839"/>
                  </a:lnTo>
                  <a:lnTo>
                    <a:pt x="33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55;p70"/>
            <p:cNvSpPr/>
            <p:nvPr/>
          </p:nvSpPr>
          <p:spPr>
            <a:xfrm>
              <a:off x="6300450" y="1512850"/>
              <a:ext cx="357800" cy="357725"/>
            </a:xfrm>
            <a:custGeom>
              <a:avLst/>
              <a:gdLst/>
              <a:ahLst/>
              <a:cxnLst/>
              <a:rect l="l" t="t" r="r" b="b"/>
              <a:pathLst>
                <a:path w="14312" h="14309" extrusionOk="0">
                  <a:moveTo>
                    <a:pt x="10927" y="839"/>
                  </a:moveTo>
                  <a:lnTo>
                    <a:pt x="10927" y="3355"/>
                  </a:lnTo>
                  <a:lnTo>
                    <a:pt x="839" y="3355"/>
                  </a:lnTo>
                  <a:lnTo>
                    <a:pt x="839" y="839"/>
                  </a:lnTo>
                  <a:close/>
                  <a:moveTo>
                    <a:pt x="7572" y="6734"/>
                  </a:moveTo>
                  <a:lnTo>
                    <a:pt x="7572" y="9280"/>
                  </a:lnTo>
                  <a:cubicBezTo>
                    <a:pt x="7639" y="9327"/>
                    <a:pt x="9030" y="9598"/>
                    <a:pt x="9229" y="11085"/>
                  </a:cubicBezTo>
                  <a:cubicBezTo>
                    <a:pt x="8980" y="11170"/>
                    <a:pt x="8582" y="11279"/>
                    <a:pt x="8197" y="11279"/>
                  </a:cubicBezTo>
                  <a:cubicBezTo>
                    <a:pt x="7911" y="11279"/>
                    <a:pt x="7631" y="11219"/>
                    <a:pt x="7424" y="11045"/>
                  </a:cubicBezTo>
                  <a:cubicBezTo>
                    <a:pt x="7043" y="10721"/>
                    <a:pt x="6566" y="10615"/>
                    <a:pt x="6109" y="10615"/>
                  </a:cubicBezTo>
                  <a:cubicBezTo>
                    <a:pt x="5763" y="10615"/>
                    <a:pt x="5429" y="10675"/>
                    <a:pt x="5154" y="10748"/>
                  </a:cubicBezTo>
                  <a:cubicBezTo>
                    <a:pt x="5522" y="9537"/>
                    <a:pt x="6652" y="9332"/>
                    <a:pt x="6734" y="9280"/>
                  </a:cubicBezTo>
                  <a:lnTo>
                    <a:pt x="6734" y="6734"/>
                  </a:lnTo>
                  <a:close/>
                  <a:moveTo>
                    <a:pt x="13473" y="839"/>
                  </a:moveTo>
                  <a:lnTo>
                    <a:pt x="13473" y="5058"/>
                  </a:lnTo>
                  <a:lnTo>
                    <a:pt x="12216" y="5058"/>
                  </a:lnTo>
                  <a:lnTo>
                    <a:pt x="12216" y="5896"/>
                  </a:lnTo>
                  <a:lnTo>
                    <a:pt x="13473" y="5896"/>
                  </a:lnTo>
                  <a:lnTo>
                    <a:pt x="13473" y="6734"/>
                  </a:lnTo>
                  <a:lnTo>
                    <a:pt x="12216" y="6734"/>
                  </a:lnTo>
                  <a:lnTo>
                    <a:pt x="12216" y="7573"/>
                  </a:lnTo>
                  <a:lnTo>
                    <a:pt x="13473" y="7573"/>
                  </a:lnTo>
                  <a:lnTo>
                    <a:pt x="13473" y="8411"/>
                  </a:lnTo>
                  <a:lnTo>
                    <a:pt x="12216" y="8411"/>
                  </a:lnTo>
                  <a:lnTo>
                    <a:pt x="12216" y="9249"/>
                  </a:lnTo>
                  <a:lnTo>
                    <a:pt x="13473" y="9249"/>
                  </a:lnTo>
                  <a:lnTo>
                    <a:pt x="13473" y="12635"/>
                  </a:lnTo>
                  <a:lnTo>
                    <a:pt x="9812" y="12635"/>
                  </a:lnTo>
                  <a:cubicBezTo>
                    <a:pt x="10512" y="11167"/>
                    <a:pt x="9884" y="9403"/>
                    <a:pt x="8412" y="8702"/>
                  </a:cubicBezTo>
                  <a:lnTo>
                    <a:pt x="8412" y="6734"/>
                  </a:lnTo>
                  <a:lnTo>
                    <a:pt x="9280" y="6734"/>
                  </a:lnTo>
                  <a:lnTo>
                    <a:pt x="9280" y="5896"/>
                  </a:lnTo>
                  <a:lnTo>
                    <a:pt x="5057" y="5896"/>
                  </a:lnTo>
                  <a:lnTo>
                    <a:pt x="5057" y="6734"/>
                  </a:lnTo>
                  <a:lnTo>
                    <a:pt x="5896" y="6734"/>
                  </a:lnTo>
                  <a:lnTo>
                    <a:pt x="5896" y="8702"/>
                  </a:lnTo>
                  <a:cubicBezTo>
                    <a:pt x="4433" y="9403"/>
                    <a:pt x="3810" y="11167"/>
                    <a:pt x="4505" y="12635"/>
                  </a:cubicBezTo>
                  <a:lnTo>
                    <a:pt x="839" y="12635"/>
                  </a:lnTo>
                  <a:lnTo>
                    <a:pt x="839" y="9280"/>
                  </a:lnTo>
                  <a:lnTo>
                    <a:pt x="2097" y="9280"/>
                  </a:lnTo>
                  <a:lnTo>
                    <a:pt x="2097" y="8411"/>
                  </a:lnTo>
                  <a:lnTo>
                    <a:pt x="839" y="8411"/>
                  </a:lnTo>
                  <a:lnTo>
                    <a:pt x="839" y="7573"/>
                  </a:lnTo>
                  <a:lnTo>
                    <a:pt x="2097" y="7573"/>
                  </a:lnTo>
                  <a:lnTo>
                    <a:pt x="2097" y="6734"/>
                  </a:lnTo>
                  <a:lnTo>
                    <a:pt x="839" y="6734"/>
                  </a:lnTo>
                  <a:lnTo>
                    <a:pt x="839" y="5896"/>
                  </a:lnTo>
                  <a:lnTo>
                    <a:pt x="2097" y="5896"/>
                  </a:lnTo>
                  <a:lnTo>
                    <a:pt x="2097" y="5058"/>
                  </a:lnTo>
                  <a:lnTo>
                    <a:pt x="839" y="5058"/>
                  </a:lnTo>
                  <a:lnTo>
                    <a:pt x="839" y="4193"/>
                  </a:lnTo>
                  <a:lnTo>
                    <a:pt x="11796" y="4193"/>
                  </a:lnTo>
                  <a:lnTo>
                    <a:pt x="11796" y="839"/>
                  </a:lnTo>
                  <a:close/>
                  <a:moveTo>
                    <a:pt x="6110" y="11449"/>
                  </a:moveTo>
                  <a:cubicBezTo>
                    <a:pt x="6397" y="11449"/>
                    <a:pt x="6676" y="11509"/>
                    <a:pt x="6883" y="11684"/>
                  </a:cubicBezTo>
                  <a:cubicBezTo>
                    <a:pt x="7253" y="11997"/>
                    <a:pt x="7720" y="12114"/>
                    <a:pt x="8202" y="12114"/>
                  </a:cubicBezTo>
                  <a:cubicBezTo>
                    <a:pt x="8525" y="12114"/>
                    <a:pt x="8854" y="12062"/>
                    <a:pt x="9167" y="11980"/>
                  </a:cubicBezTo>
                  <a:lnTo>
                    <a:pt x="9167" y="11980"/>
                  </a:lnTo>
                  <a:cubicBezTo>
                    <a:pt x="8902" y="12844"/>
                    <a:pt x="8099" y="13468"/>
                    <a:pt x="7154" y="13468"/>
                  </a:cubicBezTo>
                  <a:cubicBezTo>
                    <a:pt x="6090" y="13468"/>
                    <a:pt x="5210" y="12675"/>
                    <a:pt x="5068" y="11647"/>
                  </a:cubicBezTo>
                  <a:cubicBezTo>
                    <a:pt x="5323" y="11559"/>
                    <a:pt x="5723" y="11449"/>
                    <a:pt x="6110" y="11449"/>
                  </a:cubicBezTo>
                  <a:close/>
                  <a:moveTo>
                    <a:pt x="0" y="1"/>
                  </a:moveTo>
                  <a:lnTo>
                    <a:pt x="0" y="13473"/>
                  </a:lnTo>
                  <a:lnTo>
                    <a:pt x="5092" y="13473"/>
                  </a:lnTo>
                  <a:cubicBezTo>
                    <a:pt x="5640" y="14030"/>
                    <a:pt x="6396" y="14309"/>
                    <a:pt x="7153" y="14309"/>
                  </a:cubicBezTo>
                  <a:cubicBezTo>
                    <a:pt x="7910" y="14309"/>
                    <a:pt x="8667" y="14030"/>
                    <a:pt x="9214" y="13473"/>
                  </a:cubicBezTo>
                  <a:lnTo>
                    <a:pt x="14311" y="13473"/>
                  </a:lnTo>
                  <a:lnTo>
                    <a:pt x="14311"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spTree>
    <p:extLst>
      <p:ext uri="{BB962C8B-B14F-4D97-AF65-F5344CB8AC3E}">
        <p14:creationId xmlns:p14="http://schemas.microsoft.com/office/powerpoint/2010/main" val="13155464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843558"/>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6" y="1347613"/>
            <a:ext cx="7416824" cy="119238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0070C0"/>
              </a:buClr>
              <a:buFont typeface="Wingdings" pitchFamily="2" charset="2"/>
              <a:buChar char="Ø"/>
              <a:defRPr/>
            </a:pPr>
            <a:r>
              <a:rPr lang="tr-TR" sz="1200" dirty="0" smtClean="0">
                <a:solidFill>
                  <a:schemeClr val="bg1">
                    <a:lumMod val="10000"/>
                  </a:schemeClr>
                </a:solidFill>
                <a:latin typeface="Poppins" pitchFamily="2" charset="-94"/>
                <a:cs typeface="Poppins" pitchFamily="2" charset="-94"/>
              </a:rPr>
              <a:t>Bir maddenin oksijenle (O</a:t>
            </a:r>
            <a:r>
              <a:rPr lang="tr-TR" sz="700" dirty="0" smtClean="0">
                <a:solidFill>
                  <a:schemeClr val="bg1">
                    <a:lumMod val="10000"/>
                  </a:schemeClr>
                </a:solidFill>
                <a:latin typeface="Poppins" pitchFamily="2" charset="-94"/>
                <a:cs typeface="Poppins" pitchFamily="2" charset="-94"/>
              </a:rPr>
              <a:t>2</a:t>
            </a:r>
            <a:r>
              <a:rPr lang="tr-TR" sz="1200" dirty="0" smtClean="0">
                <a:solidFill>
                  <a:schemeClr val="bg1">
                    <a:lumMod val="10000"/>
                  </a:schemeClr>
                </a:solidFill>
                <a:latin typeface="Poppins" pitchFamily="2" charset="-94"/>
                <a:cs typeface="Poppins" pitchFamily="2" charset="-94"/>
              </a:rPr>
              <a:t>) tepkimeye girmesine </a:t>
            </a:r>
            <a:r>
              <a:rPr lang="tr-TR" sz="1200" i="1" dirty="0" smtClean="0">
                <a:solidFill>
                  <a:srgbClr val="FF0000"/>
                </a:solidFill>
                <a:latin typeface="Poppins" pitchFamily="2" charset="-94"/>
                <a:cs typeface="Poppins" pitchFamily="2" charset="-94"/>
              </a:rPr>
              <a:t>yanma tepkimesi </a:t>
            </a:r>
            <a:r>
              <a:rPr lang="tr-TR" sz="1200" dirty="0" smtClean="0">
                <a:solidFill>
                  <a:schemeClr val="bg1">
                    <a:lumMod val="10000"/>
                  </a:schemeClr>
                </a:solidFill>
                <a:latin typeface="Poppins" pitchFamily="2" charset="-94"/>
                <a:cs typeface="Poppins" pitchFamily="2" charset="-94"/>
              </a:rPr>
              <a:t>denir.</a:t>
            </a:r>
            <a:endParaRPr lang="tr-TR" sz="1200" dirty="0">
              <a:solidFill>
                <a:schemeClr val="bg1">
                  <a:lumMod val="10000"/>
                </a:schemeClr>
              </a:solidFill>
              <a:latin typeface="Poppins" pitchFamily="2" charset="-94"/>
              <a:cs typeface="Poppins" pitchFamily="2" charset="-94"/>
            </a:endParaRPr>
          </a:p>
        </p:txBody>
      </p:sp>
      <p:sp>
        <p:nvSpPr>
          <p:cNvPr id="28" name="Yuvarlatılmış Dikdörtgen 27"/>
          <p:cNvSpPr/>
          <p:nvPr/>
        </p:nvSpPr>
        <p:spPr>
          <a:xfrm>
            <a:off x="762140" y="699543"/>
            <a:ext cx="7704856" cy="227225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Yuvarlatılmış Dikdörtgen 28"/>
          <p:cNvSpPr/>
          <p:nvPr/>
        </p:nvSpPr>
        <p:spPr>
          <a:xfrm>
            <a:off x="762140" y="699542"/>
            <a:ext cx="7704856" cy="432048"/>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Altıgen 29"/>
          <p:cNvSpPr/>
          <p:nvPr/>
        </p:nvSpPr>
        <p:spPr>
          <a:xfrm>
            <a:off x="539552" y="627534"/>
            <a:ext cx="648072" cy="576064"/>
          </a:xfrm>
          <a:prstGeom prst="hexagon">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Google Shape;15287;p42"/>
          <p:cNvSpPr txBox="1">
            <a:spLocks/>
          </p:cNvSpPr>
          <p:nvPr/>
        </p:nvSpPr>
        <p:spPr>
          <a:xfrm>
            <a:off x="1186435" y="696966"/>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smtClean="0">
                <a:solidFill>
                  <a:schemeClr val="accent6"/>
                </a:solidFill>
                <a:latin typeface="321impact" pitchFamily="2" charset="0"/>
                <a:cs typeface="Poppins" pitchFamily="2" charset="-94"/>
                <a:sym typeface="Darker Grotesque Medium"/>
              </a:rPr>
              <a:t>BİLGİ</a:t>
            </a:r>
            <a:endParaRPr lang="tr-TR" sz="2000" dirty="0">
              <a:solidFill>
                <a:schemeClr val="accent6"/>
              </a:solidFill>
              <a:latin typeface="321impact" pitchFamily="2" charset="0"/>
              <a:cs typeface="Poppins" pitchFamily="2" charset="-94"/>
              <a:sym typeface="Darker Grotesque Medium"/>
            </a:endParaRPr>
          </a:p>
        </p:txBody>
      </p:sp>
      <p:pic>
        <p:nvPicPr>
          <p:cNvPr id="32" name="Picture 3" descr="C:\Users\Eru Iluvatar\Desktop\pngw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91388" y="739949"/>
            <a:ext cx="344399" cy="344399"/>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3">
            <a:clrChange>
              <a:clrFrom>
                <a:srgbClr val="FEF6E2"/>
              </a:clrFrom>
              <a:clrTo>
                <a:srgbClr val="FEF6E2">
                  <a:alpha val="0"/>
                </a:srgbClr>
              </a:clrTo>
            </a:clrChange>
            <a:extLst>
              <a:ext uri="{28A0092B-C50C-407E-A947-70E740481C1C}">
                <a14:useLocalDpi xmlns:a14="http://schemas.microsoft.com/office/drawing/2010/main" val="0"/>
              </a:ext>
            </a:extLst>
          </a:blip>
          <a:srcRect/>
          <a:stretch>
            <a:fillRect/>
          </a:stretch>
        </p:blipFill>
        <p:spPr bwMode="auto">
          <a:xfrm>
            <a:off x="2251574" y="1764844"/>
            <a:ext cx="4510088" cy="80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98935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Periyodik Sistemin Tarihçesi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Doğadaki elementlerin tümü tamamen aynı özellikte olmayıp benzer ve farklı özellikleri de vardır. Ancak elementlerin her birinin özelliklerini ayrı ayrı incelemek zor ve zahmetli bir iştir. Bu nedenle elementler </a:t>
            </a:r>
            <a:r>
              <a:rPr lang="tr-TR" sz="1200" i="1" dirty="0">
                <a:solidFill>
                  <a:srgbClr val="FF0000"/>
                </a:solidFill>
                <a:latin typeface="Poppins" pitchFamily="2" charset="-94"/>
                <a:cs typeface="Poppins" pitchFamily="2" charset="-94"/>
              </a:rPr>
              <a:t>fiziksel </a:t>
            </a:r>
            <a:r>
              <a:rPr lang="tr-TR" sz="1200" i="1" dirty="0" smtClean="0">
                <a:solidFill>
                  <a:srgbClr val="FF0000"/>
                </a:solidFill>
                <a:latin typeface="Poppins" pitchFamily="2" charset="-94"/>
                <a:cs typeface="Poppins" pitchFamily="2" charset="-94"/>
              </a:rPr>
              <a:t>hâl</a:t>
            </a:r>
            <a:r>
              <a:rPr lang="tr-TR" sz="1200" i="1" dirty="0">
                <a:solidFill>
                  <a:srgbClr val="FF0000"/>
                </a:solidFill>
                <a:latin typeface="Poppins" pitchFamily="2" charset="-94"/>
                <a:cs typeface="Poppins" pitchFamily="2" charset="-94"/>
              </a:rPr>
              <a:t>, sertlik, yumuşaklık, iletkenlik vb. </a:t>
            </a:r>
            <a:r>
              <a:rPr lang="tr-TR" sz="1200" dirty="0">
                <a:latin typeface="Poppins" pitchFamily="2" charset="-94"/>
                <a:cs typeface="Poppins" pitchFamily="2" charset="-94"/>
              </a:rPr>
              <a:t>özelliklere göre sınıflandırılmışlardır..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Elementlerin </a:t>
            </a:r>
            <a:r>
              <a:rPr lang="tr-TR" sz="1200" dirty="0">
                <a:latin typeface="Poppins" pitchFamily="2" charset="-94"/>
                <a:cs typeface="Poppins" pitchFamily="2" charset="-94"/>
              </a:rPr>
              <a:t>sınıflandırılması konusunda tarih boyunca farklı çalışmalar yapılmış ve elementlerin çeşitli özelliklerine göre yerleştirildiği farklı periyodik cetvel örnekleri hazırlanmıştır</a:t>
            </a:r>
            <a:r>
              <a:rPr lang="tr-TR" sz="1200" dirty="0" smtClean="0">
                <a:latin typeface="Poppins" pitchFamily="2" charset="-94"/>
                <a:cs typeface="Poppins" pitchFamily="2" charset="-94"/>
              </a:rPr>
              <a:t>.</a:t>
            </a:r>
            <a:endParaRPr lang="tr-TR" sz="1200" dirty="0">
              <a:latin typeface="Poppins" pitchFamily="2" charset="-94"/>
              <a:cs typeface="Poppins" pitchFamily="2" charset="-94"/>
            </a:endParaRPr>
          </a:p>
        </p:txBody>
      </p:sp>
    </p:spTree>
    <p:extLst>
      <p:ext uri="{BB962C8B-B14F-4D97-AF65-F5344CB8AC3E}">
        <p14:creationId xmlns:p14="http://schemas.microsoft.com/office/powerpoint/2010/main" val="9020522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843558"/>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6" y="1347613"/>
            <a:ext cx="7416824" cy="119238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0070C0"/>
              </a:buClr>
              <a:buFont typeface="Wingdings" pitchFamily="2" charset="2"/>
              <a:buChar char="Ø"/>
              <a:defRPr/>
            </a:pPr>
            <a:r>
              <a:rPr lang="tr-TR" sz="1200" dirty="0">
                <a:solidFill>
                  <a:schemeClr val="bg1">
                    <a:lumMod val="10000"/>
                  </a:schemeClr>
                </a:solidFill>
                <a:latin typeface="Poppins" pitchFamily="2" charset="-94"/>
                <a:cs typeface="Poppins" pitchFamily="2" charset="-94"/>
              </a:rPr>
              <a:t>Bazı kimyasal tepkimelerde girenlerin miktarları birbirine yetecek kadar olmayabilir. Bu durumda, maddelerden birinin tamamı bitene kadar tepkime devam eder. Maddelerden biri tükenince tepkime durur. Diğer madde(</a:t>
            </a:r>
            <a:r>
              <a:rPr lang="tr-TR" sz="1200" dirty="0" err="1">
                <a:solidFill>
                  <a:schemeClr val="bg1">
                    <a:lumMod val="10000"/>
                  </a:schemeClr>
                </a:solidFill>
                <a:latin typeface="Poppins" pitchFamily="2" charset="-94"/>
                <a:cs typeface="Poppins" pitchFamily="2" charset="-94"/>
              </a:rPr>
              <a:t>ler</a:t>
            </a:r>
            <a:r>
              <a:rPr lang="tr-TR" sz="1200" dirty="0">
                <a:solidFill>
                  <a:schemeClr val="bg1">
                    <a:lumMod val="10000"/>
                  </a:schemeClr>
                </a:solidFill>
                <a:latin typeface="Poppins" pitchFamily="2" charset="-94"/>
                <a:cs typeface="Poppins" pitchFamily="2" charset="-94"/>
              </a:rPr>
              <a:t>)in tamamı kullanılmaz; </a:t>
            </a:r>
            <a:r>
              <a:rPr lang="tr-TR" sz="1200" dirty="0">
                <a:solidFill>
                  <a:srgbClr val="FF0000"/>
                </a:solidFill>
                <a:latin typeface="Poppins" pitchFamily="2" charset="-94"/>
                <a:cs typeface="Poppins" pitchFamily="2" charset="-94"/>
              </a:rPr>
              <a:t>artan madde </a:t>
            </a:r>
            <a:r>
              <a:rPr lang="tr-TR" sz="1200" dirty="0">
                <a:solidFill>
                  <a:schemeClr val="bg1">
                    <a:lumMod val="10000"/>
                  </a:schemeClr>
                </a:solidFill>
                <a:latin typeface="Poppins" pitchFamily="2" charset="-94"/>
                <a:cs typeface="Poppins" pitchFamily="2" charset="-94"/>
              </a:rPr>
              <a:t>olur. (Tamamı biten bu maddeye </a:t>
            </a:r>
            <a:r>
              <a:rPr lang="tr-TR" sz="1200" dirty="0" smtClean="0">
                <a:solidFill>
                  <a:schemeClr val="bg1">
                    <a:lumMod val="10000"/>
                  </a:schemeClr>
                </a:solidFill>
                <a:latin typeface="Poppins" pitchFamily="2" charset="-94"/>
                <a:cs typeface="Poppins" pitchFamily="2" charset="-94"/>
              </a:rPr>
              <a:t>sınırlayıcı </a:t>
            </a:r>
            <a:r>
              <a:rPr lang="tr-TR" sz="1200" dirty="0">
                <a:solidFill>
                  <a:schemeClr val="bg1">
                    <a:lumMod val="10000"/>
                  </a:schemeClr>
                </a:solidFill>
                <a:latin typeface="Poppins" pitchFamily="2" charset="-94"/>
                <a:cs typeface="Poppins" pitchFamily="2" charset="-94"/>
              </a:rPr>
              <a:t>madde denir</a:t>
            </a:r>
            <a:r>
              <a:rPr lang="tr-TR" sz="1200" dirty="0" smtClean="0">
                <a:solidFill>
                  <a:schemeClr val="bg1">
                    <a:lumMod val="10000"/>
                  </a:schemeClr>
                </a:solidFill>
                <a:latin typeface="Poppins" pitchFamily="2" charset="-94"/>
                <a:cs typeface="Poppins" pitchFamily="2" charset="-94"/>
              </a:rPr>
              <a:t>.). Bu tepkimelere </a:t>
            </a:r>
            <a:r>
              <a:rPr lang="tr-TR" sz="1200" i="1" dirty="0" err="1" smtClean="0">
                <a:solidFill>
                  <a:srgbClr val="FF0000"/>
                </a:solidFill>
                <a:latin typeface="Poppins" pitchFamily="2" charset="-94"/>
                <a:cs typeface="Poppins" pitchFamily="2" charset="-94"/>
              </a:rPr>
              <a:t>artanlı</a:t>
            </a:r>
            <a:r>
              <a:rPr lang="tr-TR" sz="1200" i="1" dirty="0" smtClean="0">
                <a:solidFill>
                  <a:srgbClr val="FF0000"/>
                </a:solidFill>
                <a:latin typeface="Poppins" pitchFamily="2" charset="-94"/>
                <a:cs typeface="Poppins" pitchFamily="2" charset="-94"/>
              </a:rPr>
              <a:t> tepkime </a:t>
            </a:r>
            <a:r>
              <a:rPr lang="tr-TR" sz="1200" dirty="0" smtClean="0">
                <a:solidFill>
                  <a:schemeClr val="bg1">
                    <a:lumMod val="10000"/>
                  </a:schemeClr>
                </a:solidFill>
                <a:latin typeface="Poppins" pitchFamily="2" charset="-94"/>
                <a:cs typeface="Poppins" pitchFamily="2" charset="-94"/>
              </a:rPr>
              <a:t>denir.</a:t>
            </a:r>
            <a:endParaRPr lang="tr-TR" sz="1200" dirty="0">
              <a:solidFill>
                <a:schemeClr val="bg1">
                  <a:lumMod val="10000"/>
                </a:schemeClr>
              </a:solidFill>
              <a:latin typeface="Poppins" pitchFamily="2" charset="-94"/>
              <a:cs typeface="Poppins" pitchFamily="2" charset="-94"/>
            </a:endParaRPr>
          </a:p>
        </p:txBody>
      </p:sp>
      <p:sp>
        <p:nvSpPr>
          <p:cNvPr id="28" name="Yuvarlatılmış Dikdörtgen 27"/>
          <p:cNvSpPr/>
          <p:nvPr/>
        </p:nvSpPr>
        <p:spPr>
          <a:xfrm>
            <a:off x="762140" y="699543"/>
            <a:ext cx="7704856" cy="351050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Yuvarlatılmış Dikdörtgen 28"/>
          <p:cNvSpPr/>
          <p:nvPr/>
        </p:nvSpPr>
        <p:spPr>
          <a:xfrm>
            <a:off x="762140" y="699542"/>
            <a:ext cx="7704856" cy="432048"/>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Altıgen 29"/>
          <p:cNvSpPr/>
          <p:nvPr/>
        </p:nvSpPr>
        <p:spPr>
          <a:xfrm>
            <a:off x="539552" y="627534"/>
            <a:ext cx="648072" cy="576064"/>
          </a:xfrm>
          <a:prstGeom prst="hexagon">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Google Shape;15287;p42"/>
          <p:cNvSpPr txBox="1">
            <a:spLocks/>
          </p:cNvSpPr>
          <p:nvPr/>
        </p:nvSpPr>
        <p:spPr>
          <a:xfrm>
            <a:off x="1186435" y="696966"/>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smtClean="0">
                <a:solidFill>
                  <a:schemeClr val="accent6"/>
                </a:solidFill>
                <a:latin typeface="321impact" pitchFamily="2" charset="0"/>
                <a:cs typeface="Poppins" pitchFamily="2" charset="-94"/>
                <a:sym typeface="Darker Grotesque Medium"/>
              </a:rPr>
              <a:t>BİLGİ</a:t>
            </a:r>
            <a:endParaRPr lang="tr-TR" sz="2000" dirty="0">
              <a:solidFill>
                <a:schemeClr val="accent6"/>
              </a:solidFill>
              <a:latin typeface="321impact" pitchFamily="2" charset="0"/>
              <a:cs typeface="Poppins" pitchFamily="2" charset="-94"/>
              <a:sym typeface="Darker Grotesque Medium"/>
            </a:endParaRPr>
          </a:p>
        </p:txBody>
      </p:sp>
      <p:pic>
        <p:nvPicPr>
          <p:cNvPr id="32" name="Picture 3" descr="C:\Users\Eru Iluvatar\Desktop\pngw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91388" y="739949"/>
            <a:ext cx="344399" cy="344399"/>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p:cNvPicPr>
            <a:picLocks noChangeAspect="1" noChangeArrowheads="1"/>
          </p:cNvPicPr>
          <p:nvPr/>
        </p:nvPicPr>
        <p:blipFill>
          <a:blip r:embed="rId3">
            <a:clrChange>
              <a:clrFrom>
                <a:srgbClr val="F7F0F6"/>
              </a:clrFrom>
              <a:clrTo>
                <a:srgbClr val="F7F0F6">
                  <a:alpha val="0"/>
                </a:srgbClr>
              </a:clrTo>
            </a:clrChange>
            <a:extLst>
              <a:ext uri="{28A0092B-C50C-407E-A947-70E740481C1C}">
                <a14:useLocalDpi xmlns:a14="http://schemas.microsoft.com/office/drawing/2010/main" val="0"/>
              </a:ext>
            </a:extLst>
          </a:blip>
          <a:srcRect/>
          <a:stretch>
            <a:fillRect/>
          </a:stretch>
        </p:blipFill>
        <p:spPr bwMode="auto">
          <a:xfrm>
            <a:off x="1035788" y="2397646"/>
            <a:ext cx="1941736" cy="1386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Google Shape;15289;p42"/>
          <p:cNvSpPr txBox="1">
            <a:spLocks/>
          </p:cNvSpPr>
          <p:nvPr/>
        </p:nvSpPr>
        <p:spPr>
          <a:xfrm>
            <a:off x="3077856" y="2454796"/>
            <a:ext cx="5196194" cy="166635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0070C0"/>
              </a:buClr>
              <a:buFont typeface="Wingdings" pitchFamily="2" charset="2"/>
              <a:buChar char="Ø"/>
              <a:defRPr/>
            </a:pPr>
            <a:r>
              <a:rPr lang="tr-TR" sz="1200" b="1" dirty="0">
                <a:solidFill>
                  <a:srgbClr val="FF0000"/>
                </a:solidFill>
                <a:latin typeface="Poppins" pitchFamily="2" charset="-94"/>
                <a:cs typeface="Poppins" pitchFamily="2" charset="-94"/>
              </a:rPr>
              <a:t>Çıkarım 1: </a:t>
            </a:r>
            <a:r>
              <a:rPr lang="tr-TR" sz="1200" dirty="0">
                <a:solidFill>
                  <a:schemeClr val="bg1">
                    <a:lumMod val="10000"/>
                  </a:schemeClr>
                </a:solidFill>
                <a:latin typeface="Poppins" pitchFamily="2" charset="-94"/>
                <a:cs typeface="Poppins" pitchFamily="2" charset="-94"/>
              </a:rPr>
              <a:t>Maddenin kütlesi zamanla azaldığına göre madde oluşan ürün değildir; tepkimeye giren bir maddedir.</a:t>
            </a:r>
          </a:p>
          <a:p>
            <a:pPr marL="171450" indent="-171450">
              <a:buClr>
                <a:srgbClr val="0070C0"/>
              </a:buClr>
              <a:buFont typeface="Wingdings" pitchFamily="2" charset="2"/>
              <a:buChar char="Ø"/>
              <a:defRPr/>
            </a:pPr>
            <a:endParaRPr lang="tr-TR" sz="1200" dirty="0" smtClean="0">
              <a:solidFill>
                <a:schemeClr val="bg1">
                  <a:lumMod val="10000"/>
                </a:schemeClr>
              </a:solidFill>
              <a:latin typeface="Poppins" pitchFamily="2" charset="-94"/>
              <a:cs typeface="Poppins" pitchFamily="2" charset="-94"/>
            </a:endParaRPr>
          </a:p>
          <a:p>
            <a:pPr marL="171450" indent="-171450">
              <a:buClr>
                <a:srgbClr val="0070C0"/>
              </a:buClr>
              <a:buFont typeface="Wingdings" pitchFamily="2" charset="2"/>
              <a:buChar char="Ø"/>
              <a:defRPr/>
            </a:pPr>
            <a:r>
              <a:rPr lang="tr-TR" sz="1200" b="1" dirty="0" smtClean="0">
                <a:solidFill>
                  <a:srgbClr val="FF0000"/>
                </a:solidFill>
                <a:latin typeface="Poppins" pitchFamily="2" charset="-94"/>
                <a:cs typeface="Poppins" pitchFamily="2" charset="-94"/>
              </a:rPr>
              <a:t>Çıkarım </a:t>
            </a:r>
            <a:r>
              <a:rPr lang="tr-TR" sz="1200" b="1" dirty="0">
                <a:solidFill>
                  <a:srgbClr val="FF0000"/>
                </a:solidFill>
                <a:latin typeface="Poppins" pitchFamily="2" charset="-94"/>
                <a:cs typeface="Poppins" pitchFamily="2" charset="-94"/>
              </a:rPr>
              <a:t>2: </a:t>
            </a:r>
            <a:r>
              <a:rPr lang="tr-TR" sz="1200" dirty="0">
                <a:solidFill>
                  <a:schemeClr val="bg1">
                    <a:lumMod val="10000"/>
                  </a:schemeClr>
                </a:solidFill>
                <a:latin typeface="Poppins" pitchFamily="2" charset="-94"/>
                <a:cs typeface="Poppins" pitchFamily="2" charset="-94"/>
              </a:rPr>
              <a:t>Maddenin başlangıçtaki kütlesi 20 g; tepkime bittiğindeki (t anındaki) kütlesi ise 8 gramdır. Demek ki 12 gram madde kullanılmıştır.</a:t>
            </a:r>
          </a:p>
          <a:p>
            <a:pPr marL="171450" indent="-171450">
              <a:buClr>
                <a:srgbClr val="0070C0"/>
              </a:buClr>
              <a:buFont typeface="Wingdings" pitchFamily="2" charset="2"/>
              <a:buChar char="Ø"/>
              <a:defRPr/>
            </a:pPr>
            <a:endParaRPr lang="tr-TR" sz="1200" dirty="0" smtClean="0">
              <a:solidFill>
                <a:schemeClr val="bg1">
                  <a:lumMod val="10000"/>
                </a:schemeClr>
              </a:solidFill>
              <a:latin typeface="Poppins" pitchFamily="2" charset="-94"/>
              <a:cs typeface="Poppins" pitchFamily="2" charset="-94"/>
            </a:endParaRPr>
          </a:p>
          <a:p>
            <a:pPr marL="171450" indent="-171450">
              <a:buClr>
                <a:srgbClr val="0070C0"/>
              </a:buClr>
              <a:buFont typeface="Wingdings" pitchFamily="2" charset="2"/>
              <a:buChar char="Ø"/>
              <a:defRPr/>
            </a:pPr>
            <a:r>
              <a:rPr lang="tr-TR" sz="1200" b="1" dirty="0" smtClean="0">
                <a:solidFill>
                  <a:srgbClr val="FF0000"/>
                </a:solidFill>
                <a:latin typeface="Poppins" pitchFamily="2" charset="-94"/>
                <a:cs typeface="Poppins" pitchFamily="2" charset="-94"/>
              </a:rPr>
              <a:t>Çıkarım </a:t>
            </a:r>
            <a:r>
              <a:rPr lang="tr-TR" sz="1200" b="1" dirty="0">
                <a:solidFill>
                  <a:srgbClr val="FF0000"/>
                </a:solidFill>
                <a:latin typeface="Poppins" pitchFamily="2" charset="-94"/>
                <a:cs typeface="Poppins" pitchFamily="2" charset="-94"/>
              </a:rPr>
              <a:t>3: </a:t>
            </a:r>
            <a:r>
              <a:rPr lang="tr-TR" sz="1200" dirty="0">
                <a:solidFill>
                  <a:schemeClr val="bg1">
                    <a:lumMod val="10000"/>
                  </a:schemeClr>
                </a:solidFill>
                <a:latin typeface="Poppins" pitchFamily="2" charset="-94"/>
                <a:cs typeface="Poppins" pitchFamily="2" charset="-94"/>
              </a:rPr>
              <a:t>Tepkime </a:t>
            </a:r>
            <a:r>
              <a:rPr lang="tr-TR" sz="1200" dirty="0" err="1">
                <a:solidFill>
                  <a:schemeClr val="bg1">
                    <a:lumMod val="10000"/>
                  </a:schemeClr>
                </a:solidFill>
                <a:latin typeface="Poppins" pitchFamily="2" charset="-94"/>
                <a:cs typeface="Poppins" pitchFamily="2" charset="-94"/>
              </a:rPr>
              <a:t>artanlı</a:t>
            </a:r>
            <a:r>
              <a:rPr lang="tr-TR" sz="1200" dirty="0">
                <a:solidFill>
                  <a:schemeClr val="bg1">
                    <a:lumMod val="10000"/>
                  </a:schemeClr>
                </a:solidFill>
                <a:latin typeface="Poppins" pitchFamily="2" charset="-94"/>
                <a:cs typeface="Poppins" pitchFamily="2" charset="-94"/>
              </a:rPr>
              <a:t> olarak gerçekleşmiştir.</a:t>
            </a:r>
          </a:p>
        </p:txBody>
      </p:sp>
    </p:spTree>
    <p:extLst>
      <p:ext uri="{BB962C8B-B14F-4D97-AF65-F5344CB8AC3E}">
        <p14:creationId xmlns:p14="http://schemas.microsoft.com/office/powerpoint/2010/main" val="7098293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40" name="Dikdörtgen 39"/>
          <p:cNvSpPr/>
          <p:nvPr/>
        </p:nvSpPr>
        <p:spPr>
          <a:xfrm>
            <a:off x="683568" y="923202"/>
            <a:ext cx="7632848" cy="3808788"/>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41" name="Paralelkenar 40"/>
          <p:cNvSpPr/>
          <p:nvPr/>
        </p:nvSpPr>
        <p:spPr>
          <a:xfrm>
            <a:off x="827584" y="671174"/>
            <a:ext cx="7632848" cy="504056"/>
          </a:xfrm>
          <a:prstGeom prst="parallelogram">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ASİTLER VE BAZLAR</a:t>
            </a:r>
            <a:endParaRPr lang="tr-TR" sz="2400" i="1" dirty="0">
              <a:solidFill>
                <a:schemeClr val="accent6"/>
              </a:solidFill>
              <a:latin typeface="Poppins" pitchFamily="2" charset="-94"/>
              <a:cs typeface="Poppins" pitchFamily="2" charset="-94"/>
              <a:sym typeface="Darker Grotesque Medium"/>
            </a:endParaRPr>
          </a:p>
        </p:txBody>
      </p:sp>
      <p:sp>
        <p:nvSpPr>
          <p:cNvPr id="43" name="Oval 42"/>
          <p:cNvSpPr/>
          <p:nvPr/>
        </p:nvSpPr>
        <p:spPr>
          <a:xfrm>
            <a:off x="611560" y="570797"/>
            <a:ext cx="720080" cy="704809"/>
          </a:xfrm>
          <a:prstGeom prst="ellipse">
            <a:avLst/>
          </a:prstGeom>
          <a:solidFill>
            <a:srgbClr val="FF006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Google Shape;224;p30"/>
          <p:cNvSpPr txBox="1">
            <a:spLocks/>
          </p:cNvSpPr>
          <p:nvPr/>
        </p:nvSpPr>
        <p:spPr>
          <a:xfrm>
            <a:off x="720000" y="136627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r>
              <a:rPr lang="tr-TR" b="1" dirty="0">
                <a:solidFill>
                  <a:srgbClr val="FF0000"/>
                </a:solidFill>
                <a:latin typeface="Poppins" pitchFamily="2" charset="-94"/>
                <a:cs typeface="Poppins" pitchFamily="2" charset="-94"/>
              </a:rPr>
              <a:t>1. </a:t>
            </a:r>
            <a:r>
              <a:rPr lang="tr-TR" b="1" dirty="0" err="1" smtClean="0">
                <a:solidFill>
                  <a:srgbClr val="FF0000"/>
                </a:solidFill>
                <a:latin typeface="Poppins" pitchFamily="2" charset="-94"/>
                <a:cs typeface="Poppins" pitchFamily="2" charset="-94"/>
              </a:rPr>
              <a:t>pH</a:t>
            </a:r>
            <a:r>
              <a:rPr lang="tr-TR" b="1" dirty="0" smtClean="0">
                <a:solidFill>
                  <a:srgbClr val="FF0000"/>
                </a:solidFill>
                <a:latin typeface="Poppins" pitchFamily="2" charset="-94"/>
                <a:cs typeface="Poppins" pitchFamily="2" charset="-94"/>
              </a:rPr>
              <a:t> Cetveli</a:t>
            </a:r>
            <a:endParaRPr lang="tr-TR" b="1" dirty="0">
              <a:solidFill>
                <a:srgbClr val="FF0000"/>
              </a:solidFill>
              <a:latin typeface="Poppins" pitchFamily="2" charset="-94"/>
              <a:cs typeface="Poppins" pitchFamily="2" charset="-94"/>
            </a:endParaRPr>
          </a:p>
          <a:p>
            <a:pPr marL="457200" lvl="1" indent="0" algn="l">
              <a:buSzPct val="100000"/>
            </a:pPr>
            <a:endParaRPr lang="tr-TR" dirty="0">
              <a:latin typeface="Poppins" pitchFamily="2" charset="-94"/>
              <a:cs typeface="Poppins" pitchFamily="2" charset="-94"/>
            </a:endParaRPr>
          </a:p>
          <a:p>
            <a:pPr marL="0" indent="0" algn="l">
              <a:buSzPct val="100000"/>
            </a:pPr>
            <a:r>
              <a:rPr lang="tr-TR" b="1" dirty="0">
                <a:solidFill>
                  <a:srgbClr val="FF0000"/>
                </a:solidFill>
                <a:latin typeface="Poppins" pitchFamily="2" charset="-94"/>
                <a:cs typeface="Poppins" pitchFamily="2" charset="-94"/>
              </a:rPr>
              <a:t>2. </a:t>
            </a:r>
            <a:r>
              <a:rPr lang="tr-TR" b="1" dirty="0" smtClean="0">
                <a:solidFill>
                  <a:srgbClr val="FF0000"/>
                </a:solidFill>
                <a:latin typeface="Poppins" pitchFamily="2" charset="-94"/>
                <a:cs typeface="Poppins" pitchFamily="2" charset="-94"/>
              </a:rPr>
              <a:t>Asitler ve Bazlar</a:t>
            </a:r>
            <a:endParaRPr lang="tr-TR" b="1" dirty="0">
              <a:solidFill>
                <a:srgbClr val="FF0000"/>
              </a:solidFill>
              <a:latin typeface="Poppins" pitchFamily="2" charset="-94"/>
              <a:cs typeface="Poppins" pitchFamily="2" charset="-94"/>
            </a:endParaRPr>
          </a:p>
          <a:p>
            <a:pPr marL="685800" lvl="1" indent="-228600" algn="l">
              <a:buSzPct val="100000"/>
              <a:buAutoNum type="alphaLcPeriod"/>
            </a:pPr>
            <a:r>
              <a:rPr lang="tr-TR" sz="1200" i="1" dirty="0" smtClean="0">
                <a:latin typeface="Poppins" pitchFamily="2" charset="-94"/>
                <a:cs typeface="Poppins" pitchFamily="2" charset="-94"/>
              </a:rPr>
              <a:t>Asitler</a:t>
            </a:r>
          </a:p>
          <a:p>
            <a:pPr marL="685800" lvl="1" indent="-228600" algn="l">
              <a:buSzPct val="100000"/>
              <a:buAutoNum type="alphaLcPeriod"/>
            </a:pPr>
            <a:r>
              <a:rPr lang="tr-TR" sz="1200" i="1" dirty="0" smtClean="0">
                <a:latin typeface="Poppins" pitchFamily="2" charset="-94"/>
                <a:cs typeface="Poppins" pitchFamily="2" charset="-94"/>
              </a:rPr>
              <a:t>Bazlar</a:t>
            </a:r>
          </a:p>
          <a:p>
            <a:pPr marL="685800" lvl="1" indent="-228600" algn="l">
              <a:buSzPct val="100000"/>
              <a:buAutoNum type="alphaLcPeriod"/>
            </a:pPr>
            <a:r>
              <a:rPr lang="tr-TR" sz="1200" i="1" dirty="0" smtClean="0">
                <a:latin typeface="Poppins" pitchFamily="2" charset="-94"/>
                <a:cs typeface="Poppins" pitchFamily="2" charset="-94"/>
              </a:rPr>
              <a:t>Ayraçlar</a:t>
            </a:r>
          </a:p>
          <a:p>
            <a:pPr marL="685800" lvl="1" indent="-228600" algn="l">
              <a:buSzPct val="100000"/>
              <a:buAutoNum type="alphaLcPeriod"/>
            </a:pPr>
            <a:r>
              <a:rPr lang="tr-TR" sz="1200" i="1" dirty="0" smtClean="0">
                <a:latin typeface="Poppins" pitchFamily="2" charset="-94"/>
                <a:cs typeface="Poppins" pitchFamily="2" charset="-94"/>
              </a:rPr>
              <a:t>Asit Yağmurları</a:t>
            </a:r>
            <a:endParaRPr lang="tr-TR" sz="1200" i="1" dirty="0">
              <a:latin typeface="Poppins" pitchFamily="2" charset="-94"/>
              <a:cs typeface="Poppins" pitchFamily="2" charset="-94"/>
            </a:endParaRPr>
          </a:p>
        </p:txBody>
      </p:sp>
      <p:sp>
        <p:nvSpPr>
          <p:cNvPr id="47" name="Google Shape;15287;p42"/>
          <p:cNvSpPr txBox="1">
            <a:spLocks/>
          </p:cNvSpPr>
          <p:nvPr/>
        </p:nvSpPr>
        <p:spPr>
          <a:xfrm>
            <a:off x="808547" y="667951"/>
            <a:ext cx="42562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4</a:t>
            </a:r>
            <a:endParaRPr lang="tr-TR" sz="2400" i="1" dirty="0">
              <a:solidFill>
                <a:schemeClr val="accent6"/>
              </a:solidFill>
              <a:latin typeface="Poppins" pitchFamily="2" charset="-94"/>
              <a:cs typeface="Poppins" pitchFamily="2" charset="-94"/>
              <a:sym typeface="Darker Grotesque Medium"/>
            </a:endParaRPr>
          </a:p>
        </p:txBody>
      </p:sp>
    </p:spTree>
    <p:extLst>
      <p:ext uri="{BB962C8B-B14F-4D97-AF65-F5344CB8AC3E}">
        <p14:creationId xmlns:p14="http://schemas.microsoft.com/office/powerpoint/2010/main" val="13942662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err="1" smtClean="0">
                <a:solidFill>
                  <a:schemeClr val="accent6"/>
                </a:solidFill>
                <a:latin typeface="Poppins" pitchFamily="2" charset="-94"/>
                <a:cs typeface="Poppins" pitchFamily="2" charset="-94"/>
                <a:sym typeface="Darker Grotesque Medium"/>
              </a:rPr>
              <a:t>pH</a:t>
            </a:r>
            <a:r>
              <a:rPr lang="tr-TR" sz="2400" i="1" dirty="0" smtClean="0">
                <a:solidFill>
                  <a:schemeClr val="accent6"/>
                </a:solidFill>
                <a:latin typeface="Poppins" pitchFamily="2" charset="-94"/>
                <a:cs typeface="Poppins" pitchFamily="2" charset="-94"/>
                <a:sym typeface="Darker Grotesque Medium"/>
              </a:rPr>
              <a:t> Cetveli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006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016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Bir maddenin asitlik ya da bazlık derecesini gösteren ölçü birimine </a:t>
            </a:r>
            <a:r>
              <a:rPr lang="tr-TR" sz="1200" dirty="0" err="1">
                <a:latin typeface="Poppins" pitchFamily="2" charset="-94"/>
                <a:cs typeface="Poppins" pitchFamily="2" charset="-94"/>
              </a:rPr>
              <a:t>pH</a:t>
            </a:r>
            <a:r>
              <a:rPr lang="tr-TR" sz="1200" dirty="0">
                <a:latin typeface="Poppins" pitchFamily="2" charset="-94"/>
                <a:cs typeface="Poppins" pitchFamily="2" charset="-94"/>
              </a:rPr>
              <a:t> denir.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Maddelerin asitlik ve bazlık dereceleri </a:t>
            </a:r>
            <a:r>
              <a:rPr lang="tr-TR" sz="1200" dirty="0" err="1">
                <a:latin typeface="Poppins" pitchFamily="2" charset="-94"/>
                <a:cs typeface="Poppins" pitchFamily="2" charset="-94"/>
              </a:rPr>
              <a:t>pH</a:t>
            </a:r>
            <a:r>
              <a:rPr lang="tr-TR" sz="1200" dirty="0">
                <a:latin typeface="Poppins" pitchFamily="2" charset="-94"/>
                <a:cs typeface="Poppins" pitchFamily="2" charset="-94"/>
              </a:rPr>
              <a:t> cetveli üzerinde 0-14 aralığında derecelendirilmiştir.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0-7 arası asidik, 7-14 arası bazik, 7 ise nötr maddeleri gösterir.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Saf su, tuz gibi maddeler nötr oldukları için </a:t>
            </a:r>
            <a:r>
              <a:rPr lang="tr-TR" sz="1200" dirty="0" err="1">
                <a:latin typeface="Poppins" pitchFamily="2" charset="-94"/>
                <a:cs typeface="Poppins" pitchFamily="2" charset="-94"/>
              </a:rPr>
              <a:t>pH’ları</a:t>
            </a:r>
            <a:r>
              <a:rPr lang="tr-TR" sz="1200" dirty="0">
                <a:latin typeface="Poppins" pitchFamily="2" charset="-94"/>
                <a:cs typeface="Poppins" pitchFamily="2" charset="-94"/>
              </a:rPr>
              <a:t> 7’dir.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err="1">
                <a:latin typeface="Poppins" pitchFamily="2" charset="-94"/>
                <a:cs typeface="Poppins" pitchFamily="2" charset="-94"/>
              </a:rPr>
              <a:t>pH</a:t>
            </a:r>
            <a:r>
              <a:rPr lang="tr-TR" sz="1200" dirty="0">
                <a:latin typeface="Poppins" pitchFamily="2" charset="-94"/>
                <a:cs typeface="Poppins" pitchFamily="2" charset="-94"/>
              </a:rPr>
              <a:t> 0 (sıfır)’a yaklaştıkça asitlik, 14’e yaklaştıkça bazlık artar.</a:t>
            </a:r>
          </a:p>
        </p:txBody>
      </p:sp>
      <p:pic>
        <p:nvPicPr>
          <p:cNvPr id="1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8896" y="3696048"/>
            <a:ext cx="3930223" cy="850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7127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err="1" smtClean="0">
                <a:solidFill>
                  <a:schemeClr val="accent6"/>
                </a:solidFill>
                <a:latin typeface="Poppins" pitchFamily="2" charset="-94"/>
                <a:cs typeface="Poppins" pitchFamily="2" charset="-94"/>
                <a:sym typeface="Darker Grotesque Medium"/>
              </a:rPr>
              <a:t>pH</a:t>
            </a:r>
            <a:r>
              <a:rPr lang="tr-TR" sz="2400" i="1" dirty="0" smtClean="0">
                <a:solidFill>
                  <a:schemeClr val="accent6"/>
                </a:solidFill>
                <a:latin typeface="Poppins" pitchFamily="2" charset="-94"/>
                <a:cs typeface="Poppins" pitchFamily="2" charset="-94"/>
                <a:sym typeface="Darker Grotesque Medium"/>
              </a:rPr>
              <a:t> Cetveli Örneği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006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5706" y="1462342"/>
            <a:ext cx="5928572" cy="304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07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4598;p63"/>
          <p:cNvPicPr preferRelativeResize="0"/>
          <p:nvPr/>
        </p:nvPicPr>
        <p:blipFill>
          <a:blip r:embed="rId2">
            <a:extLst>
              <a:ext uri="{28A0092B-C50C-407E-A947-70E740481C1C}">
                <a14:useLocalDpi xmlns:a14="http://schemas.microsoft.com/office/drawing/2010/main" val="0"/>
              </a:ext>
            </a:extLst>
          </a:blip>
          <a:stretch>
            <a:fillRect/>
          </a:stretch>
        </p:blipFill>
        <p:spPr>
          <a:xfrm>
            <a:off x="1188814" y="1235748"/>
            <a:ext cx="2624387" cy="1407116"/>
          </a:xfrm>
          <a:prstGeom prst="roundRect">
            <a:avLst>
              <a:gd name="adj" fmla="val 1731"/>
            </a:avLst>
          </a:prstGeom>
          <a:noFill/>
          <a:ln>
            <a:noFill/>
          </a:ln>
        </p:spPr>
      </p:pic>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3997236" y="1290499"/>
            <a:ext cx="3127464" cy="121924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tr-TR" sz="1200" b="1" dirty="0" err="1">
                <a:solidFill>
                  <a:srgbClr val="FF0000"/>
                </a:solidFill>
                <a:latin typeface="Poppins" pitchFamily="2" charset="-94"/>
                <a:cs typeface="Poppins" pitchFamily="2" charset="-94"/>
              </a:rPr>
              <a:t>pH</a:t>
            </a:r>
            <a:r>
              <a:rPr lang="tr-TR" sz="1200" b="1" dirty="0">
                <a:solidFill>
                  <a:srgbClr val="FF0000"/>
                </a:solidFill>
                <a:latin typeface="Poppins" pitchFamily="2" charset="-94"/>
                <a:cs typeface="Poppins" pitchFamily="2" charset="-94"/>
              </a:rPr>
              <a:t> </a:t>
            </a:r>
            <a:r>
              <a:rPr lang="tr-TR" sz="1200" b="1" dirty="0" smtClean="0">
                <a:solidFill>
                  <a:srgbClr val="FF0000"/>
                </a:solidFill>
                <a:latin typeface="Poppins" pitchFamily="2" charset="-94"/>
                <a:cs typeface="Poppins" pitchFamily="2" charset="-94"/>
              </a:rPr>
              <a:t>ölçeği </a:t>
            </a:r>
            <a:r>
              <a:rPr lang="tr-TR" sz="1200" b="1" dirty="0">
                <a:solidFill>
                  <a:srgbClr val="FF0000"/>
                </a:solidFill>
                <a:latin typeface="Poppins" pitchFamily="2" charset="-94"/>
                <a:cs typeface="Poppins" pitchFamily="2" charset="-94"/>
              </a:rPr>
              <a:t>online </a:t>
            </a:r>
            <a:r>
              <a:rPr lang="tr-TR" sz="1200" b="1" dirty="0" smtClean="0">
                <a:solidFill>
                  <a:srgbClr val="FF0000"/>
                </a:solidFill>
                <a:latin typeface="Poppins" pitchFamily="2" charset="-94"/>
                <a:cs typeface="Poppins" pitchFamily="2" charset="-94"/>
              </a:rPr>
              <a:t>deneyi;</a:t>
            </a:r>
            <a:endParaRPr lang="tr-TR" sz="1200" b="1" dirty="0">
              <a:solidFill>
                <a:srgbClr val="FF0000"/>
              </a:solidFill>
              <a:latin typeface="Poppins" pitchFamily="2" charset="-94"/>
              <a:cs typeface="Poppins" pitchFamily="2" charset="-94"/>
            </a:endParaRPr>
          </a:p>
          <a:p>
            <a:endParaRPr lang="tr-TR" sz="1200" dirty="0">
              <a:latin typeface="Poppins" pitchFamily="2" charset="-94"/>
              <a:cs typeface="Poppins" pitchFamily="2" charset="-94"/>
            </a:endParaRPr>
          </a:p>
          <a:p>
            <a:r>
              <a:rPr lang="tr-TR" sz="1200" dirty="0">
                <a:latin typeface="Poppins" pitchFamily="2" charset="-94"/>
                <a:cs typeface="Poppins" pitchFamily="2" charset="-94"/>
                <a:hlinkClick r:id="rId3"/>
              </a:rPr>
              <a:t>https://www.huseyinfarukyildirim.com/ph-olcegi-deneyi/</a:t>
            </a:r>
            <a:endParaRPr lang="tr-TR" sz="1200" dirty="0">
              <a:latin typeface="Poppins" pitchFamily="2" charset="-94"/>
              <a:cs typeface="Poppins" pitchFamily="2" charset="-94"/>
            </a:endParaRPr>
          </a:p>
        </p:txBody>
      </p:sp>
      <p:sp>
        <p:nvSpPr>
          <p:cNvPr id="9" name="Yuvarlatılmış Dikdörtgen 8"/>
          <p:cNvSpPr/>
          <p:nvPr/>
        </p:nvSpPr>
        <p:spPr>
          <a:xfrm>
            <a:off x="763329" y="719469"/>
            <a:ext cx="7704856" cy="2017200"/>
          </a:xfrm>
          <a:prstGeom prst="roundRect">
            <a:avLst/>
          </a:prstGeom>
          <a:no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D53529"/>
          </a:solid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dirty="0" smtClean="0">
                <a:solidFill>
                  <a:schemeClr val="accent6"/>
                </a:solidFill>
                <a:latin typeface="321impact" pitchFamily="2" charset="0"/>
                <a:cs typeface="Poppins" pitchFamily="2" charset="-94"/>
                <a:sym typeface="Darker Grotesque Medium"/>
              </a:rPr>
              <a:t>ONLİNE DENEY</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6620"/>
            <a:ext cx="648072" cy="576064"/>
          </a:xfrm>
          <a:prstGeom prst="hexagon">
            <a:avLst/>
          </a:prstGeom>
          <a:solidFill>
            <a:srgbClr val="D5352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oogle Shape;4750;p70"/>
          <p:cNvGrpSpPr/>
          <p:nvPr/>
        </p:nvGrpSpPr>
        <p:grpSpPr>
          <a:xfrm>
            <a:off x="692408" y="762320"/>
            <a:ext cx="357800" cy="357725"/>
            <a:chOff x="6300450" y="1512850"/>
            <a:chExt cx="357800" cy="357725"/>
          </a:xfrm>
          <a:solidFill>
            <a:schemeClr val="bg1"/>
          </a:solidFill>
        </p:grpSpPr>
        <p:sp>
          <p:nvSpPr>
            <p:cNvPr id="15" name="Google Shape;4751;p70"/>
            <p:cNvSpPr/>
            <p:nvPr/>
          </p:nvSpPr>
          <p:spPr>
            <a:xfrm>
              <a:off x="6342375" y="1554775"/>
              <a:ext cx="20975" cy="21000"/>
            </a:xfrm>
            <a:custGeom>
              <a:avLst/>
              <a:gdLst/>
              <a:ahLst/>
              <a:cxnLst/>
              <a:rect l="l" t="t" r="r" b="b"/>
              <a:pathLst>
                <a:path w="839" h="840" extrusionOk="0">
                  <a:moveTo>
                    <a:pt x="0" y="0"/>
                  </a:moveTo>
                  <a:lnTo>
                    <a:pt x="0"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52;p70"/>
            <p:cNvSpPr/>
            <p:nvPr/>
          </p:nvSpPr>
          <p:spPr>
            <a:xfrm>
              <a:off x="6384950" y="1554775"/>
              <a:ext cx="20975" cy="21000"/>
            </a:xfrm>
            <a:custGeom>
              <a:avLst/>
              <a:gdLst/>
              <a:ahLst/>
              <a:cxnLst/>
              <a:rect l="l" t="t" r="r" b="b"/>
              <a:pathLst>
                <a:path w="839" h="840" extrusionOk="0">
                  <a:moveTo>
                    <a:pt x="1" y="0"/>
                  </a:moveTo>
                  <a:lnTo>
                    <a:pt x="1"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53;p70"/>
            <p:cNvSpPr/>
            <p:nvPr/>
          </p:nvSpPr>
          <p:spPr>
            <a:xfrm>
              <a:off x="6426850" y="1554775"/>
              <a:ext cx="21025" cy="21000"/>
            </a:xfrm>
            <a:custGeom>
              <a:avLst/>
              <a:gdLst/>
              <a:ahLst/>
              <a:cxnLst/>
              <a:rect l="l" t="t" r="r" b="b"/>
              <a:pathLst>
                <a:path w="841" h="840" extrusionOk="0">
                  <a:moveTo>
                    <a:pt x="1" y="0"/>
                  </a:moveTo>
                  <a:lnTo>
                    <a:pt x="1" y="839"/>
                  </a:lnTo>
                  <a:lnTo>
                    <a:pt x="840" y="839"/>
                  </a:lnTo>
                  <a:lnTo>
                    <a:pt x="8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54;p70"/>
            <p:cNvSpPr/>
            <p:nvPr/>
          </p:nvSpPr>
          <p:spPr>
            <a:xfrm>
              <a:off x="6468800" y="1554775"/>
              <a:ext cx="83850" cy="21000"/>
            </a:xfrm>
            <a:custGeom>
              <a:avLst/>
              <a:gdLst/>
              <a:ahLst/>
              <a:cxnLst/>
              <a:rect l="l" t="t" r="r" b="b"/>
              <a:pathLst>
                <a:path w="3354" h="840" extrusionOk="0">
                  <a:moveTo>
                    <a:pt x="0" y="0"/>
                  </a:moveTo>
                  <a:lnTo>
                    <a:pt x="0" y="839"/>
                  </a:lnTo>
                  <a:lnTo>
                    <a:pt x="3354" y="839"/>
                  </a:lnTo>
                  <a:lnTo>
                    <a:pt x="33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55;p70"/>
            <p:cNvSpPr/>
            <p:nvPr/>
          </p:nvSpPr>
          <p:spPr>
            <a:xfrm>
              <a:off x="6300450" y="1512850"/>
              <a:ext cx="357800" cy="357725"/>
            </a:xfrm>
            <a:custGeom>
              <a:avLst/>
              <a:gdLst/>
              <a:ahLst/>
              <a:cxnLst/>
              <a:rect l="l" t="t" r="r" b="b"/>
              <a:pathLst>
                <a:path w="14312" h="14309" extrusionOk="0">
                  <a:moveTo>
                    <a:pt x="10927" y="839"/>
                  </a:moveTo>
                  <a:lnTo>
                    <a:pt x="10927" y="3355"/>
                  </a:lnTo>
                  <a:lnTo>
                    <a:pt x="839" y="3355"/>
                  </a:lnTo>
                  <a:lnTo>
                    <a:pt x="839" y="839"/>
                  </a:lnTo>
                  <a:close/>
                  <a:moveTo>
                    <a:pt x="7572" y="6734"/>
                  </a:moveTo>
                  <a:lnTo>
                    <a:pt x="7572" y="9280"/>
                  </a:lnTo>
                  <a:cubicBezTo>
                    <a:pt x="7639" y="9327"/>
                    <a:pt x="9030" y="9598"/>
                    <a:pt x="9229" y="11085"/>
                  </a:cubicBezTo>
                  <a:cubicBezTo>
                    <a:pt x="8980" y="11170"/>
                    <a:pt x="8582" y="11279"/>
                    <a:pt x="8197" y="11279"/>
                  </a:cubicBezTo>
                  <a:cubicBezTo>
                    <a:pt x="7911" y="11279"/>
                    <a:pt x="7631" y="11219"/>
                    <a:pt x="7424" y="11045"/>
                  </a:cubicBezTo>
                  <a:cubicBezTo>
                    <a:pt x="7043" y="10721"/>
                    <a:pt x="6566" y="10615"/>
                    <a:pt x="6109" y="10615"/>
                  </a:cubicBezTo>
                  <a:cubicBezTo>
                    <a:pt x="5763" y="10615"/>
                    <a:pt x="5429" y="10675"/>
                    <a:pt x="5154" y="10748"/>
                  </a:cubicBezTo>
                  <a:cubicBezTo>
                    <a:pt x="5522" y="9537"/>
                    <a:pt x="6652" y="9332"/>
                    <a:pt x="6734" y="9280"/>
                  </a:cubicBezTo>
                  <a:lnTo>
                    <a:pt x="6734" y="6734"/>
                  </a:lnTo>
                  <a:close/>
                  <a:moveTo>
                    <a:pt x="13473" y="839"/>
                  </a:moveTo>
                  <a:lnTo>
                    <a:pt x="13473" y="5058"/>
                  </a:lnTo>
                  <a:lnTo>
                    <a:pt x="12216" y="5058"/>
                  </a:lnTo>
                  <a:lnTo>
                    <a:pt x="12216" y="5896"/>
                  </a:lnTo>
                  <a:lnTo>
                    <a:pt x="13473" y="5896"/>
                  </a:lnTo>
                  <a:lnTo>
                    <a:pt x="13473" y="6734"/>
                  </a:lnTo>
                  <a:lnTo>
                    <a:pt x="12216" y="6734"/>
                  </a:lnTo>
                  <a:lnTo>
                    <a:pt x="12216" y="7573"/>
                  </a:lnTo>
                  <a:lnTo>
                    <a:pt x="13473" y="7573"/>
                  </a:lnTo>
                  <a:lnTo>
                    <a:pt x="13473" y="8411"/>
                  </a:lnTo>
                  <a:lnTo>
                    <a:pt x="12216" y="8411"/>
                  </a:lnTo>
                  <a:lnTo>
                    <a:pt x="12216" y="9249"/>
                  </a:lnTo>
                  <a:lnTo>
                    <a:pt x="13473" y="9249"/>
                  </a:lnTo>
                  <a:lnTo>
                    <a:pt x="13473" y="12635"/>
                  </a:lnTo>
                  <a:lnTo>
                    <a:pt x="9812" y="12635"/>
                  </a:lnTo>
                  <a:cubicBezTo>
                    <a:pt x="10512" y="11167"/>
                    <a:pt x="9884" y="9403"/>
                    <a:pt x="8412" y="8702"/>
                  </a:cubicBezTo>
                  <a:lnTo>
                    <a:pt x="8412" y="6734"/>
                  </a:lnTo>
                  <a:lnTo>
                    <a:pt x="9280" y="6734"/>
                  </a:lnTo>
                  <a:lnTo>
                    <a:pt x="9280" y="5896"/>
                  </a:lnTo>
                  <a:lnTo>
                    <a:pt x="5057" y="5896"/>
                  </a:lnTo>
                  <a:lnTo>
                    <a:pt x="5057" y="6734"/>
                  </a:lnTo>
                  <a:lnTo>
                    <a:pt x="5896" y="6734"/>
                  </a:lnTo>
                  <a:lnTo>
                    <a:pt x="5896" y="8702"/>
                  </a:lnTo>
                  <a:cubicBezTo>
                    <a:pt x="4433" y="9403"/>
                    <a:pt x="3810" y="11167"/>
                    <a:pt x="4505" y="12635"/>
                  </a:cubicBezTo>
                  <a:lnTo>
                    <a:pt x="839" y="12635"/>
                  </a:lnTo>
                  <a:lnTo>
                    <a:pt x="839" y="9280"/>
                  </a:lnTo>
                  <a:lnTo>
                    <a:pt x="2097" y="9280"/>
                  </a:lnTo>
                  <a:lnTo>
                    <a:pt x="2097" y="8411"/>
                  </a:lnTo>
                  <a:lnTo>
                    <a:pt x="839" y="8411"/>
                  </a:lnTo>
                  <a:lnTo>
                    <a:pt x="839" y="7573"/>
                  </a:lnTo>
                  <a:lnTo>
                    <a:pt x="2097" y="7573"/>
                  </a:lnTo>
                  <a:lnTo>
                    <a:pt x="2097" y="6734"/>
                  </a:lnTo>
                  <a:lnTo>
                    <a:pt x="839" y="6734"/>
                  </a:lnTo>
                  <a:lnTo>
                    <a:pt x="839" y="5896"/>
                  </a:lnTo>
                  <a:lnTo>
                    <a:pt x="2097" y="5896"/>
                  </a:lnTo>
                  <a:lnTo>
                    <a:pt x="2097" y="5058"/>
                  </a:lnTo>
                  <a:lnTo>
                    <a:pt x="839" y="5058"/>
                  </a:lnTo>
                  <a:lnTo>
                    <a:pt x="839" y="4193"/>
                  </a:lnTo>
                  <a:lnTo>
                    <a:pt x="11796" y="4193"/>
                  </a:lnTo>
                  <a:lnTo>
                    <a:pt x="11796" y="839"/>
                  </a:lnTo>
                  <a:close/>
                  <a:moveTo>
                    <a:pt x="6110" y="11449"/>
                  </a:moveTo>
                  <a:cubicBezTo>
                    <a:pt x="6397" y="11449"/>
                    <a:pt x="6676" y="11509"/>
                    <a:pt x="6883" y="11684"/>
                  </a:cubicBezTo>
                  <a:cubicBezTo>
                    <a:pt x="7253" y="11997"/>
                    <a:pt x="7720" y="12114"/>
                    <a:pt x="8202" y="12114"/>
                  </a:cubicBezTo>
                  <a:cubicBezTo>
                    <a:pt x="8525" y="12114"/>
                    <a:pt x="8854" y="12062"/>
                    <a:pt x="9167" y="11980"/>
                  </a:cubicBezTo>
                  <a:lnTo>
                    <a:pt x="9167" y="11980"/>
                  </a:lnTo>
                  <a:cubicBezTo>
                    <a:pt x="8902" y="12844"/>
                    <a:pt x="8099" y="13468"/>
                    <a:pt x="7154" y="13468"/>
                  </a:cubicBezTo>
                  <a:cubicBezTo>
                    <a:pt x="6090" y="13468"/>
                    <a:pt x="5210" y="12675"/>
                    <a:pt x="5068" y="11647"/>
                  </a:cubicBezTo>
                  <a:cubicBezTo>
                    <a:pt x="5323" y="11559"/>
                    <a:pt x="5723" y="11449"/>
                    <a:pt x="6110" y="11449"/>
                  </a:cubicBezTo>
                  <a:close/>
                  <a:moveTo>
                    <a:pt x="0" y="1"/>
                  </a:moveTo>
                  <a:lnTo>
                    <a:pt x="0" y="13473"/>
                  </a:lnTo>
                  <a:lnTo>
                    <a:pt x="5092" y="13473"/>
                  </a:lnTo>
                  <a:cubicBezTo>
                    <a:pt x="5640" y="14030"/>
                    <a:pt x="6396" y="14309"/>
                    <a:pt x="7153" y="14309"/>
                  </a:cubicBezTo>
                  <a:cubicBezTo>
                    <a:pt x="7910" y="14309"/>
                    <a:pt x="8667" y="14030"/>
                    <a:pt x="9214" y="13473"/>
                  </a:cubicBezTo>
                  <a:lnTo>
                    <a:pt x="14311" y="13473"/>
                  </a:lnTo>
                  <a:lnTo>
                    <a:pt x="14311"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spTree>
    <p:extLst>
      <p:ext uri="{BB962C8B-B14F-4D97-AF65-F5344CB8AC3E}">
        <p14:creationId xmlns:p14="http://schemas.microsoft.com/office/powerpoint/2010/main" val="42037971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oogle Shape;4598;p63"/>
          <p:cNvPicPr preferRelativeResize="0"/>
          <p:nvPr/>
        </p:nvPicPr>
        <p:blipFill>
          <a:blip r:embed="rId2">
            <a:extLst>
              <a:ext uri="{28A0092B-C50C-407E-A947-70E740481C1C}">
                <a14:useLocalDpi xmlns:a14="http://schemas.microsoft.com/office/drawing/2010/main" val="0"/>
              </a:ext>
            </a:extLst>
          </a:blip>
          <a:stretch>
            <a:fillRect/>
          </a:stretch>
        </p:blipFill>
        <p:spPr>
          <a:xfrm>
            <a:off x="1187624" y="1235748"/>
            <a:ext cx="2625577" cy="1407115"/>
          </a:xfrm>
          <a:prstGeom prst="roundRect">
            <a:avLst>
              <a:gd name="adj" fmla="val 1731"/>
            </a:avLst>
          </a:prstGeom>
          <a:noFill/>
          <a:ln>
            <a:noFill/>
          </a:ln>
        </p:spPr>
      </p:pic>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3997236" y="1290499"/>
            <a:ext cx="3127464" cy="121924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tr-TR" sz="1200" b="1" dirty="0" smtClean="0">
                <a:solidFill>
                  <a:srgbClr val="FF0000"/>
                </a:solidFill>
                <a:latin typeface="Poppins" pitchFamily="2" charset="-94"/>
                <a:cs typeface="Poppins" pitchFamily="2" charset="-94"/>
              </a:rPr>
              <a:t>Turnusol kağıdı online deneyi;</a:t>
            </a:r>
            <a:endParaRPr lang="tr-TR" sz="1200" b="1" dirty="0">
              <a:solidFill>
                <a:srgbClr val="FF0000"/>
              </a:solidFill>
              <a:latin typeface="Poppins" pitchFamily="2" charset="-94"/>
              <a:cs typeface="Poppins" pitchFamily="2" charset="-94"/>
            </a:endParaRPr>
          </a:p>
          <a:p>
            <a:endParaRPr lang="tr-TR" sz="1200" dirty="0">
              <a:latin typeface="Poppins" pitchFamily="2" charset="-94"/>
              <a:cs typeface="Poppins" pitchFamily="2" charset="-94"/>
            </a:endParaRPr>
          </a:p>
          <a:p>
            <a:r>
              <a:rPr lang="tr-TR" sz="1200" dirty="0">
                <a:latin typeface="Poppins" pitchFamily="2" charset="-94"/>
                <a:cs typeface="Poppins" pitchFamily="2" charset="-94"/>
                <a:hlinkClick r:id="rId3"/>
              </a:rPr>
              <a:t>https://www.huseyinfarukyildirim.com/ph-olcme-deneyi/</a:t>
            </a:r>
            <a:endParaRPr lang="tr-TR" sz="1200" dirty="0">
              <a:latin typeface="Poppins" pitchFamily="2" charset="-94"/>
              <a:cs typeface="Poppins" pitchFamily="2" charset="-94"/>
            </a:endParaRPr>
          </a:p>
        </p:txBody>
      </p:sp>
      <p:sp>
        <p:nvSpPr>
          <p:cNvPr id="9" name="Yuvarlatılmış Dikdörtgen 8"/>
          <p:cNvSpPr/>
          <p:nvPr/>
        </p:nvSpPr>
        <p:spPr>
          <a:xfrm>
            <a:off x="763329" y="719469"/>
            <a:ext cx="7704856" cy="2017200"/>
          </a:xfrm>
          <a:prstGeom prst="roundRect">
            <a:avLst/>
          </a:prstGeom>
          <a:no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D53529"/>
          </a:solid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dirty="0" smtClean="0">
                <a:solidFill>
                  <a:schemeClr val="accent6"/>
                </a:solidFill>
                <a:latin typeface="321impact" pitchFamily="2" charset="0"/>
                <a:cs typeface="Poppins" pitchFamily="2" charset="-94"/>
                <a:sym typeface="Darker Grotesque Medium"/>
              </a:rPr>
              <a:t>ONLİNE DENEY</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6620"/>
            <a:ext cx="648072" cy="576064"/>
          </a:xfrm>
          <a:prstGeom prst="hexagon">
            <a:avLst/>
          </a:prstGeom>
          <a:solidFill>
            <a:srgbClr val="D5352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oogle Shape;4750;p70"/>
          <p:cNvGrpSpPr/>
          <p:nvPr/>
        </p:nvGrpSpPr>
        <p:grpSpPr>
          <a:xfrm>
            <a:off x="692408" y="762320"/>
            <a:ext cx="357800" cy="357725"/>
            <a:chOff x="6300450" y="1512850"/>
            <a:chExt cx="357800" cy="357725"/>
          </a:xfrm>
          <a:solidFill>
            <a:schemeClr val="bg1"/>
          </a:solidFill>
        </p:grpSpPr>
        <p:sp>
          <p:nvSpPr>
            <p:cNvPr id="15" name="Google Shape;4751;p70"/>
            <p:cNvSpPr/>
            <p:nvPr/>
          </p:nvSpPr>
          <p:spPr>
            <a:xfrm>
              <a:off x="6342375" y="1554775"/>
              <a:ext cx="20975" cy="21000"/>
            </a:xfrm>
            <a:custGeom>
              <a:avLst/>
              <a:gdLst/>
              <a:ahLst/>
              <a:cxnLst/>
              <a:rect l="l" t="t" r="r" b="b"/>
              <a:pathLst>
                <a:path w="839" h="840" extrusionOk="0">
                  <a:moveTo>
                    <a:pt x="0" y="0"/>
                  </a:moveTo>
                  <a:lnTo>
                    <a:pt x="0"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52;p70"/>
            <p:cNvSpPr/>
            <p:nvPr/>
          </p:nvSpPr>
          <p:spPr>
            <a:xfrm>
              <a:off x="6384950" y="1554775"/>
              <a:ext cx="20975" cy="21000"/>
            </a:xfrm>
            <a:custGeom>
              <a:avLst/>
              <a:gdLst/>
              <a:ahLst/>
              <a:cxnLst/>
              <a:rect l="l" t="t" r="r" b="b"/>
              <a:pathLst>
                <a:path w="839" h="840" extrusionOk="0">
                  <a:moveTo>
                    <a:pt x="1" y="0"/>
                  </a:moveTo>
                  <a:lnTo>
                    <a:pt x="1"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53;p70"/>
            <p:cNvSpPr/>
            <p:nvPr/>
          </p:nvSpPr>
          <p:spPr>
            <a:xfrm>
              <a:off x="6426850" y="1554775"/>
              <a:ext cx="21025" cy="21000"/>
            </a:xfrm>
            <a:custGeom>
              <a:avLst/>
              <a:gdLst/>
              <a:ahLst/>
              <a:cxnLst/>
              <a:rect l="l" t="t" r="r" b="b"/>
              <a:pathLst>
                <a:path w="841" h="840" extrusionOk="0">
                  <a:moveTo>
                    <a:pt x="1" y="0"/>
                  </a:moveTo>
                  <a:lnTo>
                    <a:pt x="1" y="839"/>
                  </a:lnTo>
                  <a:lnTo>
                    <a:pt x="840" y="839"/>
                  </a:lnTo>
                  <a:lnTo>
                    <a:pt x="8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54;p70"/>
            <p:cNvSpPr/>
            <p:nvPr/>
          </p:nvSpPr>
          <p:spPr>
            <a:xfrm>
              <a:off x="6468800" y="1554775"/>
              <a:ext cx="83850" cy="21000"/>
            </a:xfrm>
            <a:custGeom>
              <a:avLst/>
              <a:gdLst/>
              <a:ahLst/>
              <a:cxnLst/>
              <a:rect l="l" t="t" r="r" b="b"/>
              <a:pathLst>
                <a:path w="3354" h="840" extrusionOk="0">
                  <a:moveTo>
                    <a:pt x="0" y="0"/>
                  </a:moveTo>
                  <a:lnTo>
                    <a:pt x="0" y="839"/>
                  </a:lnTo>
                  <a:lnTo>
                    <a:pt x="3354" y="839"/>
                  </a:lnTo>
                  <a:lnTo>
                    <a:pt x="33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55;p70"/>
            <p:cNvSpPr/>
            <p:nvPr/>
          </p:nvSpPr>
          <p:spPr>
            <a:xfrm>
              <a:off x="6300450" y="1512850"/>
              <a:ext cx="357800" cy="357725"/>
            </a:xfrm>
            <a:custGeom>
              <a:avLst/>
              <a:gdLst/>
              <a:ahLst/>
              <a:cxnLst/>
              <a:rect l="l" t="t" r="r" b="b"/>
              <a:pathLst>
                <a:path w="14312" h="14309" extrusionOk="0">
                  <a:moveTo>
                    <a:pt x="10927" y="839"/>
                  </a:moveTo>
                  <a:lnTo>
                    <a:pt x="10927" y="3355"/>
                  </a:lnTo>
                  <a:lnTo>
                    <a:pt x="839" y="3355"/>
                  </a:lnTo>
                  <a:lnTo>
                    <a:pt x="839" y="839"/>
                  </a:lnTo>
                  <a:close/>
                  <a:moveTo>
                    <a:pt x="7572" y="6734"/>
                  </a:moveTo>
                  <a:lnTo>
                    <a:pt x="7572" y="9280"/>
                  </a:lnTo>
                  <a:cubicBezTo>
                    <a:pt x="7639" y="9327"/>
                    <a:pt x="9030" y="9598"/>
                    <a:pt x="9229" y="11085"/>
                  </a:cubicBezTo>
                  <a:cubicBezTo>
                    <a:pt x="8980" y="11170"/>
                    <a:pt x="8582" y="11279"/>
                    <a:pt x="8197" y="11279"/>
                  </a:cubicBezTo>
                  <a:cubicBezTo>
                    <a:pt x="7911" y="11279"/>
                    <a:pt x="7631" y="11219"/>
                    <a:pt x="7424" y="11045"/>
                  </a:cubicBezTo>
                  <a:cubicBezTo>
                    <a:pt x="7043" y="10721"/>
                    <a:pt x="6566" y="10615"/>
                    <a:pt x="6109" y="10615"/>
                  </a:cubicBezTo>
                  <a:cubicBezTo>
                    <a:pt x="5763" y="10615"/>
                    <a:pt x="5429" y="10675"/>
                    <a:pt x="5154" y="10748"/>
                  </a:cubicBezTo>
                  <a:cubicBezTo>
                    <a:pt x="5522" y="9537"/>
                    <a:pt x="6652" y="9332"/>
                    <a:pt x="6734" y="9280"/>
                  </a:cubicBezTo>
                  <a:lnTo>
                    <a:pt x="6734" y="6734"/>
                  </a:lnTo>
                  <a:close/>
                  <a:moveTo>
                    <a:pt x="13473" y="839"/>
                  </a:moveTo>
                  <a:lnTo>
                    <a:pt x="13473" y="5058"/>
                  </a:lnTo>
                  <a:lnTo>
                    <a:pt x="12216" y="5058"/>
                  </a:lnTo>
                  <a:lnTo>
                    <a:pt x="12216" y="5896"/>
                  </a:lnTo>
                  <a:lnTo>
                    <a:pt x="13473" y="5896"/>
                  </a:lnTo>
                  <a:lnTo>
                    <a:pt x="13473" y="6734"/>
                  </a:lnTo>
                  <a:lnTo>
                    <a:pt x="12216" y="6734"/>
                  </a:lnTo>
                  <a:lnTo>
                    <a:pt x="12216" y="7573"/>
                  </a:lnTo>
                  <a:lnTo>
                    <a:pt x="13473" y="7573"/>
                  </a:lnTo>
                  <a:lnTo>
                    <a:pt x="13473" y="8411"/>
                  </a:lnTo>
                  <a:lnTo>
                    <a:pt x="12216" y="8411"/>
                  </a:lnTo>
                  <a:lnTo>
                    <a:pt x="12216" y="9249"/>
                  </a:lnTo>
                  <a:lnTo>
                    <a:pt x="13473" y="9249"/>
                  </a:lnTo>
                  <a:lnTo>
                    <a:pt x="13473" y="12635"/>
                  </a:lnTo>
                  <a:lnTo>
                    <a:pt x="9812" y="12635"/>
                  </a:lnTo>
                  <a:cubicBezTo>
                    <a:pt x="10512" y="11167"/>
                    <a:pt x="9884" y="9403"/>
                    <a:pt x="8412" y="8702"/>
                  </a:cubicBezTo>
                  <a:lnTo>
                    <a:pt x="8412" y="6734"/>
                  </a:lnTo>
                  <a:lnTo>
                    <a:pt x="9280" y="6734"/>
                  </a:lnTo>
                  <a:lnTo>
                    <a:pt x="9280" y="5896"/>
                  </a:lnTo>
                  <a:lnTo>
                    <a:pt x="5057" y="5896"/>
                  </a:lnTo>
                  <a:lnTo>
                    <a:pt x="5057" y="6734"/>
                  </a:lnTo>
                  <a:lnTo>
                    <a:pt x="5896" y="6734"/>
                  </a:lnTo>
                  <a:lnTo>
                    <a:pt x="5896" y="8702"/>
                  </a:lnTo>
                  <a:cubicBezTo>
                    <a:pt x="4433" y="9403"/>
                    <a:pt x="3810" y="11167"/>
                    <a:pt x="4505" y="12635"/>
                  </a:cubicBezTo>
                  <a:lnTo>
                    <a:pt x="839" y="12635"/>
                  </a:lnTo>
                  <a:lnTo>
                    <a:pt x="839" y="9280"/>
                  </a:lnTo>
                  <a:lnTo>
                    <a:pt x="2097" y="9280"/>
                  </a:lnTo>
                  <a:lnTo>
                    <a:pt x="2097" y="8411"/>
                  </a:lnTo>
                  <a:lnTo>
                    <a:pt x="839" y="8411"/>
                  </a:lnTo>
                  <a:lnTo>
                    <a:pt x="839" y="7573"/>
                  </a:lnTo>
                  <a:lnTo>
                    <a:pt x="2097" y="7573"/>
                  </a:lnTo>
                  <a:lnTo>
                    <a:pt x="2097" y="6734"/>
                  </a:lnTo>
                  <a:lnTo>
                    <a:pt x="839" y="6734"/>
                  </a:lnTo>
                  <a:lnTo>
                    <a:pt x="839" y="5896"/>
                  </a:lnTo>
                  <a:lnTo>
                    <a:pt x="2097" y="5896"/>
                  </a:lnTo>
                  <a:lnTo>
                    <a:pt x="2097" y="5058"/>
                  </a:lnTo>
                  <a:lnTo>
                    <a:pt x="839" y="5058"/>
                  </a:lnTo>
                  <a:lnTo>
                    <a:pt x="839" y="4193"/>
                  </a:lnTo>
                  <a:lnTo>
                    <a:pt x="11796" y="4193"/>
                  </a:lnTo>
                  <a:lnTo>
                    <a:pt x="11796" y="839"/>
                  </a:lnTo>
                  <a:close/>
                  <a:moveTo>
                    <a:pt x="6110" y="11449"/>
                  </a:moveTo>
                  <a:cubicBezTo>
                    <a:pt x="6397" y="11449"/>
                    <a:pt x="6676" y="11509"/>
                    <a:pt x="6883" y="11684"/>
                  </a:cubicBezTo>
                  <a:cubicBezTo>
                    <a:pt x="7253" y="11997"/>
                    <a:pt x="7720" y="12114"/>
                    <a:pt x="8202" y="12114"/>
                  </a:cubicBezTo>
                  <a:cubicBezTo>
                    <a:pt x="8525" y="12114"/>
                    <a:pt x="8854" y="12062"/>
                    <a:pt x="9167" y="11980"/>
                  </a:cubicBezTo>
                  <a:lnTo>
                    <a:pt x="9167" y="11980"/>
                  </a:lnTo>
                  <a:cubicBezTo>
                    <a:pt x="8902" y="12844"/>
                    <a:pt x="8099" y="13468"/>
                    <a:pt x="7154" y="13468"/>
                  </a:cubicBezTo>
                  <a:cubicBezTo>
                    <a:pt x="6090" y="13468"/>
                    <a:pt x="5210" y="12675"/>
                    <a:pt x="5068" y="11647"/>
                  </a:cubicBezTo>
                  <a:cubicBezTo>
                    <a:pt x="5323" y="11559"/>
                    <a:pt x="5723" y="11449"/>
                    <a:pt x="6110" y="11449"/>
                  </a:cubicBezTo>
                  <a:close/>
                  <a:moveTo>
                    <a:pt x="0" y="1"/>
                  </a:moveTo>
                  <a:lnTo>
                    <a:pt x="0" y="13473"/>
                  </a:lnTo>
                  <a:lnTo>
                    <a:pt x="5092" y="13473"/>
                  </a:lnTo>
                  <a:cubicBezTo>
                    <a:pt x="5640" y="14030"/>
                    <a:pt x="6396" y="14309"/>
                    <a:pt x="7153" y="14309"/>
                  </a:cubicBezTo>
                  <a:cubicBezTo>
                    <a:pt x="7910" y="14309"/>
                    <a:pt x="8667" y="14030"/>
                    <a:pt x="9214" y="13473"/>
                  </a:cubicBezTo>
                  <a:lnTo>
                    <a:pt x="14311" y="13473"/>
                  </a:lnTo>
                  <a:lnTo>
                    <a:pt x="14311"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spTree>
    <p:extLst>
      <p:ext uri="{BB962C8B-B14F-4D97-AF65-F5344CB8AC3E}">
        <p14:creationId xmlns:p14="http://schemas.microsoft.com/office/powerpoint/2010/main" val="42007808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Asitler ve Bazlar</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006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350910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Asitler ve bazlar suda çözündüklerinde iyonlarına ayrılan bileşiklerdir.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Asitler </a:t>
            </a:r>
            <a:r>
              <a:rPr lang="tr-TR" sz="1200" dirty="0">
                <a:latin typeface="Poppins" pitchFamily="2" charset="-94"/>
                <a:cs typeface="Poppins" pitchFamily="2" charset="-94"/>
              </a:rPr>
              <a:t>suda çözündüklerinde suya </a:t>
            </a:r>
            <a:r>
              <a:rPr lang="tr-TR" sz="1200" dirty="0">
                <a:solidFill>
                  <a:srgbClr val="FF0000"/>
                </a:solidFill>
                <a:latin typeface="Poppins" pitchFamily="2" charset="-94"/>
                <a:cs typeface="Poppins" pitchFamily="2" charset="-94"/>
              </a:rPr>
              <a:t>hidrojen iyonu (H+) </a:t>
            </a:r>
            <a:r>
              <a:rPr lang="tr-TR" sz="1200" dirty="0">
                <a:latin typeface="Poppins" pitchFamily="2" charset="-94"/>
                <a:cs typeface="Poppins" pitchFamily="2" charset="-94"/>
              </a:rPr>
              <a:t>veren maddelerdir.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Bazlar </a:t>
            </a:r>
            <a:r>
              <a:rPr lang="tr-TR" sz="1200" dirty="0">
                <a:latin typeface="Poppins" pitchFamily="2" charset="-94"/>
                <a:cs typeface="Poppins" pitchFamily="2" charset="-94"/>
              </a:rPr>
              <a:t>suda çözündüklerinde suya </a:t>
            </a:r>
            <a:r>
              <a:rPr lang="tr-TR" sz="1200" dirty="0">
                <a:solidFill>
                  <a:srgbClr val="0070C0"/>
                </a:solidFill>
                <a:latin typeface="Poppins" pitchFamily="2" charset="-94"/>
                <a:cs typeface="Poppins" pitchFamily="2" charset="-94"/>
              </a:rPr>
              <a:t>hidroksit iyonu (</a:t>
            </a:r>
            <a:r>
              <a:rPr lang="tr-TR" sz="1200" dirty="0" smtClean="0">
                <a:solidFill>
                  <a:srgbClr val="0070C0"/>
                </a:solidFill>
                <a:latin typeface="Poppins" pitchFamily="2" charset="-94"/>
                <a:cs typeface="Poppins" pitchFamily="2" charset="-94"/>
              </a:rPr>
              <a:t>OH-) </a:t>
            </a:r>
            <a:r>
              <a:rPr lang="tr-TR" sz="1200" dirty="0">
                <a:latin typeface="Poppins" pitchFamily="2" charset="-94"/>
                <a:cs typeface="Poppins" pitchFamily="2" charset="-94"/>
              </a:rPr>
              <a:t>veren maddelerdir.</a:t>
            </a:r>
          </a:p>
        </p:txBody>
      </p:sp>
      <p:pic>
        <p:nvPicPr>
          <p:cNvPr id="17410" name="Picture 2"/>
          <p:cNvPicPr>
            <a:picLocks noChangeAspect="1" noChangeArrowheads="1"/>
          </p:cNvPicPr>
          <p:nvPr/>
        </p:nvPicPr>
        <p:blipFill>
          <a:blip r:embed="rId3">
            <a:clrChange>
              <a:clrFrom>
                <a:srgbClr val="F3F6F9"/>
              </a:clrFrom>
              <a:clrTo>
                <a:srgbClr val="F3F6F9">
                  <a:alpha val="0"/>
                </a:srgbClr>
              </a:clrTo>
            </a:clrChange>
            <a:extLst>
              <a:ext uri="{28A0092B-C50C-407E-A947-70E740481C1C}">
                <a14:useLocalDpi xmlns:a14="http://schemas.microsoft.com/office/drawing/2010/main" val="0"/>
              </a:ext>
            </a:extLst>
          </a:blip>
          <a:srcRect/>
          <a:stretch>
            <a:fillRect/>
          </a:stretch>
        </p:blipFill>
        <p:spPr bwMode="auto">
          <a:xfrm>
            <a:off x="4297200" y="1366272"/>
            <a:ext cx="3905470" cy="273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20246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Asitler</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006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016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Suda çözünüp </a:t>
            </a:r>
            <a:r>
              <a:rPr lang="tr-TR" sz="1200" dirty="0">
                <a:solidFill>
                  <a:srgbClr val="FF0000"/>
                </a:solidFill>
                <a:latin typeface="Poppins" pitchFamily="2" charset="-94"/>
                <a:cs typeface="Poppins" pitchFamily="2" charset="-94"/>
              </a:rPr>
              <a:t>hidrojen iyonu (H+)</a:t>
            </a:r>
            <a:r>
              <a:rPr lang="tr-TR" sz="1200" dirty="0">
                <a:latin typeface="Poppins" pitchFamily="2" charset="-94"/>
                <a:cs typeface="Poppins" pitchFamily="2" charset="-94"/>
              </a:rPr>
              <a:t> oluştururlar.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Tatları </a:t>
            </a:r>
            <a:r>
              <a:rPr lang="tr-TR" sz="1200" dirty="0">
                <a:solidFill>
                  <a:srgbClr val="FF0000"/>
                </a:solidFill>
                <a:latin typeface="Poppins" pitchFamily="2" charset="-94"/>
                <a:cs typeface="Poppins" pitchFamily="2" charset="-94"/>
              </a:rPr>
              <a:t>ekşidir.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err="1">
                <a:latin typeface="Poppins" pitchFamily="2" charset="-94"/>
                <a:cs typeface="Poppins" pitchFamily="2" charset="-94"/>
              </a:rPr>
              <a:t>pH</a:t>
            </a:r>
            <a:r>
              <a:rPr lang="tr-TR" sz="1200" dirty="0">
                <a:latin typeface="Poppins" pitchFamily="2" charset="-94"/>
                <a:cs typeface="Poppins" pitchFamily="2" charset="-94"/>
              </a:rPr>
              <a:t> değerleri </a:t>
            </a:r>
            <a:r>
              <a:rPr lang="tr-TR" sz="1200" dirty="0">
                <a:solidFill>
                  <a:srgbClr val="FF0000"/>
                </a:solidFill>
                <a:latin typeface="Poppins" pitchFamily="2" charset="-94"/>
                <a:cs typeface="Poppins" pitchFamily="2" charset="-94"/>
              </a:rPr>
              <a:t>0-7</a:t>
            </a:r>
            <a:r>
              <a:rPr lang="tr-TR" sz="1200" dirty="0">
                <a:latin typeface="Poppins" pitchFamily="2" charset="-94"/>
                <a:cs typeface="Poppins" pitchFamily="2" charset="-94"/>
              </a:rPr>
              <a:t> arasındadır</a:t>
            </a:r>
            <a:r>
              <a:rPr lang="tr-TR" sz="1200" dirty="0" smtClean="0">
                <a:latin typeface="Poppins" pitchFamily="2" charset="-94"/>
                <a:cs typeface="Poppins" pitchFamily="2" charset="-94"/>
              </a:rPr>
              <a:t>.</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Mavi </a:t>
            </a:r>
            <a:r>
              <a:rPr lang="tr-TR" sz="1200" dirty="0" err="1">
                <a:latin typeface="Poppins" pitchFamily="2" charset="-94"/>
                <a:cs typeface="Poppins" pitchFamily="2" charset="-94"/>
              </a:rPr>
              <a:t>turnusolun</a:t>
            </a:r>
            <a:r>
              <a:rPr lang="tr-TR" sz="1200" dirty="0">
                <a:latin typeface="Poppins" pitchFamily="2" charset="-94"/>
                <a:cs typeface="Poppins" pitchFamily="2" charset="-94"/>
              </a:rPr>
              <a:t> rengini </a:t>
            </a:r>
            <a:r>
              <a:rPr lang="tr-TR" sz="1200" dirty="0">
                <a:solidFill>
                  <a:srgbClr val="FF0000"/>
                </a:solidFill>
                <a:latin typeface="Poppins" pitchFamily="2" charset="-94"/>
                <a:cs typeface="Poppins" pitchFamily="2" charset="-94"/>
              </a:rPr>
              <a:t>kırmızıya</a:t>
            </a:r>
            <a:r>
              <a:rPr lang="tr-TR" sz="1200" dirty="0">
                <a:latin typeface="Poppins" pitchFamily="2" charset="-94"/>
                <a:cs typeface="Poppins" pitchFamily="2" charset="-94"/>
              </a:rPr>
              <a:t> çevirir</a:t>
            </a:r>
            <a:r>
              <a:rPr lang="tr-TR" sz="1200" dirty="0" smtClean="0">
                <a:latin typeface="Poppins" pitchFamily="2" charset="-94"/>
                <a:cs typeface="Poppins" pitchFamily="2" charset="-94"/>
              </a:rPr>
              <a:t>.</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Eli tahriş eder</a:t>
            </a:r>
            <a:r>
              <a:rPr lang="tr-TR" sz="1200" dirty="0" smtClean="0">
                <a:latin typeface="Poppins" pitchFamily="2" charset="-94"/>
                <a:cs typeface="Poppins" pitchFamily="2" charset="-94"/>
              </a:rPr>
              <a:t>.</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Mermeri ve metali aşındırabilir</a:t>
            </a:r>
            <a:r>
              <a:rPr lang="tr-TR" sz="1200" dirty="0" smtClean="0">
                <a:latin typeface="Poppins" pitchFamily="2" charset="-94"/>
                <a:cs typeface="Poppins" pitchFamily="2" charset="-94"/>
              </a:rPr>
              <a:t>. Bu yüzden </a:t>
            </a:r>
            <a:r>
              <a:rPr lang="tr-TR" sz="1200" dirty="0" smtClean="0">
                <a:solidFill>
                  <a:srgbClr val="FF0000"/>
                </a:solidFill>
                <a:latin typeface="Poppins" pitchFamily="2" charset="-94"/>
                <a:cs typeface="Poppins" pitchFamily="2" charset="-94"/>
              </a:rPr>
              <a:t>cam kaplarda </a:t>
            </a:r>
            <a:r>
              <a:rPr lang="tr-TR" sz="1200" dirty="0" smtClean="0">
                <a:latin typeface="Poppins" pitchFamily="2" charset="-94"/>
                <a:cs typeface="Poppins" pitchFamily="2" charset="-94"/>
              </a:rPr>
              <a:t>taşınır.</a:t>
            </a:r>
            <a:endParaRPr lang="tr-TR" sz="1200" dirty="0">
              <a:latin typeface="Poppins" pitchFamily="2" charset="-94"/>
              <a:cs typeface="Poppins" pitchFamily="2" charset="-94"/>
            </a:endParaRP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Metallerin </a:t>
            </a:r>
            <a:r>
              <a:rPr lang="tr-TR" sz="1200" dirty="0">
                <a:latin typeface="Poppins" pitchFamily="2" charset="-94"/>
                <a:cs typeface="Poppins" pitchFamily="2" charset="-94"/>
              </a:rPr>
              <a:t>çoğu ile tepkimeye girerek H₂ gazı açığa çıkmasına neden olabilir.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endParaRPr lang="tr-TR" sz="1200" dirty="0">
              <a:latin typeface="Poppins" pitchFamily="2" charset="-94"/>
              <a:cs typeface="Poppins" pitchFamily="2" charset="-94"/>
            </a:endParaRPr>
          </a:p>
        </p:txBody>
      </p:sp>
    </p:spTree>
    <p:extLst>
      <p:ext uri="{BB962C8B-B14F-4D97-AF65-F5344CB8AC3E}">
        <p14:creationId xmlns:p14="http://schemas.microsoft.com/office/powerpoint/2010/main" val="22368148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Önemli Asitler</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006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016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endParaRPr lang="tr-TR" sz="1200" dirty="0">
              <a:latin typeface="Poppins" pitchFamily="2" charset="-94"/>
              <a:cs typeface="Poppins" pitchFamily="2" charset="-94"/>
            </a:endParaRPr>
          </a:p>
        </p:txBody>
      </p:sp>
      <p:graphicFrame>
        <p:nvGraphicFramePr>
          <p:cNvPr id="2" name="Tablo 1"/>
          <p:cNvGraphicFramePr>
            <a:graphicFrameLocks noGrp="1"/>
          </p:cNvGraphicFramePr>
          <p:nvPr>
            <p:extLst>
              <p:ext uri="{D42A27DB-BD31-4B8C-83A1-F6EECF244321}">
                <p14:modId xmlns:p14="http://schemas.microsoft.com/office/powerpoint/2010/main" val="4180333528"/>
              </p:ext>
            </p:extLst>
          </p:nvPr>
        </p:nvGraphicFramePr>
        <p:xfrm>
          <a:off x="876300" y="1460500"/>
          <a:ext cx="7283451" cy="2425698"/>
        </p:xfrm>
        <a:graphic>
          <a:graphicData uri="http://schemas.openxmlformats.org/drawingml/2006/table">
            <a:tbl>
              <a:tblPr firstRow="1" bandRow="1">
                <a:tableStyleId>{16607A7A-411B-4AAE-84E9-677A8AF7450D}</a:tableStyleId>
              </a:tblPr>
              <a:tblGrid>
                <a:gridCol w="2427817"/>
                <a:gridCol w="2427817"/>
                <a:gridCol w="2427817"/>
              </a:tblGrid>
              <a:tr h="404283">
                <a:tc>
                  <a:txBody>
                    <a:bodyPr/>
                    <a:lstStyle/>
                    <a:p>
                      <a:pPr algn="ctr"/>
                      <a:r>
                        <a:rPr lang="tr-TR" b="1" dirty="0" smtClean="0">
                          <a:solidFill>
                            <a:schemeClr val="bg2"/>
                          </a:solidFill>
                          <a:latin typeface="Poppins" pitchFamily="2" charset="-94"/>
                          <a:cs typeface="Poppins" pitchFamily="2" charset="-94"/>
                        </a:rPr>
                        <a:t>Formülü</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rgbClr val="FF0066"/>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b="1" dirty="0" smtClean="0">
                          <a:solidFill>
                            <a:schemeClr val="bg2"/>
                          </a:solidFill>
                          <a:latin typeface="Poppins" pitchFamily="2" charset="-94"/>
                          <a:cs typeface="Poppins" pitchFamily="2" charset="-94"/>
                        </a:rPr>
                        <a:t>Sistematik Adı</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rgbClr val="FF0066"/>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b="1" dirty="0" smtClean="0">
                          <a:solidFill>
                            <a:schemeClr val="bg2"/>
                          </a:solidFill>
                          <a:latin typeface="Poppins" pitchFamily="2" charset="-94"/>
                          <a:cs typeface="Poppins" pitchFamily="2" charset="-94"/>
                        </a:rPr>
                        <a:t>Piyasa Adı</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solidFill>
                      <a:srgbClr val="FF0066"/>
                    </a:solidFill>
                  </a:tcPr>
                </a:tc>
              </a:tr>
              <a:tr h="404283">
                <a:tc>
                  <a:txBody>
                    <a:bodyPr/>
                    <a:lstStyle/>
                    <a:p>
                      <a:pPr algn="ctr"/>
                      <a:r>
                        <a:rPr lang="tr-TR" sz="1200" dirty="0" smtClean="0">
                          <a:latin typeface="Poppins" pitchFamily="2" charset="-94"/>
                          <a:cs typeface="Poppins" pitchFamily="2" charset="-94"/>
                        </a:rPr>
                        <a:t>HCI</a:t>
                      </a:r>
                    </a:p>
                  </a:txBody>
                  <a:tcPr anchor="ctr">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FFE7F1"/>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dirty="0" smtClean="0">
                          <a:latin typeface="Poppins" pitchFamily="2" charset="-94"/>
                          <a:cs typeface="Poppins" pitchFamily="2" charset="-94"/>
                        </a:rPr>
                        <a:t>Hidroklorik Asit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FFE7F1"/>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dirty="0" smtClean="0">
                          <a:latin typeface="Poppins" pitchFamily="2" charset="-94"/>
                          <a:cs typeface="Poppins" pitchFamily="2" charset="-94"/>
                        </a:rPr>
                        <a:t>Tuz ruhu</a:t>
                      </a:r>
                    </a:p>
                  </a:txBody>
                  <a:tcPr anchor="ctr">
                    <a:lnL w="12700" cap="flat" cmpd="sng" algn="ctr">
                      <a:solidFill>
                        <a:schemeClr val="bg2"/>
                      </a:solidFill>
                      <a:prstDash val="solid"/>
                      <a:round/>
                      <a:headEnd type="none" w="med" len="med"/>
                      <a:tailEnd type="none" w="med" len="med"/>
                    </a:lnL>
                    <a:lnB w="12700" cap="flat" cmpd="sng" algn="ctr">
                      <a:solidFill>
                        <a:schemeClr val="bg2"/>
                      </a:solidFill>
                      <a:prstDash val="solid"/>
                      <a:round/>
                      <a:headEnd type="none" w="med" len="med"/>
                      <a:tailEnd type="none" w="med" len="med"/>
                    </a:lnB>
                    <a:solidFill>
                      <a:srgbClr val="FFE7F1"/>
                    </a:solidFill>
                  </a:tcPr>
                </a:tc>
              </a:tr>
              <a:tr h="404283">
                <a:tc>
                  <a:txBody>
                    <a:bodyPr/>
                    <a:lstStyle/>
                    <a:p>
                      <a:pPr algn="ctr"/>
                      <a:r>
                        <a:rPr lang="tr-TR" sz="1200" dirty="0" smtClean="0">
                          <a:latin typeface="Poppins" pitchFamily="2" charset="-94"/>
                          <a:cs typeface="Poppins" pitchFamily="2" charset="-94"/>
                        </a:rPr>
                        <a:t>HNO</a:t>
                      </a:r>
                      <a:r>
                        <a:rPr lang="tr-TR" sz="700" dirty="0" smtClean="0">
                          <a:latin typeface="Poppins" pitchFamily="2" charset="-94"/>
                          <a:cs typeface="Poppins" pitchFamily="2" charset="-94"/>
                        </a:rPr>
                        <a:t>3</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7F1"/>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dirty="0" smtClean="0">
                          <a:latin typeface="Poppins" pitchFamily="2" charset="-94"/>
                          <a:cs typeface="Poppins" pitchFamily="2" charset="-94"/>
                        </a:rPr>
                        <a:t>Nitrik Asit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7F1"/>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dirty="0" smtClean="0">
                          <a:latin typeface="Poppins" pitchFamily="2" charset="-94"/>
                          <a:cs typeface="Poppins" pitchFamily="2" charset="-94"/>
                        </a:rPr>
                        <a:t>Kezzap</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7F1"/>
                    </a:solidFill>
                  </a:tcPr>
                </a:tc>
              </a:tr>
              <a:tr h="404283">
                <a:tc>
                  <a:txBody>
                    <a:bodyPr/>
                    <a:lstStyle/>
                    <a:p>
                      <a:pPr algn="ctr"/>
                      <a:r>
                        <a:rPr lang="de-DE" sz="1200" dirty="0" smtClean="0">
                          <a:latin typeface="Poppins" pitchFamily="2" charset="-94"/>
                          <a:cs typeface="Poppins" pitchFamily="2" charset="-94"/>
                        </a:rPr>
                        <a:t>H</a:t>
                      </a:r>
                      <a:r>
                        <a:rPr lang="de-DE" sz="700" dirty="0" smtClean="0">
                          <a:latin typeface="Poppins" pitchFamily="2" charset="-94"/>
                          <a:cs typeface="Poppins" pitchFamily="2" charset="-94"/>
                        </a:rPr>
                        <a:t>2</a:t>
                      </a:r>
                      <a:r>
                        <a:rPr lang="de-DE" sz="1200" dirty="0" smtClean="0">
                          <a:latin typeface="Poppins" pitchFamily="2" charset="-94"/>
                          <a:cs typeface="Poppins" pitchFamily="2" charset="-94"/>
                        </a:rPr>
                        <a:t>SO</a:t>
                      </a:r>
                      <a:r>
                        <a:rPr lang="de-DE" sz="700" dirty="0" smtClean="0">
                          <a:latin typeface="Poppins" pitchFamily="2" charset="-94"/>
                          <a:cs typeface="Poppins" pitchFamily="2" charset="-94"/>
                        </a:rPr>
                        <a:t>4</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7F1"/>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1200" dirty="0" err="1" smtClean="0">
                          <a:latin typeface="Poppins" pitchFamily="2" charset="-94"/>
                          <a:cs typeface="Poppins" pitchFamily="2" charset="-94"/>
                        </a:rPr>
                        <a:t>Sülfürik</a:t>
                      </a:r>
                      <a:r>
                        <a:rPr lang="de-DE" sz="1200" dirty="0" smtClean="0">
                          <a:latin typeface="Poppins" pitchFamily="2" charset="-94"/>
                          <a:cs typeface="Poppins" pitchFamily="2" charset="-94"/>
                        </a:rPr>
                        <a:t> </a:t>
                      </a:r>
                      <a:r>
                        <a:rPr lang="de-DE" sz="1200" dirty="0" err="1" smtClean="0">
                          <a:latin typeface="Poppins" pitchFamily="2" charset="-94"/>
                          <a:cs typeface="Poppins" pitchFamily="2" charset="-94"/>
                        </a:rPr>
                        <a:t>Asit</a:t>
                      </a:r>
                      <a:endParaRPr lang="de-DE" sz="12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7F1"/>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1200" dirty="0" err="1" smtClean="0">
                          <a:latin typeface="Poppins" pitchFamily="2" charset="-94"/>
                          <a:cs typeface="Poppins" pitchFamily="2" charset="-94"/>
                        </a:rPr>
                        <a:t>Zaç</a:t>
                      </a:r>
                      <a:r>
                        <a:rPr lang="de-DE" sz="1200" dirty="0" smtClean="0">
                          <a:latin typeface="Poppins" pitchFamily="2" charset="-94"/>
                          <a:cs typeface="Poppins" pitchFamily="2" charset="-94"/>
                        </a:rPr>
                        <a:t> </a:t>
                      </a:r>
                      <a:r>
                        <a:rPr lang="de-DE" sz="1200" dirty="0" err="1" smtClean="0">
                          <a:latin typeface="Poppins" pitchFamily="2" charset="-94"/>
                          <a:cs typeface="Poppins" pitchFamily="2" charset="-94"/>
                        </a:rPr>
                        <a:t>Yağı</a:t>
                      </a:r>
                      <a:endParaRPr lang="tr-TR" sz="12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7F1"/>
                    </a:solidFill>
                  </a:tcPr>
                </a:tc>
              </a:tr>
              <a:tr h="404283">
                <a:tc>
                  <a:txBody>
                    <a:bodyPr/>
                    <a:lstStyle/>
                    <a:p>
                      <a:pPr algn="ctr"/>
                      <a:r>
                        <a:rPr lang="nn-NO" sz="1200" dirty="0" smtClean="0">
                          <a:latin typeface="Poppins" pitchFamily="2" charset="-94"/>
                          <a:cs typeface="Poppins" pitchFamily="2" charset="-94"/>
                        </a:rPr>
                        <a:t>H</a:t>
                      </a:r>
                      <a:r>
                        <a:rPr lang="nn-NO" sz="700" dirty="0" smtClean="0">
                          <a:latin typeface="Poppins" pitchFamily="2" charset="-94"/>
                          <a:cs typeface="Poppins" pitchFamily="2" charset="-94"/>
                        </a:rPr>
                        <a:t>3</a:t>
                      </a:r>
                      <a:r>
                        <a:rPr lang="nn-NO" sz="1200" dirty="0" smtClean="0">
                          <a:latin typeface="Poppins" pitchFamily="2" charset="-94"/>
                          <a:cs typeface="Poppins" pitchFamily="2" charset="-94"/>
                        </a:rPr>
                        <a:t>PO</a:t>
                      </a:r>
                      <a:r>
                        <a:rPr lang="nn-NO" sz="700" dirty="0" smtClean="0">
                          <a:latin typeface="Poppins" pitchFamily="2" charset="-94"/>
                          <a:cs typeface="Poppins" pitchFamily="2" charset="-94"/>
                        </a:rPr>
                        <a:t>4</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7F1"/>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nn-NO" sz="1200" dirty="0" smtClean="0">
                          <a:latin typeface="Poppins" pitchFamily="2" charset="-94"/>
                          <a:cs typeface="Poppins" pitchFamily="2" charset="-94"/>
                        </a:rPr>
                        <a:t>Fosforik Asit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7F1"/>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nn-NO" sz="1200" dirty="0" smtClean="0">
                          <a:latin typeface="Poppins" pitchFamily="2" charset="-94"/>
                          <a:cs typeface="Poppins" pitchFamily="2" charset="-94"/>
                        </a:rPr>
                        <a:t>Fosforik Asit</a:t>
                      </a:r>
                      <a:endParaRPr lang="tr-TR" sz="12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7F1"/>
                    </a:solidFill>
                  </a:tcPr>
                </a:tc>
              </a:tr>
              <a:tr h="404283">
                <a:tc>
                  <a:txBody>
                    <a:bodyPr/>
                    <a:lstStyle/>
                    <a:p>
                      <a:pPr algn="ctr"/>
                      <a:r>
                        <a:rPr lang="nn-NO" sz="1200" dirty="0" smtClean="0">
                          <a:latin typeface="Poppins" pitchFamily="2" charset="-94"/>
                          <a:cs typeface="Poppins" pitchFamily="2" charset="-94"/>
                        </a:rPr>
                        <a:t>CH</a:t>
                      </a:r>
                      <a:r>
                        <a:rPr lang="nn-NO" sz="700" dirty="0" smtClean="0">
                          <a:latin typeface="Poppins" pitchFamily="2" charset="-94"/>
                          <a:cs typeface="Poppins" pitchFamily="2" charset="-94"/>
                        </a:rPr>
                        <a:t>3</a:t>
                      </a:r>
                      <a:r>
                        <a:rPr lang="nn-NO" sz="1200" dirty="0" smtClean="0">
                          <a:latin typeface="Poppins" pitchFamily="2" charset="-94"/>
                          <a:cs typeface="Poppins" pitchFamily="2" charset="-94"/>
                        </a:rPr>
                        <a:t>COOH</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rgbClr val="FFE7F1"/>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nn-NO" sz="1200" dirty="0" smtClean="0">
                          <a:latin typeface="Poppins" pitchFamily="2" charset="-94"/>
                          <a:cs typeface="Poppins" pitchFamily="2" charset="-94"/>
                        </a:rPr>
                        <a:t>Asetik Asit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rgbClr val="FFE7F1"/>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nn-NO" sz="1200" dirty="0" smtClean="0">
                          <a:latin typeface="Poppins" pitchFamily="2" charset="-94"/>
                          <a:cs typeface="Poppins" pitchFamily="2" charset="-94"/>
                        </a:rPr>
                        <a:t>Sirke Asidi</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solidFill>
                      <a:srgbClr val="FFE7F1"/>
                    </a:solidFill>
                  </a:tcPr>
                </a:tc>
              </a:tr>
            </a:tbl>
          </a:graphicData>
        </a:graphic>
      </p:graphicFrame>
    </p:spTree>
    <p:extLst>
      <p:ext uri="{BB962C8B-B14F-4D97-AF65-F5344CB8AC3E}">
        <p14:creationId xmlns:p14="http://schemas.microsoft.com/office/powerpoint/2010/main" val="6847090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Asitlerin Maddeler Üzerindeki Etkileri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006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5452200" cy="31168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Kuvvetli bir asit olan tuz ruhunun üzerinde yandaki uyarıyı görürüz. Bu uyarı sıvının </a:t>
            </a:r>
            <a:r>
              <a:rPr lang="tr-TR" sz="1200" dirty="0" smtClean="0">
                <a:solidFill>
                  <a:srgbClr val="FF0000"/>
                </a:solidFill>
                <a:latin typeface="Poppins" pitchFamily="2" charset="-94"/>
                <a:cs typeface="Poppins" pitchFamily="2" charset="-94"/>
              </a:rPr>
              <a:t>aşındırıcı</a:t>
            </a:r>
            <a:r>
              <a:rPr lang="tr-TR" sz="1200" dirty="0" smtClean="0">
                <a:latin typeface="Poppins" pitchFamily="2" charset="-94"/>
                <a:cs typeface="Poppins" pitchFamily="2" charset="-94"/>
              </a:rPr>
              <a:t> </a:t>
            </a:r>
            <a:r>
              <a:rPr lang="tr-TR" sz="1200" dirty="0">
                <a:latin typeface="Poppins" pitchFamily="2" charset="-94"/>
                <a:cs typeface="Poppins" pitchFamily="2" charset="-94"/>
              </a:rPr>
              <a:t>özellikte olduğunu ifade eder.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Mermer </a:t>
            </a:r>
            <a:r>
              <a:rPr lang="tr-TR" sz="1200" dirty="0">
                <a:latin typeface="Poppins" pitchFamily="2" charset="-94"/>
                <a:cs typeface="Poppins" pitchFamily="2" charset="-94"/>
              </a:rPr>
              <a:t>yüzey üzerine kesik bir limon bırakılırsa yüzeyde pürüzlülük oluşur. Çünkü limon suyu asidik özelliktedir ve mermere etki eder.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Asitler </a:t>
            </a:r>
            <a:r>
              <a:rPr lang="tr-TR" sz="1200" dirty="0">
                <a:latin typeface="Poppins" pitchFamily="2" charset="-94"/>
                <a:cs typeface="Poppins" pitchFamily="2" charset="-94"/>
              </a:rPr>
              <a:t>metallerle tepkimeye girebilir. Bu yüzden sirke, limon suyu gibi asidik maddeler metal kaplar yerine </a:t>
            </a:r>
            <a:r>
              <a:rPr lang="tr-TR" sz="1200" dirty="0">
                <a:solidFill>
                  <a:srgbClr val="FF0000"/>
                </a:solidFill>
                <a:latin typeface="Poppins" pitchFamily="2" charset="-94"/>
                <a:cs typeface="Poppins" pitchFamily="2" charset="-94"/>
              </a:rPr>
              <a:t>cam kaplarda </a:t>
            </a:r>
            <a:r>
              <a:rPr lang="tr-TR" sz="1200" dirty="0">
                <a:latin typeface="Poppins" pitchFamily="2" charset="-94"/>
                <a:cs typeface="Poppins" pitchFamily="2" charset="-94"/>
              </a:rPr>
              <a:t>saklanır.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Asitler </a:t>
            </a:r>
            <a:r>
              <a:rPr lang="tr-TR" sz="1200" dirty="0">
                <a:latin typeface="Poppins" pitchFamily="2" charset="-94"/>
                <a:cs typeface="Poppins" pitchFamily="2" charset="-94"/>
              </a:rPr>
              <a:t>kumaşı delebilir.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Asitler </a:t>
            </a:r>
            <a:r>
              <a:rPr lang="tr-TR" sz="1200" dirty="0">
                <a:latin typeface="Poppins" pitchFamily="2" charset="-94"/>
                <a:cs typeface="Poppins" pitchFamily="2" charset="-94"/>
              </a:rPr>
              <a:t>eti parçalayabilir. Örneğin kezzap olarak bilinen nitrik asit cilde dökülürse yanıklara ve derin yaralara neden olabilir.</a:t>
            </a:r>
          </a:p>
        </p:txBody>
      </p:sp>
      <p:pic>
        <p:nvPicPr>
          <p:cNvPr id="22530" name="Picture 2"/>
          <p:cNvPicPr>
            <a:picLocks noChangeAspect="1" noChangeArrowheads="1"/>
          </p:cNvPicPr>
          <p:nvPr/>
        </p:nvPicPr>
        <p:blipFill>
          <a:blip r:embed="rId3">
            <a:clrChange>
              <a:clrFrom>
                <a:srgbClr val="FBFDFB"/>
              </a:clrFrom>
              <a:clrTo>
                <a:srgbClr val="FBFDFB">
                  <a:alpha val="0"/>
                </a:srgbClr>
              </a:clrTo>
            </a:clrChange>
            <a:extLst>
              <a:ext uri="{28A0092B-C50C-407E-A947-70E740481C1C}">
                <a14:useLocalDpi xmlns:a14="http://schemas.microsoft.com/office/drawing/2010/main" val="0"/>
              </a:ext>
            </a:extLst>
          </a:blip>
          <a:srcRect/>
          <a:stretch>
            <a:fillRect/>
          </a:stretch>
        </p:blipFill>
        <p:spPr bwMode="auto">
          <a:xfrm>
            <a:off x="6232475" y="1435100"/>
            <a:ext cx="2006649"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042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Periyodik Sistemin Tarihçesi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Yuvarlatılmış Dikdörtgen 1"/>
          <p:cNvSpPr/>
          <p:nvPr/>
        </p:nvSpPr>
        <p:spPr>
          <a:xfrm>
            <a:off x="1423851" y="1822245"/>
            <a:ext cx="6720840" cy="829491"/>
          </a:xfrm>
          <a:prstGeom prst="round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7" name="Picture 3"/>
          <p:cNvPicPr>
            <a:picLocks noChangeAspect="1" noChangeArrowheads="1"/>
          </p:cNvPicPr>
          <p:nvPr/>
        </p:nvPicPr>
        <p:blipFill>
          <a:blip r:embed="rId3">
            <a:clrChange>
              <a:clrFrom>
                <a:srgbClr val="FAF9FA"/>
              </a:clrFrom>
              <a:clrTo>
                <a:srgbClr val="FAF9FA">
                  <a:alpha val="0"/>
                </a:srgbClr>
              </a:clrTo>
            </a:clrChange>
            <a:extLst>
              <a:ext uri="{28A0092B-C50C-407E-A947-70E740481C1C}">
                <a14:useLocalDpi xmlns:a14="http://schemas.microsoft.com/office/drawing/2010/main" val="0"/>
              </a:ext>
            </a:extLst>
          </a:blip>
          <a:srcRect/>
          <a:stretch>
            <a:fillRect/>
          </a:stretch>
        </p:blipFill>
        <p:spPr bwMode="auto">
          <a:xfrm>
            <a:off x="878862" y="1724274"/>
            <a:ext cx="905555" cy="11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Google Shape;224;p30"/>
          <p:cNvSpPr txBox="1">
            <a:spLocks/>
          </p:cNvSpPr>
          <p:nvPr/>
        </p:nvSpPr>
        <p:spPr>
          <a:xfrm>
            <a:off x="1784417" y="1823455"/>
            <a:ext cx="6360274" cy="8282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r>
              <a:rPr lang="tr-TR" sz="1200" dirty="0">
                <a:latin typeface="Poppins" pitchFamily="2" charset="-94"/>
                <a:cs typeface="Poppins" pitchFamily="2" charset="-94"/>
              </a:rPr>
              <a:t>Elementleri belirli bir düzene koymak için yapılan </a:t>
            </a:r>
            <a:r>
              <a:rPr lang="tr-TR" sz="1200" dirty="0">
                <a:solidFill>
                  <a:srgbClr val="FF0000"/>
                </a:solidFill>
                <a:latin typeface="Poppins" pitchFamily="2" charset="-94"/>
                <a:cs typeface="Poppins" pitchFamily="2" charset="-94"/>
              </a:rPr>
              <a:t>ilk çalışma </a:t>
            </a:r>
            <a:r>
              <a:rPr lang="tr-TR" sz="1200" dirty="0">
                <a:latin typeface="Poppins" pitchFamily="2" charset="-94"/>
                <a:cs typeface="Poppins" pitchFamily="2" charset="-94"/>
              </a:rPr>
              <a:t>Alman bilim insanı </a:t>
            </a:r>
            <a:r>
              <a:rPr lang="tr-TR" sz="1200" i="1" dirty="0">
                <a:solidFill>
                  <a:srgbClr val="FF0000"/>
                </a:solidFill>
                <a:latin typeface="Poppins" pitchFamily="2" charset="-94"/>
                <a:cs typeface="Poppins" pitchFamily="2" charset="-94"/>
              </a:rPr>
              <a:t>Johann Wolfgang </a:t>
            </a:r>
            <a:r>
              <a:rPr lang="tr-TR" sz="1200" i="1" dirty="0" err="1">
                <a:solidFill>
                  <a:srgbClr val="FF0000"/>
                </a:solidFill>
                <a:latin typeface="Poppins" pitchFamily="2" charset="-94"/>
                <a:cs typeface="Poppins" pitchFamily="2" charset="-94"/>
              </a:rPr>
              <a:t>Döbereiner</a:t>
            </a:r>
            <a:r>
              <a:rPr lang="tr-TR" sz="1200" i="1" dirty="0">
                <a:solidFill>
                  <a:srgbClr val="FF0000"/>
                </a:solidFill>
                <a:latin typeface="Poppins" pitchFamily="2" charset="-94"/>
                <a:cs typeface="Poppins" pitchFamily="2" charset="-94"/>
              </a:rPr>
              <a:t> </a:t>
            </a:r>
            <a:r>
              <a:rPr lang="tr-TR" sz="1200" dirty="0">
                <a:latin typeface="Poppins" pitchFamily="2" charset="-94"/>
                <a:cs typeface="Poppins" pitchFamily="2" charset="-94"/>
              </a:rPr>
              <a:t>tarafından hazırlanmıştır. </a:t>
            </a:r>
            <a:r>
              <a:rPr lang="tr-TR" sz="1200" dirty="0" err="1">
                <a:latin typeface="Poppins" pitchFamily="2" charset="-94"/>
                <a:cs typeface="Poppins" pitchFamily="2" charset="-94"/>
              </a:rPr>
              <a:t>Döbereiner</a:t>
            </a:r>
            <a:r>
              <a:rPr lang="tr-TR" sz="1200" dirty="0">
                <a:latin typeface="Poppins" pitchFamily="2" charset="-94"/>
                <a:cs typeface="Poppins" pitchFamily="2" charset="-94"/>
              </a:rPr>
              <a:t>, benzer özellik gösteren elementlerden </a:t>
            </a:r>
            <a:r>
              <a:rPr lang="tr-TR" sz="1200" dirty="0">
                <a:solidFill>
                  <a:srgbClr val="FF0000"/>
                </a:solidFill>
                <a:latin typeface="Poppins" pitchFamily="2" charset="-94"/>
                <a:cs typeface="Poppins" pitchFamily="2" charset="-94"/>
              </a:rPr>
              <a:t>üçlü gruplar </a:t>
            </a:r>
            <a:r>
              <a:rPr lang="tr-TR" sz="1200" dirty="0">
                <a:latin typeface="Poppins" pitchFamily="2" charset="-94"/>
                <a:cs typeface="Poppins" pitchFamily="2" charset="-94"/>
              </a:rPr>
              <a:t>oluşturmuştur.</a:t>
            </a:r>
          </a:p>
        </p:txBody>
      </p:sp>
      <p:sp>
        <p:nvSpPr>
          <p:cNvPr id="18" name="Google Shape;224;p30"/>
          <p:cNvSpPr txBox="1">
            <a:spLocks/>
          </p:cNvSpPr>
          <p:nvPr/>
        </p:nvSpPr>
        <p:spPr>
          <a:xfrm>
            <a:off x="1793132" y="3053540"/>
            <a:ext cx="6360274" cy="8282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r>
              <a:rPr lang="tr-TR" sz="1200" i="1" dirty="0" err="1" smtClean="0">
                <a:solidFill>
                  <a:srgbClr val="FF0000"/>
                </a:solidFill>
                <a:latin typeface="Poppins" pitchFamily="2" charset="-94"/>
                <a:cs typeface="Poppins" pitchFamily="2" charset="-94"/>
              </a:rPr>
              <a:t>Alexandre</a:t>
            </a:r>
            <a:r>
              <a:rPr lang="tr-TR" sz="1200" i="1" dirty="0" smtClean="0">
                <a:solidFill>
                  <a:srgbClr val="FF0000"/>
                </a:solidFill>
                <a:latin typeface="Poppins" pitchFamily="2" charset="-94"/>
                <a:cs typeface="Poppins" pitchFamily="2" charset="-94"/>
              </a:rPr>
              <a:t> </a:t>
            </a:r>
            <a:r>
              <a:rPr lang="tr-TR" sz="1200" i="1" dirty="0" err="1">
                <a:solidFill>
                  <a:srgbClr val="FF0000"/>
                </a:solidFill>
                <a:latin typeface="Poppins" pitchFamily="2" charset="-94"/>
                <a:cs typeface="Poppins" pitchFamily="2" charset="-94"/>
              </a:rPr>
              <a:t>Beguyerde</a:t>
            </a:r>
            <a:r>
              <a:rPr lang="tr-TR" sz="1200" i="1" dirty="0">
                <a:solidFill>
                  <a:srgbClr val="FF0000"/>
                </a:solidFill>
                <a:latin typeface="Poppins" pitchFamily="2" charset="-94"/>
                <a:cs typeface="Poppins" pitchFamily="2" charset="-94"/>
              </a:rPr>
              <a:t> </a:t>
            </a:r>
            <a:r>
              <a:rPr lang="tr-TR" sz="1200" i="1" dirty="0" err="1" smtClean="0">
                <a:solidFill>
                  <a:srgbClr val="FF0000"/>
                </a:solidFill>
                <a:latin typeface="Poppins" pitchFamily="2" charset="-94"/>
                <a:cs typeface="Poppins" pitchFamily="2" charset="-94"/>
              </a:rPr>
              <a:t>Chancourtois</a:t>
            </a:r>
            <a:r>
              <a:rPr lang="tr-TR" sz="1200" dirty="0" smtClean="0">
                <a:latin typeface="Poppins" pitchFamily="2" charset="-94"/>
                <a:cs typeface="Poppins" pitchFamily="2" charset="-94"/>
              </a:rPr>
              <a:t>, elementleri </a:t>
            </a:r>
            <a:r>
              <a:rPr lang="tr-TR" sz="1200" dirty="0">
                <a:solidFill>
                  <a:srgbClr val="FF0000"/>
                </a:solidFill>
                <a:latin typeface="Poppins" pitchFamily="2" charset="-94"/>
                <a:cs typeface="Poppins" pitchFamily="2" charset="-94"/>
              </a:rPr>
              <a:t>benzer fiziksel özellik </a:t>
            </a:r>
            <a:r>
              <a:rPr lang="tr-TR" sz="1200" dirty="0">
                <a:latin typeface="Poppins" pitchFamily="2" charset="-94"/>
                <a:cs typeface="Poppins" pitchFamily="2" charset="-94"/>
              </a:rPr>
              <a:t>gösterenler dikey sarmal sütunlarda olacak şekilde sıralamıştır. Hazırladığı tablo, bazı bileşikleri ve </a:t>
            </a:r>
            <a:r>
              <a:rPr lang="tr-TR" sz="1200" dirty="0">
                <a:solidFill>
                  <a:srgbClr val="FF0000"/>
                </a:solidFill>
                <a:latin typeface="Poppins" pitchFamily="2" charset="-94"/>
                <a:cs typeface="Poppins" pitchFamily="2" charset="-94"/>
              </a:rPr>
              <a:t>iyonları</a:t>
            </a:r>
            <a:r>
              <a:rPr lang="tr-TR" sz="1200" dirty="0">
                <a:latin typeface="Poppins" pitchFamily="2" charset="-94"/>
                <a:cs typeface="Poppins" pitchFamily="2" charset="-94"/>
              </a:rPr>
              <a:t> da içermektedir.</a:t>
            </a:r>
          </a:p>
        </p:txBody>
      </p:sp>
      <p:sp>
        <p:nvSpPr>
          <p:cNvPr id="19" name="Yuvarlatılmış Dikdörtgen 18"/>
          <p:cNvSpPr/>
          <p:nvPr/>
        </p:nvSpPr>
        <p:spPr>
          <a:xfrm>
            <a:off x="1423851" y="3052330"/>
            <a:ext cx="6720840" cy="829491"/>
          </a:xfrm>
          <a:prstGeom prst="round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8" name="Picture 4"/>
          <p:cNvPicPr>
            <a:picLocks noChangeAspect="1" noChangeArrowheads="1"/>
          </p:cNvPicPr>
          <p:nvPr/>
        </p:nvPicPr>
        <p:blipFill>
          <a:blip r:embed="rId4">
            <a:clrChange>
              <a:clrFrom>
                <a:srgbClr val="EFEEEE"/>
              </a:clrFrom>
              <a:clrTo>
                <a:srgbClr val="EFEEEE">
                  <a:alpha val="0"/>
                </a:srgbClr>
              </a:clrTo>
            </a:clrChange>
            <a:extLst>
              <a:ext uri="{28A0092B-C50C-407E-A947-70E740481C1C}">
                <a14:useLocalDpi xmlns:a14="http://schemas.microsoft.com/office/drawing/2010/main" val="0"/>
              </a:ext>
            </a:extLst>
          </a:blip>
          <a:srcRect/>
          <a:stretch>
            <a:fillRect/>
          </a:stretch>
        </p:blipFill>
        <p:spPr bwMode="auto">
          <a:xfrm>
            <a:off x="878862" y="2978309"/>
            <a:ext cx="928332" cy="11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13834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Bazlar</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016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Suda çözünüp </a:t>
            </a:r>
            <a:r>
              <a:rPr lang="tr-TR" sz="1200" dirty="0">
                <a:solidFill>
                  <a:srgbClr val="FF0000"/>
                </a:solidFill>
                <a:latin typeface="Poppins" pitchFamily="2" charset="-94"/>
                <a:cs typeface="Poppins" pitchFamily="2" charset="-94"/>
              </a:rPr>
              <a:t>hidroksit iyonu (</a:t>
            </a:r>
            <a:r>
              <a:rPr lang="tr-TR" sz="1200" dirty="0" smtClean="0">
                <a:solidFill>
                  <a:srgbClr val="FF0000"/>
                </a:solidFill>
                <a:latin typeface="Poppins" pitchFamily="2" charset="-94"/>
                <a:cs typeface="Poppins" pitchFamily="2" charset="-94"/>
              </a:rPr>
              <a:t>OH-) </a:t>
            </a:r>
            <a:r>
              <a:rPr lang="tr-TR" sz="1200" dirty="0">
                <a:latin typeface="Poppins" pitchFamily="2" charset="-94"/>
                <a:cs typeface="Poppins" pitchFamily="2" charset="-94"/>
              </a:rPr>
              <a:t>oluştururlar.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Tatları </a:t>
            </a:r>
            <a:r>
              <a:rPr lang="tr-TR" sz="1200" dirty="0">
                <a:solidFill>
                  <a:srgbClr val="FF0000"/>
                </a:solidFill>
                <a:latin typeface="Poppins" pitchFamily="2" charset="-94"/>
                <a:cs typeface="Poppins" pitchFamily="2" charset="-94"/>
              </a:rPr>
              <a:t>acıdır.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err="1" smtClean="0">
                <a:latin typeface="Poppins" pitchFamily="2" charset="-94"/>
                <a:cs typeface="Poppins" pitchFamily="2" charset="-94"/>
              </a:rPr>
              <a:t>pH</a:t>
            </a:r>
            <a:r>
              <a:rPr lang="tr-TR" sz="1200" dirty="0" smtClean="0">
                <a:latin typeface="Poppins" pitchFamily="2" charset="-94"/>
                <a:cs typeface="Poppins" pitchFamily="2" charset="-94"/>
              </a:rPr>
              <a:t> </a:t>
            </a:r>
            <a:r>
              <a:rPr lang="tr-TR" sz="1200" dirty="0">
                <a:latin typeface="Poppins" pitchFamily="2" charset="-94"/>
                <a:cs typeface="Poppins" pitchFamily="2" charset="-94"/>
              </a:rPr>
              <a:t>değerleri </a:t>
            </a:r>
            <a:r>
              <a:rPr lang="tr-TR" sz="1200" dirty="0">
                <a:solidFill>
                  <a:srgbClr val="FF0000"/>
                </a:solidFill>
                <a:latin typeface="Poppins" pitchFamily="2" charset="-94"/>
                <a:cs typeface="Poppins" pitchFamily="2" charset="-94"/>
              </a:rPr>
              <a:t>7-14</a:t>
            </a:r>
            <a:r>
              <a:rPr lang="tr-TR" sz="1200" dirty="0">
                <a:latin typeface="Poppins" pitchFamily="2" charset="-94"/>
                <a:cs typeface="Poppins" pitchFamily="2" charset="-94"/>
              </a:rPr>
              <a:t> arasındadır.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Kırmızı </a:t>
            </a:r>
            <a:r>
              <a:rPr lang="tr-TR" sz="1200" dirty="0">
                <a:latin typeface="Poppins" pitchFamily="2" charset="-94"/>
                <a:cs typeface="Poppins" pitchFamily="2" charset="-94"/>
              </a:rPr>
              <a:t>turnusolün rengini </a:t>
            </a:r>
            <a:r>
              <a:rPr lang="tr-TR" sz="1200" dirty="0">
                <a:solidFill>
                  <a:srgbClr val="0070C0"/>
                </a:solidFill>
                <a:latin typeface="Poppins" pitchFamily="2" charset="-94"/>
                <a:cs typeface="Poppins" pitchFamily="2" charset="-94"/>
              </a:rPr>
              <a:t>maviye</a:t>
            </a:r>
            <a:r>
              <a:rPr lang="tr-TR" sz="1200" dirty="0">
                <a:latin typeface="Poppins" pitchFamily="2" charset="-94"/>
                <a:cs typeface="Poppins" pitchFamily="2" charset="-94"/>
              </a:rPr>
              <a:t> çevirir.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Ele </a:t>
            </a:r>
            <a:r>
              <a:rPr lang="tr-TR" sz="1200" dirty="0">
                <a:latin typeface="Poppins" pitchFamily="2" charset="-94"/>
                <a:cs typeface="Poppins" pitchFamily="2" charset="-94"/>
              </a:rPr>
              <a:t>kayganlık hissi verir.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Camı </a:t>
            </a:r>
            <a:r>
              <a:rPr lang="tr-TR" sz="1200" dirty="0">
                <a:latin typeface="Poppins" pitchFamily="2" charset="-94"/>
                <a:cs typeface="Poppins" pitchFamily="2" charset="-94"/>
              </a:rPr>
              <a:t>ve porseleni aşındırabilir</a:t>
            </a:r>
            <a:r>
              <a:rPr lang="tr-TR" sz="1200" dirty="0" smtClean="0">
                <a:latin typeface="Poppins" pitchFamily="2" charset="-94"/>
                <a:cs typeface="Poppins" pitchFamily="2" charset="-94"/>
              </a:rPr>
              <a:t>. Bu yüzden </a:t>
            </a:r>
            <a:r>
              <a:rPr lang="tr-TR" sz="1200" dirty="0" smtClean="0">
                <a:solidFill>
                  <a:srgbClr val="FF0000"/>
                </a:solidFill>
                <a:latin typeface="Poppins" pitchFamily="2" charset="-94"/>
                <a:cs typeface="Poppins" pitchFamily="2" charset="-94"/>
              </a:rPr>
              <a:t>metal kaplarda </a:t>
            </a:r>
            <a:r>
              <a:rPr lang="tr-TR" sz="1200" dirty="0" smtClean="0">
                <a:latin typeface="Poppins" pitchFamily="2" charset="-94"/>
                <a:cs typeface="Poppins" pitchFamily="2" charset="-94"/>
              </a:rPr>
              <a:t>taşınır.</a:t>
            </a:r>
            <a:endParaRPr lang="tr-TR" sz="1200" dirty="0">
              <a:latin typeface="Poppins" pitchFamily="2" charset="-94"/>
              <a:cs typeface="Poppins" pitchFamily="2" charset="-94"/>
            </a:endParaRPr>
          </a:p>
        </p:txBody>
      </p:sp>
    </p:spTree>
    <p:extLst>
      <p:ext uri="{BB962C8B-B14F-4D97-AF65-F5344CB8AC3E}">
        <p14:creationId xmlns:p14="http://schemas.microsoft.com/office/powerpoint/2010/main" val="3235882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Önemli Bazlar</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016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endParaRPr lang="tr-TR" sz="1200" dirty="0">
              <a:latin typeface="Poppins" pitchFamily="2" charset="-94"/>
              <a:cs typeface="Poppins" pitchFamily="2" charset="-94"/>
            </a:endParaRPr>
          </a:p>
        </p:txBody>
      </p:sp>
      <p:graphicFrame>
        <p:nvGraphicFramePr>
          <p:cNvPr id="2" name="Tablo 1"/>
          <p:cNvGraphicFramePr>
            <a:graphicFrameLocks noGrp="1"/>
          </p:cNvGraphicFramePr>
          <p:nvPr>
            <p:extLst>
              <p:ext uri="{D42A27DB-BD31-4B8C-83A1-F6EECF244321}">
                <p14:modId xmlns:p14="http://schemas.microsoft.com/office/powerpoint/2010/main" val="2390475994"/>
              </p:ext>
            </p:extLst>
          </p:nvPr>
        </p:nvGraphicFramePr>
        <p:xfrm>
          <a:off x="876300" y="1460500"/>
          <a:ext cx="7283451" cy="2021415"/>
        </p:xfrm>
        <a:graphic>
          <a:graphicData uri="http://schemas.openxmlformats.org/drawingml/2006/table">
            <a:tbl>
              <a:tblPr firstRow="1" bandRow="1">
                <a:tableStyleId>{16607A7A-411B-4AAE-84E9-677A8AF7450D}</a:tableStyleId>
              </a:tblPr>
              <a:tblGrid>
                <a:gridCol w="2427817"/>
                <a:gridCol w="2427817"/>
                <a:gridCol w="2427817"/>
              </a:tblGrid>
              <a:tr h="404283">
                <a:tc>
                  <a:txBody>
                    <a:bodyPr/>
                    <a:lstStyle/>
                    <a:p>
                      <a:pPr algn="ctr"/>
                      <a:r>
                        <a:rPr lang="tr-TR" b="1" dirty="0" smtClean="0">
                          <a:solidFill>
                            <a:schemeClr val="bg2"/>
                          </a:solidFill>
                          <a:latin typeface="Poppins" pitchFamily="2" charset="-94"/>
                          <a:cs typeface="Poppins" pitchFamily="2" charset="-94"/>
                        </a:rPr>
                        <a:t>Formülü</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b="1" dirty="0" smtClean="0">
                          <a:solidFill>
                            <a:schemeClr val="bg2"/>
                          </a:solidFill>
                          <a:latin typeface="Poppins" pitchFamily="2" charset="-94"/>
                          <a:cs typeface="Poppins" pitchFamily="2" charset="-94"/>
                        </a:rPr>
                        <a:t>Sistematik Adı</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b="1" dirty="0" smtClean="0">
                          <a:solidFill>
                            <a:schemeClr val="bg2"/>
                          </a:solidFill>
                          <a:latin typeface="Poppins" pitchFamily="2" charset="-94"/>
                          <a:cs typeface="Poppins" pitchFamily="2" charset="-94"/>
                        </a:rPr>
                        <a:t>Piyasa Adı</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solidFill>
                      <a:srgbClr val="0070C0"/>
                    </a:solidFill>
                  </a:tcPr>
                </a:tc>
              </a:tr>
              <a:tr h="404283">
                <a:tc>
                  <a:txBody>
                    <a:bodyPr/>
                    <a:lstStyle/>
                    <a:p>
                      <a:pPr algn="ctr"/>
                      <a:r>
                        <a:rPr lang="tr-TR" sz="1200" dirty="0" err="1" smtClean="0">
                          <a:latin typeface="Poppins" pitchFamily="2" charset="-94"/>
                          <a:cs typeface="Poppins" pitchFamily="2" charset="-94"/>
                        </a:rPr>
                        <a:t>Ca</a:t>
                      </a:r>
                      <a:r>
                        <a:rPr lang="tr-TR" sz="1200" dirty="0" smtClean="0">
                          <a:latin typeface="Poppins" pitchFamily="2" charset="-94"/>
                          <a:cs typeface="Poppins" pitchFamily="2" charset="-94"/>
                        </a:rPr>
                        <a:t>(OH)</a:t>
                      </a:r>
                      <a:r>
                        <a:rPr lang="tr-TR" sz="700" dirty="0" smtClean="0">
                          <a:latin typeface="Poppins" pitchFamily="2" charset="-94"/>
                          <a:cs typeface="Poppins" pitchFamily="2" charset="-94"/>
                        </a:rPr>
                        <a:t>2</a:t>
                      </a:r>
                    </a:p>
                  </a:txBody>
                  <a:tcPr anchor="ctr">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C5F0FF"/>
                    </a:solidFill>
                  </a:tcPr>
                </a:tc>
                <a:tc>
                  <a:txBody>
                    <a:bodyPr/>
                    <a:lstStyle/>
                    <a:p>
                      <a:pPr algn="ctr"/>
                      <a:r>
                        <a:rPr lang="tr-TR" sz="1200" dirty="0" smtClean="0">
                          <a:latin typeface="Poppins" pitchFamily="2" charset="-94"/>
                          <a:cs typeface="Poppins" pitchFamily="2" charset="-94"/>
                        </a:rPr>
                        <a:t>Kalsiyum hidroksit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rgbClr val="C5F0FF"/>
                    </a:solidFill>
                  </a:tcPr>
                </a:tc>
                <a:tc>
                  <a:txBody>
                    <a:bodyPr/>
                    <a:lstStyle/>
                    <a:p>
                      <a:pPr algn="ctr"/>
                      <a:r>
                        <a:rPr lang="tr-TR" sz="1200" dirty="0" smtClean="0">
                          <a:latin typeface="Poppins" pitchFamily="2" charset="-94"/>
                          <a:cs typeface="Poppins" pitchFamily="2" charset="-94"/>
                        </a:rPr>
                        <a:t>Sönmüş kireç</a:t>
                      </a:r>
                    </a:p>
                  </a:txBody>
                  <a:tcPr anchor="ctr">
                    <a:lnL w="12700" cap="flat" cmpd="sng" algn="ctr">
                      <a:solidFill>
                        <a:schemeClr val="bg2"/>
                      </a:solidFill>
                      <a:prstDash val="solid"/>
                      <a:round/>
                      <a:headEnd type="none" w="med" len="med"/>
                      <a:tailEnd type="none" w="med" len="med"/>
                    </a:lnL>
                    <a:lnB w="12700" cap="flat" cmpd="sng" algn="ctr">
                      <a:solidFill>
                        <a:schemeClr val="bg2"/>
                      </a:solidFill>
                      <a:prstDash val="solid"/>
                      <a:round/>
                      <a:headEnd type="none" w="med" len="med"/>
                      <a:tailEnd type="none" w="med" len="med"/>
                    </a:lnB>
                    <a:solidFill>
                      <a:srgbClr val="C5F0FF"/>
                    </a:solidFill>
                  </a:tcPr>
                </a:tc>
              </a:tr>
              <a:tr h="404283">
                <a:tc>
                  <a:txBody>
                    <a:bodyPr/>
                    <a:lstStyle/>
                    <a:p>
                      <a:pPr algn="ctr"/>
                      <a:r>
                        <a:rPr lang="tr-TR" sz="1200" dirty="0" err="1" smtClean="0">
                          <a:latin typeface="Poppins" pitchFamily="2" charset="-94"/>
                          <a:cs typeface="Poppins" pitchFamily="2" charset="-94"/>
                        </a:rPr>
                        <a:t>NaOH</a:t>
                      </a:r>
                      <a:endParaRPr lang="tr-TR" sz="1200" dirty="0" smtClean="0">
                        <a:latin typeface="Poppins" pitchFamily="2" charset="-94"/>
                        <a:cs typeface="Poppins" pitchFamily="2" charset="-94"/>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c>
                  <a:txBody>
                    <a:bodyPr/>
                    <a:lstStyle/>
                    <a:p>
                      <a:pPr algn="ctr"/>
                      <a:r>
                        <a:rPr lang="tr-TR" sz="1200" dirty="0" smtClean="0">
                          <a:latin typeface="Poppins" pitchFamily="2" charset="-94"/>
                          <a:cs typeface="Poppins" pitchFamily="2" charset="-94"/>
                        </a:rPr>
                        <a:t>Sodyum hidroksit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c>
                  <a:txBody>
                    <a:bodyPr/>
                    <a:lstStyle/>
                    <a:p>
                      <a:pPr algn="ctr"/>
                      <a:r>
                        <a:rPr lang="tr-TR" sz="1200" dirty="0" err="1" smtClean="0">
                          <a:latin typeface="Poppins" pitchFamily="2" charset="-94"/>
                          <a:cs typeface="Poppins" pitchFamily="2" charset="-94"/>
                        </a:rPr>
                        <a:t>Sud</a:t>
                      </a:r>
                      <a:r>
                        <a:rPr lang="tr-TR" sz="1200" dirty="0" smtClean="0">
                          <a:latin typeface="Poppins" pitchFamily="2" charset="-94"/>
                          <a:cs typeface="Poppins" pitchFamily="2" charset="-94"/>
                        </a:rPr>
                        <a:t>-kostik</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r h="404283">
                <a:tc>
                  <a:txBody>
                    <a:bodyPr/>
                    <a:lstStyle/>
                    <a:p>
                      <a:pPr algn="ctr"/>
                      <a:r>
                        <a:rPr lang="de-DE" sz="1200" dirty="0" smtClean="0">
                          <a:latin typeface="Poppins" pitchFamily="2" charset="-94"/>
                          <a:cs typeface="Poppins" pitchFamily="2" charset="-94"/>
                        </a:rPr>
                        <a:t>KOH</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c>
                  <a:txBody>
                    <a:bodyPr/>
                    <a:lstStyle/>
                    <a:p>
                      <a:pPr algn="ctr"/>
                      <a:r>
                        <a:rPr lang="de-DE" sz="1200" dirty="0" err="1" smtClean="0">
                          <a:latin typeface="Poppins" pitchFamily="2" charset="-94"/>
                          <a:cs typeface="Poppins" pitchFamily="2" charset="-94"/>
                        </a:rPr>
                        <a:t>Potasyum</a:t>
                      </a:r>
                      <a:r>
                        <a:rPr lang="de-DE" sz="1200" dirty="0" smtClean="0">
                          <a:latin typeface="Poppins" pitchFamily="2" charset="-94"/>
                          <a:cs typeface="Poppins" pitchFamily="2" charset="-94"/>
                        </a:rPr>
                        <a:t> </a:t>
                      </a:r>
                      <a:r>
                        <a:rPr lang="de-DE" sz="1200" dirty="0" err="1" smtClean="0">
                          <a:latin typeface="Poppins" pitchFamily="2" charset="-94"/>
                          <a:cs typeface="Poppins" pitchFamily="2" charset="-94"/>
                        </a:rPr>
                        <a:t>hidroksit</a:t>
                      </a:r>
                      <a:endParaRPr lang="de-DE" sz="12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c>
                  <a:txBody>
                    <a:bodyPr/>
                    <a:lstStyle/>
                    <a:p>
                      <a:pPr algn="ctr"/>
                      <a:r>
                        <a:rPr lang="de-DE" sz="1200" dirty="0" err="1" smtClean="0">
                          <a:latin typeface="Poppins" pitchFamily="2" charset="-94"/>
                          <a:cs typeface="Poppins" pitchFamily="2" charset="-94"/>
                        </a:rPr>
                        <a:t>Potas-kostik</a:t>
                      </a:r>
                      <a:endParaRPr lang="de-DE" sz="12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r h="404283">
                <a:tc>
                  <a:txBody>
                    <a:bodyPr/>
                    <a:lstStyle/>
                    <a:p>
                      <a:pPr algn="ctr"/>
                      <a:r>
                        <a:rPr lang="nn-NO" sz="1200" dirty="0" smtClean="0">
                          <a:latin typeface="Poppins" pitchFamily="2" charset="-94"/>
                          <a:cs typeface="Poppins" pitchFamily="2" charset="-94"/>
                        </a:rPr>
                        <a:t>NH</a:t>
                      </a:r>
                      <a:r>
                        <a:rPr lang="nn-NO" sz="700" dirty="0" smtClean="0">
                          <a:latin typeface="Poppins" pitchFamily="2" charset="-94"/>
                          <a:cs typeface="Poppins" pitchFamily="2" charset="-94"/>
                        </a:rPr>
                        <a:t>3</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c>
                  <a:txBody>
                    <a:bodyPr/>
                    <a:lstStyle/>
                    <a:p>
                      <a:pPr algn="ctr"/>
                      <a:r>
                        <a:rPr lang="nn-NO" sz="1200" dirty="0" smtClean="0">
                          <a:latin typeface="Poppins" pitchFamily="2" charset="-94"/>
                          <a:cs typeface="Poppins" pitchFamily="2" charset="-94"/>
                        </a:rPr>
                        <a:t>Amonyak</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c>
                  <a:txBody>
                    <a:bodyPr/>
                    <a:lstStyle/>
                    <a:p>
                      <a:pPr algn="ctr"/>
                      <a:r>
                        <a:rPr lang="nn-NO" sz="1200" dirty="0" smtClean="0">
                          <a:latin typeface="Poppins" pitchFamily="2" charset="-94"/>
                          <a:cs typeface="Poppins" pitchFamily="2" charset="-94"/>
                        </a:rPr>
                        <a:t>Amonyak</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bl>
          </a:graphicData>
        </a:graphic>
      </p:graphicFrame>
    </p:spTree>
    <p:extLst>
      <p:ext uri="{BB962C8B-B14F-4D97-AF65-F5344CB8AC3E}">
        <p14:creationId xmlns:p14="http://schemas.microsoft.com/office/powerpoint/2010/main" val="34955126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Bazların Maddeler Üzerindeki Etkileri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5159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Bazların kirleri çözme özelliği vardır.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Bazlar </a:t>
            </a:r>
            <a:r>
              <a:rPr lang="tr-TR" sz="1200" dirty="0">
                <a:latin typeface="Poppins" pitchFamily="2" charset="-94"/>
                <a:cs typeface="Poppins" pitchFamily="2" charset="-94"/>
              </a:rPr>
              <a:t>kumaşın rengini değiştirir.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Bazlar </a:t>
            </a:r>
            <a:r>
              <a:rPr lang="tr-TR" sz="1200" dirty="0">
                <a:latin typeface="Poppins" pitchFamily="2" charset="-94"/>
                <a:cs typeface="Poppins" pitchFamily="2" charset="-94"/>
              </a:rPr>
              <a:t>cam ve porselene etki eder. Cam ve porselen eşyaların parlaklığının zaman içinde kaybolması bulaşık deterjanlarının bazik özellikte olmasından kaynaklanır.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Kuvvetli </a:t>
            </a:r>
            <a:r>
              <a:rPr lang="tr-TR" sz="1200" dirty="0">
                <a:latin typeface="Poppins" pitchFamily="2" charset="-94"/>
                <a:cs typeface="Poppins" pitchFamily="2" charset="-94"/>
              </a:rPr>
              <a:t>bazlar cilde zarar verir. Bu yüzden sabun, şampuan gibi çok sık kullandığımız temizlik malzemeleri zayıf baz özelliğine sahiptir.</a:t>
            </a:r>
          </a:p>
        </p:txBody>
      </p:sp>
      <p:pic>
        <p:nvPicPr>
          <p:cNvPr id="2355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92982" y="3444664"/>
            <a:ext cx="5502052" cy="121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74074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Günlük Hayattan Asit ve Baz Örnekleri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006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016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smtClean="0">
                <a:latin typeface="Poppins" pitchFamily="2" charset="-94"/>
                <a:cs typeface="Poppins" pitchFamily="2" charset="-94"/>
              </a:rPr>
              <a:t>Asit özelliği gösteren maddelere </a:t>
            </a:r>
            <a:r>
              <a:rPr lang="tr-TR" sz="1200" i="1" dirty="0" smtClean="0">
                <a:solidFill>
                  <a:srgbClr val="FF0000"/>
                </a:solidFill>
                <a:latin typeface="Poppins" pitchFamily="2" charset="-94"/>
                <a:cs typeface="Poppins" pitchFamily="2" charset="-94"/>
              </a:rPr>
              <a:t>asidik</a:t>
            </a:r>
            <a:r>
              <a:rPr lang="tr-TR" sz="1200" dirty="0" smtClean="0">
                <a:latin typeface="Poppins" pitchFamily="2" charset="-94"/>
                <a:cs typeface="Poppins" pitchFamily="2" charset="-94"/>
              </a:rPr>
              <a:t>, baz özelliği gösteren maddelere </a:t>
            </a:r>
            <a:r>
              <a:rPr lang="tr-TR" sz="1200" i="1" dirty="0" smtClean="0">
                <a:solidFill>
                  <a:srgbClr val="FF0000"/>
                </a:solidFill>
                <a:latin typeface="Poppins" pitchFamily="2" charset="-94"/>
                <a:cs typeface="Poppins" pitchFamily="2" charset="-94"/>
              </a:rPr>
              <a:t>bazik</a:t>
            </a:r>
            <a:r>
              <a:rPr lang="tr-TR" sz="1200" dirty="0" smtClean="0">
                <a:latin typeface="Poppins" pitchFamily="2" charset="-94"/>
                <a:cs typeface="Poppins" pitchFamily="2" charset="-94"/>
              </a:rPr>
              <a:t> madde denir.</a:t>
            </a:r>
          </a:p>
          <a:p>
            <a:pPr marL="171450" indent="-171450" algn="l">
              <a:buSzPct val="100000"/>
              <a:buFont typeface="Arial" pitchFamily="34" charset="0"/>
              <a:buChar char="•"/>
            </a:pPr>
            <a:endParaRPr lang="tr-TR" sz="1200" dirty="0">
              <a:latin typeface="Poppins" pitchFamily="2" charset="-94"/>
              <a:cs typeface="Poppins" pitchFamily="2" charset="-94"/>
            </a:endParaRPr>
          </a:p>
        </p:txBody>
      </p:sp>
      <p:graphicFrame>
        <p:nvGraphicFramePr>
          <p:cNvPr id="2" name="Tablo 1"/>
          <p:cNvGraphicFramePr>
            <a:graphicFrameLocks noGrp="1"/>
          </p:cNvGraphicFramePr>
          <p:nvPr>
            <p:extLst>
              <p:ext uri="{D42A27DB-BD31-4B8C-83A1-F6EECF244321}">
                <p14:modId xmlns:p14="http://schemas.microsoft.com/office/powerpoint/2010/main" val="2150414625"/>
              </p:ext>
            </p:extLst>
          </p:nvPr>
        </p:nvGraphicFramePr>
        <p:xfrm>
          <a:off x="860559" y="1778002"/>
          <a:ext cx="3477716" cy="2700161"/>
        </p:xfrm>
        <a:graphic>
          <a:graphicData uri="http://schemas.openxmlformats.org/drawingml/2006/table">
            <a:tbl>
              <a:tblPr firstRow="1" bandRow="1">
                <a:tableStyleId>{16607A7A-411B-4AAE-84E9-677A8AF7450D}</a:tableStyleId>
              </a:tblPr>
              <a:tblGrid>
                <a:gridCol w="1738858"/>
                <a:gridCol w="1738858"/>
              </a:tblGrid>
              <a:tr h="323848">
                <a:tc gridSpan="2">
                  <a:txBody>
                    <a:bodyPr/>
                    <a:lstStyle/>
                    <a:p>
                      <a:pPr algn="ctr"/>
                      <a:r>
                        <a:rPr lang="tr-TR" sz="1200" b="1" dirty="0" smtClean="0">
                          <a:solidFill>
                            <a:schemeClr val="bg2"/>
                          </a:solidFill>
                          <a:latin typeface="Poppins" pitchFamily="2" charset="-94"/>
                          <a:cs typeface="Poppins" pitchFamily="2" charset="-94"/>
                        </a:rPr>
                        <a:t>ASİDİK</a:t>
                      </a:r>
                      <a:r>
                        <a:rPr lang="tr-TR" sz="1200" b="1" baseline="0" dirty="0" smtClean="0">
                          <a:solidFill>
                            <a:schemeClr val="bg2"/>
                          </a:solidFill>
                          <a:latin typeface="Poppins" pitchFamily="2" charset="-94"/>
                          <a:cs typeface="Poppins" pitchFamily="2" charset="-94"/>
                        </a:rPr>
                        <a:t> MADDELER</a:t>
                      </a:r>
                      <a:endParaRPr lang="tr-TR" sz="1200" b="1" dirty="0" smtClean="0">
                        <a:solidFill>
                          <a:schemeClr val="bg2"/>
                        </a:solidFill>
                        <a:latin typeface="Poppins" pitchFamily="2" charset="-94"/>
                        <a:cs typeface="Poppins" pitchFamily="2" charset="-94"/>
                      </a:endParaRPr>
                    </a:p>
                  </a:txBody>
                  <a:tcPr>
                    <a:lnB w="12700" cap="flat" cmpd="sng" algn="ctr">
                      <a:solidFill>
                        <a:schemeClr val="bg2"/>
                      </a:solidFill>
                      <a:prstDash val="solid"/>
                      <a:round/>
                      <a:headEnd type="none" w="med" len="med"/>
                      <a:tailEnd type="none" w="med" len="med"/>
                    </a:lnB>
                    <a:solidFill>
                      <a:srgbClr val="FF0066"/>
                    </a:solidFill>
                  </a:tcPr>
                </a:tc>
                <a:tc hMerge="1">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tr-TR" sz="1100" dirty="0" smtClean="0">
                        <a:latin typeface="Poppins" pitchFamily="2" charset="-94"/>
                        <a:cs typeface="Poppins" pitchFamily="2" charset="-94"/>
                      </a:endParaRPr>
                    </a:p>
                  </a:txBody>
                  <a:tcPr/>
                </a:tc>
              </a:tr>
              <a:tr h="312673">
                <a:tc>
                  <a:txBody>
                    <a:bodyPr/>
                    <a:lstStyle/>
                    <a:p>
                      <a:r>
                        <a:rPr lang="tr-TR" sz="1100" dirty="0" smtClean="0">
                          <a:latin typeface="Poppins" pitchFamily="2" charset="-94"/>
                          <a:cs typeface="Poppins" pitchFamily="2" charset="-94"/>
                        </a:rPr>
                        <a:t>Elma (malik asit)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FF5"/>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dirty="0" smtClean="0">
                          <a:latin typeface="Poppins" pitchFamily="2" charset="-94"/>
                          <a:cs typeface="Poppins" pitchFamily="2" charset="-94"/>
                        </a:rPr>
                        <a:t>Süt</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FF5"/>
                    </a:solidFill>
                  </a:tcPr>
                </a:tc>
              </a:tr>
              <a:tr h="343940">
                <a:tc>
                  <a:txBody>
                    <a:bodyPr/>
                    <a:lstStyle/>
                    <a:p>
                      <a:r>
                        <a:rPr lang="tr-TR" sz="1100" dirty="0" smtClean="0">
                          <a:latin typeface="Poppins" pitchFamily="2" charset="-94"/>
                          <a:cs typeface="Poppins" pitchFamily="2" charset="-94"/>
                        </a:rPr>
                        <a:t>Limon (sitrik asit)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FF5"/>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dirty="0" smtClean="0">
                          <a:latin typeface="Poppins" pitchFamily="2" charset="-94"/>
                          <a:cs typeface="Poppins" pitchFamily="2" charset="-94"/>
                        </a:rPr>
                        <a:t>Domates</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FF5"/>
                    </a:solidFill>
                  </a:tcPr>
                </a:tc>
              </a:tr>
              <a:tr h="343940">
                <a:tc>
                  <a:txBody>
                    <a:bodyPr/>
                    <a:lstStyle/>
                    <a:p>
                      <a:r>
                        <a:rPr lang="tr-TR" sz="1100" dirty="0" smtClean="0">
                          <a:latin typeface="Poppins" pitchFamily="2" charset="-94"/>
                          <a:cs typeface="Poppins" pitchFamily="2" charset="-94"/>
                        </a:rPr>
                        <a:t>Yoğurt (laktik asit)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FF5"/>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dirty="0" smtClean="0">
                          <a:latin typeface="Poppins" pitchFamily="2" charset="-94"/>
                          <a:cs typeface="Poppins" pitchFamily="2" charset="-94"/>
                        </a:rPr>
                        <a:t>Salça</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FF5"/>
                    </a:solidFill>
                  </a:tcPr>
                </a:tc>
              </a:tr>
              <a:tr h="343940">
                <a:tc>
                  <a:txBody>
                    <a:bodyPr/>
                    <a:lstStyle/>
                    <a:p>
                      <a:r>
                        <a:rPr lang="tr-TR" sz="1100" dirty="0" smtClean="0">
                          <a:latin typeface="Poppins" pitchFamily="2" charset="-94"/>
                          <a:cs typeface="Poppins" pitchFamily="2" charset="-94"/>
                        </a:rPr>
                        <a:t>Sirke (asetik asit)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FF5"/>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dirty="0" smtClean="0">
                          <a:latin typeface="Poppins" pitchFamily="2" charset="-94"/>
                          <a:cs typeface="Poppins" pitchFamily="2" charset="-94"/>
                        </a:rPr>
                        <a:t>Çilek</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FF5"/>
                    </a:solidFill>
                  </a:tcPr>
                </a:tc>
              </a:tr>
              <a:tr h="343940">
                <a:tc>
                  <a:txBody>
                    <a:bodyPr/>
                    <a:lstStyle/>
                    <a:p>
                      <a:r>
                        <a:rPr lang="tr-TR" sz="1100" dirty="0" smtClean="0">
                          <a:latin typeface="Poppins" pitchFamily="2" charset="-94"/>
                          <a:cs typeface="Poppins" pitchFamily="2" charset="-94"/>
                        </a:rPr>
                        <a:t>Üzüm (asetik asit)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FF5"/>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dirty="0" smtClean="0">
                          <a:latin typeface="Poppins" pitchFamily="2" charset="-94"/>
                          <a:cs typeface="Poppins" pitchFamily="2" charset="-94"/>
                        </a:rPr>
                        <a:t>Akü sıvısı</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FF5"/>
                    </a:solidFill>
                  </a:tcPr>
                </a:tc>
              </a:tr>
              <a:tr h="343940">
                <a:tc>
                  <a:txBody>
                    <a:bodyPr/>
                    <a:lstStyle/>
                    <a:p>
                      <a:r>
                        <a:rPr lang="tr-TR" sz="1100" dirty="0" smtClean="0">
                          <a:latin typeface="Poppins" pitchFamily="2" charset="-94"/>
                          <a:cs typeface="Poppins" pitchFamily="2" charset="-94"/>
                        </a:rPr>
                        <a:t>Zeytinyağı (oleik asit)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FF5"/>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dirty="0" smtClean="0">
                          <a:latin typeface="Poppins" pitchFamily="2" charset="-94"/>
                          <a:cs typeface="Poppins" pitchFamily="2" charset="-94"/>
                        </a:rPr>
                        <a:t>Kireç sökücü</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FF5"/>
                    </a:solidFill>
                  </a:tcPr>
                </a:tc>
              </a:tr>
              <a:tr h="343940">
                <a:tc>
                  <a:txBody>
                    <a:bodyPr/>
                    <a:lstStyle/>
                    <a:p>
                      <a:r>
                        <a:rPr lang="tr-TR" sz="1100" dirty="0" smtClean="0">
                          <a:latin typeface="Poppins" pitchFamily="2" charset="-94"/>
                          <a:cs typeface="Poppins" pitchFamily="2" charset="-94"/>
                        </a:rPr>
                        <a:t>Karınca (formik asit)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rgbClr val="FFEFF5"/>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dirty="0" smtClean="0">
                          <a:latin typeface="Poppins" pitchFamily="2" charset="-94"/>
                          <a:cs typeface="Poppins" pitchFamily="2" charset="-94"/>
                        </a:rPr>
                        <a:t>Tuz ruhu</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solidFill>
                      <a:srgbClr val="FFEFF5"/>
                    </a:solidFill>
                  </a:tcPr>
                </a:tc>
              </a:tr>
            </a:tbl>
          </a:graphicData>
        </a:graphic>
      </p:graphicFrame>
      <p:graphicFrame>
        <p:nvGraphicFramePr>
          <p:cNvPr id="11" name="Tablo 10"/>
          <p:cNvGraphicFramePr>
            <a:graphicFrameLocks noGrp="1"/>
          </p:cNvGraphicFramePr>
          <p:nvPr>
            <p:extLst>
              <p:ext uri="{D42A27DB-BD31-4B8C-83A1-F6EECF244321}">
                <p14:modId xmlns:p14="http://schemas.microsoft.com/office/powerpoint/2010/main" val="2415493597"/>
              </p:ext>
            </p:extLst>
          </p:nvPr>
        </p:nvGraphicFramePr>
        <p:xfrm>
          <a:off x="4734942" y="1778002"/>
          <a:ext cx="3477716" cy="2700161"/>
        </p:xfrm>
        <a:graphic>
          <a:graphicData uri="http://schemas.openxmlformats.org/drawingml/2006/table">
            <a:tbl>
              <a:tblPr firstRow="1" bandRow="1">
                <a:tableStyleId>{16607A7A-411B-4AAE-84E9-677A8AF7450D}</a:tableStyleId>
              </a:tblPr>
              <a:tblGrid>
                <a:gridCol w="1738858"/>
                <a:gridCol w="1738858"/>
              </a:tblGrid>
              <a:tr h="323848">
                <a:tc gridSpan="2">
                  <a:txBody>
                    <a:bodyPr/>
                    <a:lstStyle/>
                    <a:p>
                      <a:pPr algn="ctr"/>
                      <a:r>
                        <a:rPr lang="tr-TR" sz="1200" b="1" dirty="0" smtClean="0">
                          <a:solidFill>
                            <a:schemeClr val="bg2"/>
                          </a:solidFill>
                          <a:latin typeface="Poppins" pitchFamily="2" charset="-94"/>
                          <a:cs typeface="Poppins" pitchFamily="2" charset="-94"/>
                        </a:rPr>
                        <a:t>BAZİK</a:t>
                      </a:r>
                      <a:r>
                        <a:rPr lang="tr-TR" sz="1200" b="1" baseline="0" dirty="0" smtClean="0">
                          <a:solidFill>
                            <a:schemeClr val="bg2"/>
                          </a:solidFill>
                          <a:latin typeface="Poppins" pitchFamily="2" charset="-94"/>
                          <a:cs typeface="Poppins" pitchFamily="2" charset="-94"/>
                        </a:rPr>
                        <a:t> MADDELER</a:t>
                      </a:r>
                      <a:endParaRPr lang="tr-TR" sz="1200" b="1" dirty="0" smtClean="0">
                        <a:solidFill>
                          <a:schemeClr val="bg2"/>
                        </a:solidFill>
                        <a:latin typeface="Poppins" pitchFamily="2" charset="-94"/>
                        <a:cs typeface="Poppins" pitchFamily="2" charset="-94"/>
                      </a:endParaRPr>
                    </a:p>
                  </a:txBody>
                  <a:tcPr>
                    <a:lnB w="12700" cap="flat" cmpd="sng" algn="ctr">
                      <a:solidFill>
                        <a:schemeClr val="bg2"/>
                      </a:solidFill>
                      <a:prstDash val="solid"/>
                      <a:round/>
                      <a:headEnd type="none" w="med" len="med"/>
                      <a:tailEnd type="none" w="med" len="med"/>
                    </a:lnB>
                    <a:solidFill>
                      <a:srgbClr val="0070C0"/>
                    </a:solidFill>
                  </a:tcPr>
                </a:tc>
                <a:tc hMerge="1">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tr-TR" sz="1100" dirty="0" smtClean="0">
                        <a:latin typeface="Poppins" pitchFamily="2" charset="-94"/>
                        <a:cs typeface="Poppins" pitchFamily="2" charset="-94"/>
                      </a:endParaRPr>
                    </a:p>
                  </a:txBody>
                  <a:tcPr/>
                </a:tc>
              </a:tr>
              <a:tr h="312673">
                <a:tc>
                  <a:txBody>
                    <a:bodyPr/>
                    <a:lstStyle/>
                    <a:p>
                      <a:r>
                        <a:rPr lang="tr-TR" sz="1100" dirty="0" smtClean="0">
                          <a:latin typeface="Poppins" pitchFamily="2" charset="-94"/>
                          <a:cs typeface="Poppins" pitchFamily="2" charset="-94"/>
                        </a:rPr>
                        <a:t>Diş macunu</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dirty="0" smtClean="0">
                          <a:latin typeface="Poppins" pitchFamily="2" charset="-94"/>
                          <a:cs typeface="Poppins" pitchFamily="2" charset="-94"/>
                        </a:rPr>
                        <a:t>Kireç</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r h="343940">
                <a:tc>
                  <a:txBody>
                    <a:bodyPr/>
                    <a:lstStyle/>
                    <a:p>
                      <a:r>
                        <a:rPr lang="tr-TR" sz="1100" dirty="0" smtClean="0">
                          <a:latin typeface="Poppins" pitchFamily="2" charset="-94"/>
                          <a:cs typeface="Poppins" pitchFamily="2" charset="-94"/>
                        </a:rPr>
                        <a:t>Şampuan</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dirty="0" smtClean="0">
                          <a:latin typeface="Poppins" pitchFamily="2" charset="-94"/>
                          <a:cs typeface="Poppins" pitchFamily="2" charset="-94"/>
                        </a:rPr>
                        <a:t>Çikolata</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r h="343940">
                <a:tc>
                  <a:txBody>
                    <a:bodyPr/>
                    <a:lstStyle/>
                    <a:p>
                      <a:r>
                        <a:rPr lang="tr-TR" sz="1100" dirty="0" smtClean="0">
                          <a:latin typeface="Poppins" pitchFamily="2" charset="-94"/>
                          <a:cs typeface="Poppins" pitchFamily="2" charset="-94"/>
                        </a:rPr>
                        <a:t>Sabun</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dirty="0" smtClean="0">
                          <a:latin typeface="Poppins" pitchFamily="2" charset="-94"/>
                          <a:cs typeface="Poppins" pitchFamily="2" charset="-94"/>
                        </a:rPr>
                        <a:t>Amonyak</a:t>
                      </a: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r h="343940">
                <a:tc>
                  <a:txBody>
                    <a:bodyPr/>
                    <a:lstStyle/>
                    <a:p>
                      <a:r>
                        <a:rPr lang="tr-TR" sz="1100" dirty="0" smtClean="0">
                          <a:latin typeface="Poppins" pitchFamily="2" charset="-94"/>
                          <a:cs typeface="Poppins" pitchFamily="2" charset="-94"/>
                        </a:rPr>
                        <a:t>Çamaşır suyu</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tr-TR" sz="11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r h="343940">
                <a:tc>
                  <a:txBody>
                    <a:bodyPr/>
                    <a:lstStyle/>
                    <a:p>
                      <a:r>
                        <a:rPr lang="tr-TR" sz="1100" dirty="0" smtClean="0">
                          <a:latin typeface="Poppins" pitchFamily="2" charset="-94"/>
                          <a:cs typeface="Poppins" pitchFamily="2" charset="-94"/>
                        </a:rPr>
                        <a:t>Lavabo açıcı</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tr-TR" sz="11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r h="3439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100" dirty="0" smtClean="0">
                          <a:latin typeface="Poppins" pitchFamily="2" charset="-94"/>
                          <a:cs typeface="Poppins" pitchFamily="2" charset="-94"/>
                        </a:rPr>
                        <a:t>Deterjan</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tr-TR" sz="11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5F0FF"/>
                    </a:solidFill>
                  </a:tcPr>
                </a:tc>
              </a:tr>
              <a:tr h="343940">
                <a:tc>
                  <a:txBody>
                    <a:bodyPr/>
                    <a:lstStyle/>
                    <a:p>
                      <a:r>
                        <a:rPr lang="tr-TR" sz="1100" dirty="0" smtClean="0">
                          <a:latin typeface="Poppins" pitchFamily="2" charset="-94"/>
                          <a:cs typeface="Poppins" pitchFamily="2" charset="-94"/>
                        </a:rPr>
                        <a:t>Mide ilacı</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rgbClr val="C5F0FF"/>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tr-TR" sz="1100" dirty="0" smtClean="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solidFill>
                      <a:srgbClr val="C5F0FF"/>
                    </a:solidFill>
                  </a:tcPr>
                </a:tc>
              </a:tr>
            </a:tbl>
          </a:graphicData>
        </a:graphic>
      </p:graphicFrame>
    </p:spTree>
    <p:extLst>
      <p:ext uri="{BB962C8B-B14F-4D97-AF65-F5344CB8AC3E}">
        <p14:creationId xmlns:p14="http://schemas.microsoft.com/office/powerpoint/2010/main" val="39300117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6" y="1386799"/>
            <a:ext cx="7416824" cy="117860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CC00CC"/>
              </a:buClr>
              <a:buFont typeface="Wingdings" pitchFamily="2" charset="2"/>
              <a:buChar char="Ø"/>
              <a:defRPr/>
            </a:pPr>
            <a:r>
              <a:rPr lang="tr-TR" sz="1200" dirty="0">
                <a:solidFill>
                  <a:srgbClr val="FF0000"/>
                </a:solidFill>
                <a:latin typeface="Poppins" pitchFamily="2" charset="-94"/>
                <a:cs typeface="Poppins" pitchFamily="2" charset="-94"/>
              </a:rPr>
              <a:t>CH</a:t>
            </a:r>
            <a:r>
              <a:rPr lang="tr-TR" sz="700" dirty="0">
                <a:solidFill>
                  <a:srgbClr val="FF0000"/>
                </a:solidFill>
                <a:latin typeface="Poppins" pitchFamily="2" charset="-94"/>
                <a:cs typeface="Poppins" pitchFamily="2" charset="-94"/>
              </a:rPr>
              <a:t>3</a:t>
            </a:r>
            <a:r>
              <a:rPr lang="tr-TR" sz="1200" dirty="0">
                <a:solidFill>
                  <a:srgbClr val="FF0000"/>
                </a:solidFill>
                <a:latin typeface="Poppins" pitchFamily="2" charset="-94"/>
                <a:cs typeface="Poppins" pitchFamily="2" charset="-94"/>
              </a:rPr>
              <a:t>COOH (Asetik asit) </a:t>
            </a:r>
            <a:r>
              <a:rPr lang="tr-TR" sz="1200" dirty="0">
                <a:solidFill>
                  <a:schemeClr val="bg1">
                    <a:lumMod val="10000"/>
                  </a:schemeClr>
                </a:solidFill>
                <a:latin typeface="Poppins" pitchFamily="2" charset="-94"/>
                <a:cs typeface="Poppins" pitchFamily="2" charset="-94"/>
              </a:rPr>
              <a:t>formülünün sonunda OH atomları bulunmasına rağmen </a:t>
            </a:r>
            <a:r>
              <a:rPr lang="tr-TR" sz="1200" dirty="0" smtClean="0">
                <a:solidFill>
                  <a:schemeClr val="bg1">
                    <a:lumMod val="10000"/>
                  </a:schemeClr>
                </a:solidFill>
                <a:latin typeface="Poppins" pitchFamily="2" charset="-94"/>
                <a:cs typeface="Poppins" pitchFamily="2" charset="-94"/>
              </a:rPr>
              <a:t>asittir.</a:t>
            </a:r>
            <a:endParaRPr lang="tr-TR" sz="1200" dirty="0">
              <a:solidFill>
                <a:schemeClr val="bg1">
                  <a:lumMod val="10000"/>
                </a:schemeClr>
              </a:solidFill>
              <a:latin typeface="Poppins" pitchFamily="2" charset="-94"/>
              <a:cs typeface="Poppins" pitchFamily="2" charset="-94"/>
            </a:endParaRPr>
          </a:p>
          <a:p>
            <a:pPr marL="171450" indent="-171450">
              <a:buClr>
                <a:srgbClr val="CC00CC"/>
              </a:buClr>
              <a:buFont typeface="Wingdings" pitchFamily="2" charset="2"/>
              <a:buChar char="Ø"/>
              <a:defRPr/>
            </a:pPr>
            <a:endParaRPr lang="tr-TR" sz="1200" dirty="0">
              <a:solidFill>
                <a:schemeClr val="bg1">
                  <a:lumMod val="10000"/>
                </a:schemeClr>
              </a:solidFill>
              <a:latin typeface="Poppins" pitchFamily="2" charset="-94"/>
              <a:cs typeface="Poppins" pitchFamily="2" charset="-94"/>
            </a:endParaRPr>
          </a:p>
          <a:p>
            <a:pPr marL="171450" indent="-171450">
              <a:buClr>
                <a:srgbClr val="CC00CC"/>
              </a:buClr>
              <a:buFont typeface="Wingdings" pitchFamily="2" charset="2"/>
              <a:buChar char="Ø"/>
              <a:defRPr/>
            </a:pPr>
            <a:r>
              <a:rPr lang="tr-TR" sz="1200" dirty="0">
                <a:solidFill>
                  <a:srgbClr val="FF0000"/>
                </a:solidFill>
                <a:latin typeface="Poppins" pitchFamily="2" charset="-94"/>
                <a:cs typeface="Poppins" pitchFamily="2" charset="-94"/>
              </a:rPr>
              <a:t>NH</a:t>
            </a:r>
            <a:r>
              <a:rPr lang="tr-TR" sz="800" dirty="0">
                <a:solidFill>
                  <a:srgbClr val="FF0000"/>
                </a:solidFill>
                <a:latin typeface="Poppins" pitchFamily="2" charset="-94"/>
                <a:cs typeface="Poppins" pitchFamily="2" charset="-94"/>
              </a:rPr>
              <a:t>3</a:t>
            </a:r>
            <a:r>
              <a:rPr lang="tr-TR" sz="1200" dirty="0">
                <a:solidFill>
                  <a:srgbClr val="FF0000"/>
                </a:solidFill>
                <a:latin typeface="Poppins" pitchFamily="2" charset="-94"/>
                <a:cs typeface="Poppins" pitchFamily="2" charset="-94"/>
              </a:rPr>
              <a:t> (Amonyak) </a:t>
            </a:r>
            <a:r>
              <a:rPr lang="tr-TR" sz="1200" dirty="0">
                <a:solidFill>
                  <a:schemeClr val="bg1">
                    <a:lumMod val="10000"/>
                  </a:schemeClr>
                </a:solidFill>
                <a:latin typeface="Poppins" pitchFamily="2" charset="-94"/>
                <a:cs typeface="Poppins" pitchFamily="2" charset="-94"/>
              </a:rPr>
              <a:t>yapısında H atomu bulunmasına rağmen </a:t>
            </a:r>
            <a:r>
              <a:rPr lang="tr-TR" sz="1200" dirty="0" smtClean="0">
                <a:solidFill>
                  <a:schemeClr val="bg1">
                    <a:lumMod val="10000"/>
                  </a:schemeClr>
                </a:solidFill>
                <a:latin typeface="Poppins" pitchFamily="2" charset="-94"/>
                <a:cs typeface="Poppins" pitchFamily="2" charset="-94"/>
              </a:rPr>
              <a:t>bazdır</a:t>
            </a:r>
            <a:r>
              <a:rPr lang="tr-TR" sz="1200" dirty="0">
                <a:solidFill>
                  <a:schemeClr val="bg1">
                    <a:lumMod val="10000"/>
                  </a:schemeClr>
                </a:solidFill>
                <a:latin typeface="Poppins" pitchFamily="2" charset="-94"/>
                <a:cs typeface="Poppins" pitchFamily="2" charset="-94"/>
              </a:rPr>
              <a:t>.</a:t>
            </a:r>
          </a:p>
        </p:txBody>
      </p:sp>
      <p:sp>
        <p:nvSpPr>
          <p:cNvPr id="9" name="Yuvarlatılmış Dikdörtgen 8"/>
          <p:cNvSpPr/>
          <p:nvPr/>
        </p:nvSpPr>
        <p:spPr>
          <a:xfrm>
            <a:off x="763329" y="719469"/>
            <a:ext cx="7704856" cy="1763381"/>
          </a:xfrm>
          <a:prstGeom prst="roundRect">
            <a:avLst/>
          </a:prstGeom>
          <a:no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CC3399"/>
          </a:solid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dirty="0" smtClean="0">
                <a:solidFill>
                  <a:schemeClr val="accent6"/>
                </a:solidFill>
                <a:latin typeface="321impact" pitchFamily="2" charset="0"/>
                <a:cs typeface="Poppins" pitchFamily="2" charset="-94"/>
                <a:sym typeface="Darker Grotesque Medium"/>
              </a:rPr>
              <a:t>DİKKAT</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7461"/>
            <a:ext cx="648072" cy="576064"/>
          </a:xfrm>
          <a:prstGeom prst="hexagon">
            <a:avLst/>
          </a:prstGeom>
          <a:solidFill>
            <a:srgbClr val="CC339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Google Shape;15287;p42"/>
          <p:cNvSpPr txBox="1">
            <a:spLocks/>
          </p:cNvSpPr>
          <p:nvPr/>
        </p:nvSpPr>
        <p:spPr>
          <a:xfrm>
            <a:off x="702875" y="650038"/>
            <a:ext cx="280837"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1pPr>
            <a:lvl2pPr marR="0" lvl="1"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2pPr>
            <a:lvl3pPr marR="0" lvl="2"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3pPr>
            <a:lvl4pPr marR="0" lvl="3"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4pPr>
            <a:lvl5pPr marR="0" lvl="4"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5pPr>
            <a:lvl6pPr marR="0" lvl="5"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6pPr>
            <a:lvl7pPr marR="0" lvl="6"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7pPr>
            <a:lvl8pPr marR="0" lvl="7"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8pPr>
            <a:lvl9pPr marR="0" lvl="8"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9pPr>
          </a:lstStyle>
          <a:p>
            <a:r>
              <a:rPr lang="tr-TR" sz="2800" b="1" dirty="0" smtClean="0">
                <a:solidFill>
                  <a:schemeClr val="accent6"/>
                </a:solidFill>
                <a:latin typeface="Poppins" pitchFamily="2" charset="-94"/>
                <a:cs typeface="Poppins" pitchFamily="2" charset="-94"/>
              </a:rPr>
              <a:t>!</a:t>
            </a:r>
            <a:endParaRPr lang="tr-TR" sz="2800" b="1" dirty="0">
              <a:solidFill>
                <a:schemeClr val="accent6"/>
              </a:solidFill>
              <a:latin typeface="Poppins" pitchFamily="2" charset="-94"/>
              <a:cs typeface="Poppins" pitchFamily="2" charset="-94"/>
            </a:endParaRPr>
          </a:p>
        </p:txBody>
      </p:sp>
    </p:spTree>
    <p:extLst>
      <p:ext uri="{BB962C8B-B14F-4D97-AF65-F5344CB8AC3E}">
        <p14:creationId xmlns:p14="http://schemas.microsoft.com/office/powerpoint/2010/main" val="10137529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843558"/>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6" y="1347613"/>
            <a:ext cx="7416824" cy="119238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0070C0"/>
              </a:buClr>
              <a:buFont typeface="Wingdings" pitchFamily="2" charset="2"/>
              <a:buChar char="Ø"/>
              <a:defRPr/>
            </a:pPr>
            <a:r>
              <a:rPr lang="tr-TR" sz="1200" dirty="0" smtClean="0">
                <a:solidFill>
                  <a:schemeClr val="bg1">
                    <a:lumMod val="10000"/>
                  </a:schemeClr>
                </a:solidFill>
                <a:latin typeface="Poppins" pitchFamily="2" charset="-94"/>
                <a:cs typeface="Poppins" pitchFamily="2" charset="-94"/>
              </a:rPr>
              <a:t>Asit </a:t>
            </a:r>
            <a:r>
              <a:rPr lang="tr-TR" sz="1200" dirty="0">
                <a:solidFill>
                  <a:schemeClr val="bg1">
                    <a:lumMod val="10000"/>
                  </a:schemeClr>
                </a:solidFill>
                <a:latin typeface="Poppins" pitchFamily="2" charset="-94"/>
                <a:cs typeface="Poppins" pitchFamily="2" charset="-94"/>
              </a:rPr>
              <a:t>ve bazlar tepkimeye girerek genelde nötr olan su ve tuzu oluştururlar</a:t>
            </a:r>
            <a:r>
              <a:rPr lang="tr-TR" sz="1200" dirty="0" smtClean="0">
                <a:solidFill>
                  <a:schemeClr val="bg1">
                    <a:lumMod val="10000"/>
                  </a:schemeClr>
                </a:solidFill>
                <a:latin typeface="Poppins" pitchFamily="2" charset="-94"/>
                <a:cs typeface="Poppins" pitchFamily="2" charset="-94"/>
              </a:rPr>
              <a:t>. Bu tepkimelere </a:t>
            </a:r>
            <a:r>
              <a:rPr lang="tr-TR" sz="1200" i="1" dirty="0" err="1" smtClean="0">
                <a:solidFill>
                  <a:srgbClr val="FF0000"/>
                </a:solidFill>
                <a:latin typeface="Poppins" pitchFamily="2" charset="-94"/>
                <a:cs typeface="Poppins" pitchFamily="2" charset="-94"/>
              </a:rPr>
              <a:t>nötralleşme</a:t>
            </a:r>
            <a:r>
              <a:rPr lang="tr-TR" sz="1200" i="1" dirty="0" smtClean="0">
                <a:solidFill>
                  <a:srgbClr val="FF0000"/>
                </a:solidFill>
                <a:latin typeface="Poppins" pitchFamily="2" charset="-94"/>
                <a:cs typeface="Poppins" pitchFamily="2" charset="-94"/>
              </a:rPr>
              <a:t> tepkimesi </a:t>
            </a:r>
            <a:r>
              <a:rPr lang="tr-TR" sz="1200" dirty="0" smtClean="0">
                <a:solidFill>
                  <a:schemeClr val="bg1">
                    <a:lumMod val="10000"/>
                  </a:schemeClr>
                </a:solidFill>
                <a:latin typeface="Poppins" pitchFamily="2" charset="-94"/>
                <a:cs typeface="Poppins" pitchFamily="2" charset="-94"/>
              </a:rPr>
              <a:t>denir.</a:t>
            </a:r>
            <a:endParaRPr lang="tr-TR" sz="1200" dirty="0">
              <a:solidFill>
                <a:schemeClr val="bg1">
                  <a:lumMod val="10000"/>
                </a:schemeClr>
              </a:solidFill>
              <a:latin typeface="Poppins" pitchFamily="2" charset="-94"/>
              <a:cs typeface="Poppins" pitchFamily="2" charset="-94"/>
            </a:endParaRPr>
          </a:p>
        </p:txBody>
      </p:sp>
      <p:sp>
        <p:nvSpPr>
          <p:cNvPr id="28" name="Yuvarlatılmış Dikdörtgen 27"/>
          <p:cNvSpPr/>
          <p:nvPr/>
        </p:nvSpPr>
        <p:spPr>
          <a:xfrm>
            <a:off x="762140" y="699543"/>
            <a:ext cx="7704856" cy="267230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Yuvarlatılmış Dikdörtgen 28"/>
          <p:cNvSpPr/>
          <p:nvPr/>
        </p:nvSpPr>
        <p:spPr>
          <a:xfrm>
            <a:off x="762140" y="699542"/>
            <a:ext cx="7704856" cy="432048"/>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Altıgen 29"/>
          <p:cNvSpPr/>
          <p:nvPr/>
        </p:nvSpPr>
        <p:spPr>
          <a:xfrm>
            <a:off x="539552" y="627534"/>
            <a:ext cx="648072" cy="576064"/>
          </a:xfrm>
          <a:prstGeom prst="hexagon">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Google Shape;15287;p42"/>
          <p:cNvSpPr txBox="1">
            <a:spLocks/>
          </p:cNvSpPr>
          <p:nvPr/>
        </p:nvSpPr>
        <p:spPr>
          <a:xfrm>
            <a:off x="1186435" y="696966"/>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smtClean="0">
                <a:solidFill>
                  <a:schemeClr val="accent6"/>
                </a:solidFill>
                <a:latin typeface="321impact" pitchFamily="2" charset="0"/>
                <a:cs typeface="Poppins" pitchFamily="2" charset="-94"/>
                <a:sym typeface="Darker Grotesque Medium"/>
              </a:rPr>
              <a:t>BİLGİ</a:t>
            </a:r>
            <a:endParaRPr lang="tr-TR" sz="2000" dirty="0">
              <a:solidFill>
                <a:schemeClr val="accent6"/>
              </a:solidFill>
              <a:latin typeface="321impact" pitchFamily="2" charset="0"/>
              <a:cs typeface="Poppins" pitchFamily="2" charset="-94"/>
              <a:sym typeface="Darker Grotesque Medium"/>
            </a:endParaRPr>
          </a:p>
        </p:txBody>
      </p:sp>
      <p:pic>
        <p:nvPicPr>
          <p:cNvPr id="32" name="Picture 3" descr="C:\Users\Eru Iluvatar\Desktop\pngw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91388" y="739949"/>
            <a:ext cx="344399" cy="344399"/>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p:cNvPicPr>
            <a:picLocks noChangeAspect="1"/>
          </p:cNvPicPr>
          <p:nvPr/>
        </p:nvPicPr>
        <p:blipFill>
          <a:blip r:embed="rId3"/>
          <a:stretch>
            <a:fillRect/>
          </a:stretch>
        </p:blipFill>
        <p:spPr>
          <a:xfrm>
            <a:off x="3340100" y="1943806"/>
            <a:ext cx="2138040" cy="1233050"/>
          </a:xfrm>
          <a:prstGeom prst="rect">
            <a:avLst/>
          </a:prstGeom>
        </p:spPr>
      </p:pic>
    </p:spTree>
    <p:extLst>
      <p:ext uri="{BB962C8B-B14F-4D97-AF65-F5344CB8AC3E}">
        <p14:creationId xmlns:p14="http://schemas.microsoft.com/office/powerpoint/2010/main" val="40287473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6" y="1386799"/>
            <a:ext cx="7416824" cy="216285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CC00CC"/>
              </a:buClr>
              <a:buFont typeface="Wingdings" pitchFamily="2" charset="2"/>
              <a:buChar char="Ø"/>
              <a:defRPr/>
            </a:pPr>
            <a:r>
              <a:rPr lang="tr-TR" sz="1200" dirty="0">
                <a:solidFill>
                  <a:schemeClr val="bg1">
                    <a:lumMod val="10000"/>
                  </a:schemeClr>
                </a:solidFill>
                <a:latin typeface="Poppins" pitchFamily="2" charset="-94"/>
                <a:cs typeface="Poppins" pitchFamily="2" charset="-94"/>
              </a:rPr>
              <a:t>Asit baz ya da nötr olduğu </a:t>
            </a:r>
            <a:r>
              <a:rPr lang="tr-TR" sz="1200" dirty="0" smtClean="0">
                <a:solidFill>
                  <a:schemeClr val="bg1">
                    <a:lumMod val="10000"/>
                  </a:schemeClr>
                </a:solidFill>
                <a:latin typeface="Poppins" pitchFamily="2" charset="-94"/>
                <a:cs typeface="Poppins" pitchFamily="2" charset="-94"/>
              </a:rPr>
              <a:t>bilinen </a:t>
            </a:r>
            <a:r>
              <a:rPr lang="tr-TR" sz="1200" dirty="0">
                <a:solidFill>
                  <a:schemeClr val="bg1">
                    <a:lumMod val="10000"/>
                  </a:schemeClr>
                </a:solidFill>
                <a:latin typeface="Poppins" pitchFamily="2" charset="-94"/>
                <a:cs typeface="Poppins" pitchFamily="2" charset="-94"/>
              </a:rPr>
              <a:t>iki madde birbirine </a:t>
            </a:r>
            <a:r>
              <a:rPr lang="tr-TR" sz="1200" dirty="0" smtClean="0">
                <a:solidFill>
                  <a:schemeClr val="bg1">
                    <a:lumMod val="10000"/>
                  </a:schemeClr>
                </a:solidFill>
                <a:latin typeface="Poppins" pitchFamily="2" charset="-94"/>
                <a:cs typeface="Poppins" pitchFamily="2" charset="-94"/>
              </a:rPr>
              <a:t>karıştırıldığında </a:t>
            </a:r>
            <a:r>
              <a:rPr lang="tr-TR" sz="1200" dirty="0">
                <a:solidFill>
                  <a:schemeClr val="bg1">
                    <a:lumMod val="10000"/>
                  </a:schemeClr>
                </a:solidFill>
                <a:latin typeface="Poppins" pitchFamily="2" charset="-94"/>
                <a:cs typeface="Poppins" pitchFamily="2" charset="-94"/>
              </a:rPr>
              <a:t>oluşan çözeltinin </a:t>
            </a:r>
            <a:r>
              <a:rPr lang="tr-TR" sz="1200" dirty="0" err="1">
                <a:solidFill>
                  <a:schemeClr val="bg1">
                    <a:lumMod val="10000"/>
                  </a:schemeClr>
                </a:solidFill>
                <a:latin typeface="Poppins" pitchFamily="2" charset="-94"/>
                <a:cs typeface="Poppins" pitchFamily="2" charset="-94"/>
              </a:rPr>
              <a:t>pH</a:t>
            </a:r>
            <a:r>
              <a:rPr lang="tr-TR" sz="1200" dirty="0">
                <a:solidFill>
                  <a:schemeClr val="bg1">
                    <a:lumMod val="10000"/>
                  </a:schemeClr>
                </a:solidFill>
                <a:latin typeface="Poppins" pitchFamily="2" charset="-94"/>
                <a:cs typeface="Poppins" pitchFamily="2" charset="-94"/>
              </a:rPr>
              <a:t> </a:t>
            </a:r>
            <a:r>
              <a:rPr lang="tr-TR" sz="1200" dirty="0" smtClean="0">
                <a:solidFill>
                  <a:schemeClr val="bg1">
                    <a:lumMod val="10000"/>
                  </a:schemeClr>
                </a:solidFill>
                <a:latin typeface="Poppins" pitchFamily="2" charset="-94"/>
                <a:cs typeface="Poppins" pitchFamily="2" charset="-94"/>
              </a:rPr>
              <a:t>değeri</a:t>
            </a:r>
            <a:r>
              <a:rPr lang="tr-TR" sz="1200" dirty="0">
                <a:solidFill>
                  <a:schemeClr val="bg1">
                    <a:lumMod val="10000"/>
                  </a:schemeClr>
                </a:solidFill>
                <a:latin typeface="Poppins" pitchFamily="2" charset="-94"/>
                <a:cs typeface="Poppins" pitchFamily="2" charset="-94"/>
              </a:rPr>
              <a:t>, karıştırılan maddelerin </a:t>
            </a:r>
            <a:r>
              <a:rPr lang="tr-TR" sz="1200" dirty="0" err="1">
                <a:solidFill>
                  <a:schemeClr val="bg1">
                    <a:lumMod val="10000"/>
                  </a:schemeClr>
                </a:solidFill>
                <a:latin typeface="Poppins" pitchFamily="2" charset="-94"/>
                <a:cs typeface="Poppins" pitchFamily="2" charset="-94"/>
              </a:rPr>
              <a:t>pH</a:t>
            </a:r>
            <a:r>
              <a:rPr lang="tr-TR" sz="1200" dirty="0">
                <a:solidFill>
                  <a:schemeClr val="bg1">
                    <a:lumMod val="10000"/>
                  </a:schemeClr>
                </a:solidFill>
                <a:latin typeface="Poppins" pitchFamily="2" charset="-94"/>
                <a:cs typeface="Poppins" pitchFamily="2" charset="-94"/>
              </a:rPr>
              <a:t> değerleri arasında değere sahip olur. </a:t>
            </a:r>
            <a:endParaRPr lang="tr-TR" sz="1200" dirty="0" smtClean="0">
              <a:solidFill>
                <a:schemeClr val="bg1">
                  <a:lumMod val="10000"/>
                </a:schemeClr>
              </a:solidFill>
              <a:latin typeface="Poppins" pitchFamily="2" charset="-94"/>
              <a:cs typeface="Poppins" pitchFamily="2" charset="-94"/>
            </a:endParaRPr>
          </a:p>
          <a:p>
            <a:pPr marL="171450" indent="-171450">
              <a:buClr>
                <a:srgbClr val="CC00CC"/>
              </a:buClr>
              <a:buFont typeface="Wingdings" pitchFamily="2" charset="2"/>
              <a:buChar char="Ø"/>
              <a:defRPr/>
            </a:pPr>
            <a:endParaRPr lang="tr-TR" sz="1200" dirty="0">
              <a:solidFill>
                <a:schemeClr val="bg1">
                  <a:lumMod val="10000"/>
                </a:schemeClr>
              </a:solidFill>
              <a:latin typeface="Poppins" pitchFamily="2" charset="-94"/>
              <a:cs typeface="Poppins" pitchFamily="2" charset="-94"/>
            </a:endParaRPr>
          </a:p>
          <a:p>
            <a:pPr>
              <a:buClr>
                <a:srgbClr val="CC00CC"/>
              </a:buClr>
              <a:defRPr/>
            </a:pPr>
            <a:r>
              <a:rPr lang="tr-TR" sz="1200" dirty="0" err="1">
                <a:solidFill>
                  <a:srgbClr val="FF0000"/>
                </a:solidFill>
                <a:latin typeface="Poppins" pitchFamily="2" charset="-94"/>
                <a:cs typeface="Poppins" pitchFamily="2" charset="-94"/>
              </a:rPr>
              <a:t>pH</a:t>
            </a:r>
            <a:r>
              <a:rPr lang="tr-TR" sz="1200" dirty="0">
                <a:solidFill>
                  <a:srgbClr val="FF0000"/>
                </a:solidFill>
                <a:latin typeface="Poppins" pitchFamily="2" charset="-94"/>
                <a:cs typeface="Poppins" pitchFamily="2" charset="-94"/>
              </a:rPr>
              <a:t> değeri bilinen bir asitle farklı bir madde karıştırıldığında;</a:t>
            </a:r>
          </a:p>
          <a:p>
            <a:pPr marL="171450" indent="-171450">
              <a:buClr>
                <a:srgbClr val="CC00CC"/>
              </a:buClr>
              <a:buFont typeface="Wingdings" pitchFamily="2" charset="2"/>
              <a:buChar char="Ø"/>
              <a:defRPr/>
            </a:pPr>
            <a:r>
              <a:rPr lang="tr-TR" sz="1200" dirty="0" err="1" smtClean="0">
                <a:solidFill>
                  <a:schemeClr val="bg1">
                    <a:lumMod val="10000"/>
                  </a:schemeClr>
                </a:solidFill>
                <a:latin typeface="Poppins" pitchFamily="2" charset="-94"/>
                <a:cs typeface="Poppins" pitchFamily="2" charset="-94"/>
              </a:rPr>
              <a:t>pH</a:t>
            </a:r>
            <a:r>
              <a:rPr lang="tr-TR" sz="1200" dirty="0" smtClean="0">
                <a:solidFill>
                  <a:schemeClr val="bg1">
                    <a:lumMod val="10000"/>
                  </a:schemeClr>
                </a:solidFill>
                <a:latin typeface="Poppins" pitchFamily="2" charset="-94"/>
                <a:cs typeface="Poppins" pitchFamily="2" charset="-94"/>
              </a:rPr>
              <a:t> </a:t>
            </a:r>
            <a:r>
              <a:rPr lang="tr-TR" sz="1200" dirty="0">
                <a:solidFill>
                  <a:schemeClr val="bg1">
                    <a:lumMod val="10000"/>
                  </a:schemeClr>
                </a:solidFill>
                <a:latin typeface="Poppins" pitchFamily="2" charset="-94"/>
                <a:cs typeface="Poppins" pitchFamily="2" charset="-94"/>
              </a:rPr>
              <a:t>değeri küçülüyorsa </a:t>
            </a:r>
            <a:r>
              <a:rPr lang="tr-TR" sz="1200" dirty="0" smtClean="0">
                <a:solidFill>
                  <a:schemeClr val="bg1">
                    <a:lumMod val="10000"/>
                  </a:schemeClr>
                </a:solidFill>
                <a:latin typeface="Poppins" pitchFamily="2" charset="-94"/>
                <a:cs typeface="Poppins" pitchFamily="2" charset="-94"/>
              </a:rPr>
              <a:t>karıştırılan </a:t>
            </a:r>
            <a:r>
              <a:rPr lang="tr-TR" sz="1200" dirty="0">
                <a:solidFill>
                  <a:schemeClr val="bg1">
                    <a:lumMod val="10000"/>
                  </a:schemeClr>
                </a:solidFill>
                <a:latin typeface="Poppins" pitchFamily="2" charset="-94"/>
                <a:cs typeface="Poppins" pitchFamily="2" charset="-94"/>
              </a:rPr>
              <a:t>madde asittir.</a:t>
            </a:r>
          </a:p>
          <a:p>
            <a:pPr marL="171450" indent="-171450">
              <a:buClr>
                <a:srgbClr val="CC00CC"/>
              </a:buClr>
              <a:buFont typeface="Wingdings" pitchFamily="2" charset="2"/>
              <a:buChar char="Ø"/>
              <a:defRPr/>
            </a:pPr>
            <a:r>
              <a:rPr lang="tr-TR" sz="1200" dirty="0" err="1" smtClean="0">
                <a:solidFill>
                  <a:schemeClr val="bg1">
                    <a:lumMod val="10000"/>
                  </a:schemeClr>
                </a:solidFill>
                <a:latin typeface="Poppins" pitchFamily="2" charset="-94"/>
                <a:cs typeface="Poppins" pitchFamily="2" charset="-94"/>
              </a:rPr>
              <a:t>pH</a:t>
            </a:r>
            <a:r>
              <a:rPr lang="tr-TR" sz="1200" dirty="0" smtClean="0">
                <a:solidFill>
                  <a:schemeClr val="bg1">
                    <a:lumMod val="10000"/>
                  </a:schemeClr>
                </a:solidFill>
                <a:latin typeface="Poppins" pitchFamily="2" charset="-94"/>
                <a:cs typeface="Poppins" pitchFamily="2" charset="-94"/>
              </a:rPr>
              <a:t> </a:t>
            </a:r>
            <a:r>
              <a:rPr lang="tr-TR" sz="1200" dirty="0">
                <a:solidFill>
                  <a:schemeClr val="bg1">
                    <a:lumMod val="10000"/>
                  </a:schemeClr>
                </a:solidFill>
                <a:latin typeface="Poppins" pitchFamily="2" charset="-94"/>
                <a:cs typeface="Poppins" pitchFamily="2" charset="-94"/>
              </a:rPr>
              <a:t>değeri büyüyorsa </a:t>
            </a:r>
            <a:r>
              <a:rPr lang="tr-TR" sz="1200" dirty="0" smtClean="0">
                <a:solidFill>
                  <a:schemeClr val="bg1">
                    <a:lumMod val="10000"/>
                  </a:schemeClr>
                </a:solidFill>
                <a:latin typeface="Poppins" pitchFamily="2" charset="-94"/>
                <a:cs typeface="Poppins" pitchFamily="2" charset="-94"/>
              </a:rPr>
              <a:t>karıştırılan </a:t>
            </a:r>
            <a:r>
              <a:rPr lang="tr-TR" sz="1200" dirty="0">
                <a:solidFill>
                  <a:schemeClr val="bg1">
                    <a:lumMod val="10000"/>
                  </a:schemeClr>
                </a:solidFill>
                <a:latin typeface="Poppins" pitchFamily="2" charset="-94"/>
                <a:cs typeface="Poppins" pitchFamily="2" charset="-94"/>
              </a:rPr>
              <a:t>madde asit, baz veya nötr madde olabilir</a:t>
            </a:r>
            <a:r>
              <a:rPr lang="tr-TR" sz="1200" dirty="0" smtClean="0">
                <a:solidFill>
                  <a:schemeClr val="bg1">
                    <a:lumMod val="10000"/>
                  </a:schemeClr>
                </a:solidFill>
                <a:latin typeface="Poppins" pitchFamily="2" charset="-94"/>
                <a:cs typeface="Poppins" pitchFamily="2" charset="-94"/>
              </a:rPr>
              <a:t>.</a:t>
            </a:r>
          </a:p>
          <a:p>
            <a:pPr marL="171450" indent="-171450">
              <a:buClr>
                <a:srgbClr val="CC00CC"/>
              </a:buClr>
              <a:buFont typeface="Wingdings" pitchFamily="2" charset="2"/>
              <a:buChar char="Ø"/>
              <a:defRPr/>
            </a:pPr>
            <a:endParaRPr lang="tr-TR" sz="1200" dirty="0">
              <a:solidFill>
                <a:schemeClr val="bg1">
                  <a:lumMod val="10000"/>
                </a:schemeClr>
              </a:solidFill>
              <a:latin typeface="Poppins" pitchFamily="2" charset="-94"/>
              <a:cs typeface="Poppins" pitchFamily="2" charset="-94"/>
            </a:endParaRPr>
          </a:p>
          <a:p>
            <a:pPr>
              <a:buClr>
                <a:srgbClr val="CC00CC"/>
              </a:buClr>
              <a:defRPr/>
            </a:pPr>
            <a:r>
              <a:rPr lang="tr-TR" sz="1200" dirty="0" err="1">
                <a:solidFill>
                  <a:srgbClr val="FF0000"/>
                </a:solidFill>
                <a:latin typeface="Poppins" pitchFamily="2" charset="-94"/>
                <a:cs typeface="Poppins" pitchFamily="2" charset="-94"/>
              </a:rPr>
              <a:t>pH</a:t>
            </a:r>
            <a:r>
              <a:rPr lang="tr-TR" sz="1200" dirty="0">
                <a:solidFill>
                  <a:srgbClr val="FF0000"/>
                </a:solidFill>
                <a:latin typeface="Poppins" pitchFamily="2" charset="-94"/>
                <a:cs typeface="Poppins" pitchFamily="2" charset="-94"/>
              </a:rPr>
              <a:t> değeri bilinen bir bazla farklı bir madde karıştırıldığında;</a:t>
            </a:r>
          </a:p>
          <a:p>
            <a:pPr marL="171450" indent="-171450">
              <a:buClr>
                <a:srgbClr val="CC00CC"/>
              </a:buClr>
              <a:buFont typeface="Wingdings" pitchFamily="2" charset="2"/>
              <a:buChar char="Ø"/>
              <a:defRPr/>
            </a:pPr>
            <a:r>
              <a:rPr lang="tr-TR" sz="1200" dirty="0" err="1" smtClean="0">
                <a:solidFill>
                  <a:schemeClr val="bg1">
                    <a:lumMod val="10000"/>
                  </a:schemeClr>
                </a:solidFill>
                <a:latin typeface="Poppins" pitchFamily="2" charset="-94"/>
                <a:cs typeface="Poppins" pitchFamily="2" charset="-94"/>
              </a:rPr>
              <a:t>pH</a:t>
            </a:r>
            <a:r>
              <a:rPr lang="tr-TR" sz="1200" dirty="0" smtClean="0">
                <a:solidFill>
                  <a:schemeClr val="bg1">
                    <a:lumMod val="10000"/>
                  </a:schemeClr>
                </a:solidFill>
                <a:latin typeface="Poppins" pitchFamily="2" charset="-94"/>
                <a:cs typeface="Poppins" pitchFamily="2" charset="-94"/>
              </a:rPr>
              <a:t> </a:t>
            </a:r>
            <a:r>
              <a:rPr lang="tr-TR" sz="1200" dirty="0">
                <a:solidFill>
                  <a:schemeClr val="bg1">
                    <a:lumMod val="10000"/>
                  </a:schemeClr>
                </a:solidFill>
                <a:latin typeface="Poppins" pitchFamily="2" charset="-94"/>
                <a:cs typeface="Poppins" pitchFamily="2" charset="-94"/>
              </a:rPr>
              <a:t>değeri büyüyorsa </a:t>
            </a:r>
            <a:r>
              <a:rPr lang="tr-TR" sz="1200" dirty="0" smtClean="0">
                <a:solidFill>
                  <a:schemeClr val="bg1">
                    <a:lumMod val="10000"/>
                  </a:schemeClr>
                </a:solidFill>
                <a:latin typeface="Poppins" pitchFamily="2" charset="-94"/>
                <a:cs typeface="Poppins" pitchFamily="2" charset="-94"/>
              </a:rPr>
              <a:t>karıştırılan </a:t>
            </a:r>
            <a:r>
              <a:rPr lang="tr-TR" sz="1200" dirty="0">
                <a:solidFill>
                  <a:schemeClr val="bg1">
                    <a:lumMod val="10000"/>
                  </a:schemeClr>
                </a:solidFill>
                <a:latin typeface="Poppins" pitchFamily="2" charset="-94"/>
                <a:cs typeface="Poppins" pitchFamily="2" charset="-94"/>
              </a:rPr>
              <a:t>madde bazdır.</a:t>
            </a:r>
          </a:p>
          <a:p>
            <a:pPr marL="171450" indent="-171450">
              <a:buClr>
                <a:srgbClr val="CC00CC"/>
              </a:buClr>
              <a:buFont typeface="Wingdings" pitchFamily="2" charset="2"/>
              <a:buChar char="Ø"/>
              <a:defRPr/>
            </a:pPr>
            <a:r>
              <a:rPr lang="tr-TR" sz="1200" dirty="0" err="1" smtClean="0">
                <a:solidFill>
                  <a:schemeClr val="bg1">
                    <a:lumMod val="10000"/>
                  </a:schemeClr>
                </a:solidFill>
                <a:latin typeface="Poppins" pitchFamily="2" charset="-94"/>
                <a:cs typeface="Poppins" pitchFamily="2" charset="-94"/>
              </a:rPr>
              <a:t>pH</a:t>
            </a:r>
            <a:r>
              <a:rPr lang="tr-TR" sz="1200" dirty="0" smtClean="0">
                <a:solidFill>
                  <a:schemeClr val="bg1">
                    <a:lumMod val="10000"/>
                  </a:schemeClr>
                </a:solidFill>
                <a:latin typeface="Poppins" pitchFamily="2" charset="-94"/>
                <a:cs typeface="Poppins" pitchFamily="2" charset="-94"/>
              </a:rPr>
              <a:t> </a:t>
            </a:r>
            <a:r>
              <a:rPr lang="tr-TR" sz="1200" dirty="0">
                <a:solidFill>
                  <a:schemeClr val="bg1">
                    <a:lumMod val="10000"/>
                  </a:schemeClr>
                </a:solidFill>
                <a:latin typeface="Poppins" pitchFamily="2" charset="-94"/>
                <a:cs typeface="Poppins" pitchFamily="2" charset="-94"/>
              </a:rPr>
              <a:t>değeri küçülüyorsa </a:t>
            </a:r>
            <a:r>
              <a:rPr lang="tr-TR" sz="1200" dirty="0" smtClean="0">
                <a:solidFill>
                  <a:schemeClr val="bg1">
                    <a:lumMod val="10000"/>
                  </a:schemeClr>
                </a:solidFill>
                <a:latin typeface="Poppins" pitchFamily="2" charset="-94"/>
                <a:cs typeface="Poppins" pitchFamily="2" charset="-94"/>
              </a:rPr>
              <a:t>karıştırılan </a:t>
            </a:r>
            <a:r>
              <a:rPr lang="tr-TR" sz="1200" dirty="0">
                <a:solidFill>
                  <a:schemeClr val="bg1">
                    <a:lumMod val="10000"/>
                  </a:schemeClr>
                </a:solidFill>
                <a:latin typeface="Poppins" pitchFamily="2" charset="-94"/>
                <a:cs typeface="Poppins" pitchFamily="2" charset="-94"/>
              </a:rPr>
              <a:t>madde asit, baz veya nötr madde olabilir.</a:t>
            </a:r>
          </a:p>
        </p:txBody>
      </p:sp>
      <p:sp>
        <p:nvSpPr>
          <p:cNvPr id="9" name="Yuvarlatılmış Dikdörtgen 8"/>
          <p:cNvSpPr/>
          <p:nvPr/>
        </p:nvSpPr>
        <p:spPr>
          <a:xfrm>
            <a:off x="763329" y="719469"/>
            <a:ext cx="7704856" cy="2976231"/>
          </a:xfrm>
          <a:prstGeom prst="roundRect">
            <a:avLst/>
          </a:prstGeom>
          <a:no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CC3399"/>
          </a:solid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dirty="0" smtClean="0">
                <a:solidFill>
                  <a:schemeClr val="accent6"/>
                </a:solidFill>
                <a:latin typeface="321impact" pitchFamily="2" charset="0"/>
                <a:cs typeface="Poppins" pitchFamily="2" charset="-94"/>
                <a:sym typeface="Darker Grotesque Medium"/>
              </a:rPr>
              <a:t>DİKKAT</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7461"/>
            <a:ext cx="648072" cy="576064"/>
          </a:xfrm>
          <a:prstGeom prst="hexagon">
            <a:avLst/>
          </a:prstGeom>
          <a:solidFill>
            <a:srgbClr val="CC339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Google Shape;15287;p42"/>
          <p:cNvSpPr txBox="1">
            <a:spLocks/>
          </p:cNvSpPr>
          <p:nvPr/>
        </p:nvSpPr>
        <p:spPr>
          <a:xfrm>
            <a:off x="702875" y="650038"/>
            <a:ext cx="280837"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1pPr>
            <a:lvl2pPr marR="0" lvl="1"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2pPr>
            <a:lvl3pPr marR="0" lvl="2"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3pPr>
            <a:lvl4pPr marR="0" lvl="3"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4pPr>
            <a:lvl5pPr marR="0" lvl="4"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5pPr>
            <a:lvl6pPr marR="0" lvl="5"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6pPr>
            <a:lvl7pPr marR="0" lvl="6"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7pPr>
            <a:lvl8pPr marR="0" lvl="7"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8pPr>
            <a:lvl9pPr marR="0" lvl="8"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9pPr>
          </a:lstStyle>
          <a:p>
            <a:r>
              <a:rPr lang="tr-TR" sz="2800" b="1" dirty="0" smtClean="0">
                <a:solidFill>
                  <a:schemeClr val="accent6"/>
                </a:solidFill>
                <a:latin typeface="Poppins" pitchFamily="2" charset="-94"/>
                <a:cs typeface="Poppins" pitchFamily="2" charset="-94"/>
              </a:rPr>
              <a:t>!</a:t>
            </a:r>
            <a:endParaRPr lang="tr-TR" sz="2800" b="1" dirty="0">
              <a:solidFill>
                <a:schemeClr val="accent6"/>
              </a:solidFill>
              <a:latin typeface="Poppins" pitchFamily="2" charset="-94"/>
              <a:cs typeface="Poppins" pitchFamily="2" charset="-94"/>
            </a:endParaRPr>
          </a:p>
        </p:txBody>
      </p:sp>
    </p:spTree>
    <p:extLst>
      <p:ext uri="{BB962C8B-B14F-4D97-AF65-F5344CB8AC3E}">
        <p14:creationId xmlns:p14="http://schemas.microsoft.com/office/powerpoint/2010/main" val="18459152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Ayraçlar</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006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651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smtClean="0">
                <a:latin typeface="Poppins" pitchFamily="2" charset="-94"/>
                <a:cs typeface="Poppins" pitchFamily="2" charset="-94"/>
              </a:rPr>
              <a:t>Asit özelliği gösteren maddelere </a:t>
            </a:r>
            <a:r>
              <a:rPr lang="tr-TR" sz="1200" i="1" dirty="0" smtClean="0">
                <a:solidFill>
                  <a:srgbClr val="FF0000"/>
                </a:solidFill>
                <a:latin typeface="Poppins" pitchFamily="2" charset="-94"/>
                <a:cs typeface="Poppins" pitchFamily="2" charset="-94"/>
              </a:rPr>
              <a:t>asidik</a:t>
            </a:r>
            <a:r>
              <a:rPr lang="tr-TR" sz="1200" dirty="0" smtClean="0">
                <a:latin typeface="Poppins" pitchFamily="2" charset="-94"/>
                <a:cs typeface="Poppins" pitchFamily="2" charset="-94"/>
              </a:rPr>
              <a:t>, baz özelliği gösteren maddelere </a:t>
            </a:r>
            <a:r>
              <a:rPr lang="tr-TR" sz="1200" i="1" dirty="0" smtClean="0">
                <a:solidFill>
                  <a:srgbClr val="FF0000"/>
                </a:solidFill>
                <a:latin typeface="Poppins" pitchFamily="2" charset="-94"/>
                <a:cs typeface="Poppins" pitchFamily="2" charset="-94"/>
              </a:rPr>
              <a:t>bazik</a:t>
            </a:r>
            <a:r>
              <a:rPr lang="tr-TR" sz="1200" dirty="0" smtClean="0">
                <a:latin typeface="Poppins" pitchFamily="2" charset="-94"/>
                <a:cs typeface="Poppins" pitchFamily="2" charset="-94"/>
              </a:rPr>
              <a:t> madde denir.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Asit ve bazları birbirinden ayırmak için kullanılan maddelere </a:t>
            </a:r>
            <a:r>
              <a:rPr lang="tr-TR" sz="1200" i="1" dirty="0" smtClean="0">
                <a:solidFill>
                  <a:srgbClr val="FF0000"/>
                </a:solidFill>
                <a:latin typeface="Poppins" pitchFamily="2" charset="-94"/>
                <a:cs typeface="Poppins" pitchFamily="2" charset="-94"/>
              </a:rPr>
              <a:t>ayraç (indikatör - belirteç) </a:t>
            </a:r>
            <a:r>
              <a:rPr lang="tr-TR" sz="1200" dirty="0" smtClean="0">
                <a:latin typeface="Poppins" pitchFamily="2" charset="-94"/>
                <a:cs typeface="Poppins" pitchFamily="2" charset="-94"/>
              </a:rPr>
              <a:t>denir.</a:t>
            </a:r>
          </a:p>
          <a:p>
            <a:pPr marL="171450" indent="-171450" algn="l">
              <a:buSzPct val="100000"/>
              <a:buFont typeface="Arial" pitchFamily="34" charset="0"/>
              <a:buChar char="•"/>
            </a:pPr>
            <a:endParaRPr lang="tr-TR" sz="1200" dirty="0">
              <a:latin typeface="Poppins" pitchFamily="2" charset="-94"/>
              <a:cs typeface="Poppins" pitchFamily="2" charset="-94"/>
            </a:endParaRPr>
          </a:p>
        </p:txBody>
      </p:sp>
      <p:graphicFrame>
        <p:nvGraphicFramePr>
          <p:cNvPr id="10" name="Tablo 9"/>
          <p:cNvGraphicFramePr>
            <a:graphicFrameLocks noGrp="1"/>
          </p:cNvGraphicFramePr>
          <p:nvPr>
            <p:extLst>
              <p:ext uri="{D42A27DB-BD31-4B8C-83A1-F6EECF244321}">
                <p14:modId xmlns:p14="http://schemas.microsoft.com/office/powerpoint/2010/main" val="3058371008"/>
              </p:ext>
            </p:extLst>
          </p:nvPr>
        </p:nvGraphicFramePr>
        <p:xfrm>
          <a:off x="1152783" y="2368549"/>
          <a:ext cx="6599585" cy="1816100"/>
        </p:xfrm>
        <a:graphic>
          <a:graphicData uri="http://schemas.openxmlformats.org/drawingml/2006/table">
            <a:tbl>
              <a:tblPr firstRow="1" bandRow="1"/>
              <a:tblGrid>
                <a:gridCol w="2199861">
                  <a:extLst>
                    <a:ext uri="{9D8B030D-6E8A-4147-A177-3AD203B41FA5}">
                      <a16:colId xmlns="" xmlns:a16="http://schemas.microsoft.com/office/drawing/2014/main" val="3068274997"/>
                    </a:ext>
                  </a:extLst>
                </a:gridCol>
                <a:gridCol w="1099931">
                  <a:extLst>
                    <a:ext uri="{9D8B030D-6E8A-4147-A177-3AD203B41FA5}">
                      <a16:colId xmlns="" xmlns:a16="http://schemas.microsoft.com/office/drawing/2014/main" val="912290682"/>
                    </a:ext>
                  </a:extLst>
                </a:gridCol>
                <a:gridCol w="1099931"/>
                <a:gridCol w="1099931">
                  <a:extLst>
                    <a:ext uri="{9D8B030D-6E8A-4147-A177-3AD203B41FA5}">
                      <a16:colId xmlns="" xmlns:a16="http://schemas.microsoft.com/office/drawing/2014/main" val="3303500398"/>
                    </a:ext>
                  </a:extLst>
                </a:gridCol>
                <a:gridCol w="1099931"/>
              </a:tblGrid>
              <a:tr h="363220">
                <a:tc>
                  <a:txBody>
                    <a:bodyPr/>
                    <a:lstStyle/>
                    <a:p>
                      <a:r>
                        <a:rPr lang="tr-TR" sz="1200" b="1" dirty="0" smtClean="0">
                          <a:solidFill>
                            <a:schemeClr val="tx1"/>
                          </a:solidFill>
                          <a:latin typeface="Poppins" pitchFamily="2" charset="-94"/>
                          <a:cs typeface="Poppins" pitchFamily="2" charset="-94"/>
                        </a:rPr>
                        <a:t>Ayraç</a:t>
                      </a:r>
                      <a:endParaRPr lang="tr-TR" sz="1200" b="1" dirty="0">
                        <a:solidFill>
                          <a:schemeClr val="tx1"/>
                        </a:solidFill>
                        <a:latin typeface="Poppins" pitchFamily="2" charset="-94"/>
                        <a:cs typeface="Poppins" pitchFamily="2" charset="-94"/>
                      </a:endParaRPr>
                    </a:p>
                  </a:txBody>
                  <a:tcPr anchor="ctr">
                    <a:lnL w="12700" cmpd="sng">
                      <a:noFill/>
                      <a:prstDash val="solid"/>
                    </a:lnL>
                    <a:lnR w="12700" cap="flat" cmpd="sng" algn="ctr">
                      <a:solidFill>
                        <a:schemeClr val="bg2"/>
                      </a:solidFill>
                      <a:prstDash val="solid"/>
                      <a:round/>
                      <a:headEnd type="none" w="med" len="med"/>
                      <a:tailEnd type="none" w="med" len="me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EDB3"/>
                    </a:solidFill>
                  </a:tcPr>
                </a:tc>
                <a:tc gridSpan="2">
                  <a:txBody>
                    <a:bodyPr/>
                    <a:lstStyle/>
                    <a:p>
                      <a:r>
                        <a:rPr lang="tr-TR" sz="1200" b="1" dirty="0" smtClean="0">
                          <a:solidFill>
                            <a:schemeClr val="tx1"/>
                          </a:solidFill>
                          <a:latin typeface="Poppins" pitchFamily="2" charset="-94"/>
                          <a:cs typeface="Poppins" pitchFamily="2" charset="-94"/>
                        </a:rPr>
                        <a:t>Asit</a:t>
                      </a:r>
                      <a:endParaRPr lang="tr-TR" sz="1200" b="1" dirty="0">
                        <a:solidFill>
                          <a:schemeClr val="tx1"/>
                        </a:solidFill>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EDB3"/>
                    </a:solidFill>
                  </a:tcPr>
                </a:tc>
                <a:tc hMerge="1">
                  <a:txBody>
                    <a:bodyPr/>
                    <a:lstStyle/>
                    <a:p>
                      <a:endParaRPr lang="tr-TR"/>
                    </a:p>
                  </a:txBody>
                  <a:tcPr/>
                </a:tc>
                <a:tc gridSpan="2">
                  <a:txBody>
                    <a:bodyPr/>
                    <a:lstStyle/>
                    <a:p>
                      <a:r>
                        <a:rPr lang="tr-TR" sz="1200" b="1" dirty="0" smtClean="0">
                          <a:solidFill>
                            <a:schemeClr val="tx1"/>
                          </a:solidFill>
                          <a:latin typeface="Poppins" pitchFamily="2" charset="-94"/>
                          <a:cs typeface="Poppins" pitchFamily="2" charset="-94"/>
                        </a:rPr>
                        <a:t>Baz</a:t>
                      </a:r>
                      <a:endParaRPr lang="tr-TR" sz="1200" b="1" dirty="0">
                        <a:solidFill>
                          <a:schemeClr val="tx1"/>
                        </a:solidFill>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EDB3"/>
                    </a:solidFill>
                  </a:tcPr>
                </a:tc>
                <a:tc hMerge="1">
                  <a:txBody>
                    <a:bodyPr/>
                    <a:lstStyle/>
                    <a:p>
                      <a:endParaRPr lang="tr-TR"/>
                    </a:p>
                  </a:txBody>
                  <a:tcPr/>
                </a:tc>
                <a:extLst>
                  <a:ext uri="{0D108BD9-81ED-4DB2-BD59-A6C34878D82A}">
                    <a16:rowId xmlns="" xmlns:a16="http://schemas.microsoft.com/office/drawing/2014/main" val="2738463659"/>
                  </a:ext>
                </a:extLst>
              </a:tr>
              <a:tr h="363220">
                <a:tc>
                  <a:txBody>
                    <a:bodyPr/>
                    <a:lstStyle/>
                    <a:p>
                      <a:r>
                        <a:rPr lang="tr-TR" sz="1200" b="0" i="1" dirty="0" smtClean="0">
                          <a:latin typeface="Poppins" pitchFamily="2" charset="-94"/>
                          <a:cs typeface="Poppins" pitchFamily="2" charset="-94"/>
                        </a:rPr>
                        <a:t>Turnusol kağıdı</a:t>
                      </a:r>
                      <a:endParaRPr lang="tr-TR" sz="1200" b="0" i="1" dirty="0">
                        <a:latin typeface="Poppins" pitchFamily="2" charset="-94"/>
                        <a:cs typeface="Poppins" pitchFamily="2" charset="-94"/>
                      </a:endParaRPr>
                    </a:p>
                  </a:txBody>
                  <a:tcPr anchor="ctr">
                    <a:lnL w="12700" cmpd="sng">
                      <a:noFill/>
                      <a:prstDash val="soli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EDB3"/>
                    </a:solidFill>
                  </a:tcPr>
                </a:tc>
                <a:tc gridSpan="2">
                  <a:txBody>
                    <a:bodyPr/>
                    <a:lstStyle/>
                    <a:p>
                      <a:r>
                        <a:rPr lang="tr-TR" sz="1200" dirty="0" smtClean="0">
                          <a:solidFill>
                            <a:schemeClr val="bg2"/>
                          </a:solidFill>
                          <a:latin typeface="Poppins" pitchFamily="2" charset="-94"/>
                          <a:cs typeface="Poppins" pitchFamily="2" charset="-94"/>
                        </a:rPr>
                        <a:t>Kırmızı</a:t>
                      </a:r>
                      <a:endParaRPr lang="tr-TR" sz="1200" dirty="0">
                        <a:solidFill>
                          <a:schemeClr val="bg2"/>
                        </a:solidFill>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hMerge="1">
                  <a:txBody>
                    <a:bodyPr/>
                    <a:lstStyle/>
                    <a:p>
                      <a:endParaRPr lang="tr-TR"/>
                    </a:p>
                  </a:txBody>
                  <a:tcPr/>
                </a:tc>
                <a:tc gridSpan="2">
                  <a:txBody>
                    <a:bodyPr/>
                    <a:lstStyle/>
                    <a:p>
                      <a:r>
                        <a:rPr lang="tr-TR" sz="1200" dirty="0" smtClean="0">
                          <a:solidFill>
                            <a:schemeClr val="bg2"/>
                          </a:solidFill>
                          <a:latin typeface="Poppins" pitchFamily="2" charset="-94"/>
                          <a:cs typeface="Poppins" pitchFamily="2" charset="-94"/>
                        </a:rPr>
                        <a:t>Mavi</a:t>
                      </a:r>
                      <a:endParaRPr lang="tr-TR" sz="1200" dirty="0">
                        <a:solidFill>
                          <a:schemeClr val="bg2"/>
                        </a:solidFill>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tr-TR"/>
                    </a:p>
                  </a:txBody>
                  <a:tcPr/>
                </a:tc>
                <a:extLst>
                  <a:ext uri="{0D108BD9-81ED-4DB2-BD59-A6C34878D82A}">
                    <a16:rowId xmlns="" xmlns:a16="http://schemas.microsoft.com/office/drawing/2014/main" val="3658139136"/>
                  </a:ext>
                </a:extLst>
              </a:tr>
              <a:tr h="363220">
                <a:tc>
                  <a:txBody>
                    <a:bodyPr/>
                    <a:lstStyle/>
                    <a:p>
                      <a:r>
                        <a:rPr lang="tr-TR" sz="1200" b="0" i="1" dirty="0" smtClean="0">
                          <a:latin typeface="Poppins" pitchFamily="2" charset="-94"/>
                          <a:cs typeface="Poppins" pitchFamily="2" charset="-94"/>
                        </a:rPr>
                        <a:t>Metil </a:t>
                      </a:r>
                      <a:r>
                        <a:rPr lang="tr-TR" sz="1200" b="0" i="1" dirty="0" err="1" smtClean="0">
                          <a:latin typeface="Poppins" pitchFamily="2" charset="-94"/>
                          <a:cs typeface="Poppins" pitchFamily="2" charset="-94"/>
                        </a:rPr>
                        <a:t>oranj</a:t>
                      </a:r>
                      <a:endParaRPr lang="tr-TR" sz="900" b="0" i="1" dirty="0">
                        <a:latin typeface="Poppins" pitchFamily="2" charset="-94"/>
                        <a:cs typeface="Poppins" pitchFamily="2" charset="-94"/>
                      </a:endParaRPr>
                    </a:p>
                  </a:txBody>
                  <a:tcPr anchor="ctr">
                    <a:lnL w="12700" cmpd="sng">
                      <a:noFill/>
                      <a:prstDash val="soli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EDB3"/>
                    </a:solidFill>
                  </a:tcPr>
                </a:tc>
                <a:tc gridSpan="2">
                  <a:txBody>
                    <a:bodyPr/>
                    <a:lstStyle/>
                    <a:p>
                      <a:r>
                        <a:rPr lang="tr-TR" sz="1200" dirty="0" smtClean="0">
                          <a:solidFill>
                            <a:schemeClr val="bg2"/>
                          </a:solidFill>
                          <a:latin typeface="Poppins" pitchFamily="2" charset="-94"/>
                          <a:cs typeface="Poppins" pitchFamily="2" charset="-94"/>
                        </a:rPr>
                        <a:t>Kırmızı</a:t>
                      </a:r>
                      <a:endParaRPr lang="tr-TR" sz="1200" dirty="0">
                        <a:solidFill>
                          <a:schemeClr val="bg2"/>
                        </a:solidFill>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hMerge="1">
                  <a:txBody>
                    <a:bodyPr/>
                    <a:lstStyle/>
                    <a:p>
                      <a:endParaRPr lang="tr-TR"/>
                    </a:p>
                  </a:txBody>
                  <a:tcPr/>
                </a:tc>
                <a:tc gridSpan="2">
                  <a:txBody>
                    <a:bodyPr/>
                    <a:lstStyle/>
                    <a:p>
                      <a:r>
                        <a:rPr lang="tr-TR" sz="1200" dirty="0" smtClean="0">
                          <a:solidFill>
                            <a:schemeClr val="tx1"/>
                          </a:solidFill>
                          <a:latin typeface="Poppins" pitchFamily="2" charset="-94"/>
                          <a:cs typeface="Poppins" pitchFamily="2" charset="-94"/>
                        </a:rPr>
                        <a:t>Sarı</a:t>
                      </a:r>
                      <a:endParaRPr lang="tr-TR" sz="1200" dirty="0">
                        <a:solidFill>
                          <a:schemeClr val="tx1"/>
                        </a:solidFill>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tr-TR"/>
                    </a:p>
                  </a:txBody>
                  <a:tcPr/>
                </a:tc>
                <a:extLst>
                  <a:ext uri="{0D108BD9-81ED-4DB2-BD59-A6C34878D82A}">
                    <a16:rowId xmlns="" xmlns:a16="http://schemas.microsoft.com/office/drawing/2014/main" val="945475615"/>
                  </a:ext>
                </a:extLst>
              </a:tr>
              <a:tr h="363220">
                <a:tc>
                  <a:txBody>
                    <a:bodyPr/>
                    <a:lstStyle/>
                    <a:p>
                      <a:r>
                        <a:rPr lang="tr-TR" sz="1200" b="0" i="1" dirty="0" err="1" smtClean="0">
                          <a:latin typeface="Poppins" pitchFamily="2" charset="-94"/>
                          <a:cs typeface="Poppins" pitchFamily="2" charset="-94"/>
                        </a:rPr>
                        <a:t>Fenolftalein</a:t>
                      </a:r>
                      <a:endParaRPr lang="tr-TR" sz="900" b="0" i="1" dirty="0">
                        <a:latin typeface="Poppins" pitchFamily="2" charset="-94"/>
                        <a:cs typeface="Poppins" pitchFamily="2" charset="-94"/>
                      </a:endParaRPr>
                    </a:p>
                  </a:txBody>
                  <a:tcPr anchor="ctr">
                    <a:lnL w="12700" cmpd="sng">
                      <a:noFill/>
                      <a:prstDash val="soli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EDB3"/>
                    </a:solidFill>
                  </a:tcPr>
                </a:tc>
                <a:tc gridSpan="2">
                  <a:txBody>
                    <a:bodyPr/>
                    <a:lstStyle/>
                    <a:p>
                      <a:r>
                        <a:rPr lang="tr-TR" sz="1200" dirty="0" smtClean="0">
                          <a:latin typeface="Poppins" pitchFamily="2" charset="-94"/>
                          <a:cs typeface="Poppins" pitchFamily="2" charset="-94"/>
                        </a:rPr>
                        <a:t>Renksiz</a:t>
                      </a:r>
                      <a:endParaRPr lang="tr-TR" sz="1200" dirty="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tr-TR"/>
                    </a:p>
                  </a:txBody>
                  <a:tcPr/>
                </a:tc>
                <a:tc gridSpan="2">
                  <a:txBody>
                    <a:bodyPr/>
                    <a:lstStyle/>
                    <a:p>
                      <a:r>
                        <a:rPr lang="tr-TR" sz="1200" dirty="0" smtClean="0">
                          <a:solidFill>
                            <a:schemeClr val="bg2"/>
                          </a:solidFill>
                          <a:latin typeface="Poppins" pitchFamily="2" charset="-94"/>
                          <a:cs typeface="Poppins" pitchFamily="2" charset="-94"/>
                        </a:rPr>
                        <a:t>Pembe</a:t>
                      </a:r>
                      <a:endParaRPr lang="tr-TR" sz="1200" dirty="0">
                        <a:solidFill>
                          <a:schemeClr val="bg2"/>
                        </a:solidFill>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mpd="sng">
                      <a:noFill/>
                      <a:prstDash val="soli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79AF"/>
                    </a:solidFill>
                  </a:tcPr>
                </a:tc>
                <a:tc hMerge="1">
                  <a:txBody>
                    <a:bodyPr/>
                    <a:lstStyle/>
                    <a:p>
                      <a:endParaRPr lang="tr-TR"/>
                    </a:p>
                  </a:txBody>
                  <a:tcPr/>
                </a:tc>
                <a:extLst>
                  <a:ext uri="{0D108BD9-81ED-4DB2-BD59-A6C34878D82A}">
                    <a16:rowId xmlns="" xmlns:a16="http://schemas.microsoft.com/office/drawing/2014/main" val="3105978373"/>
                  </a:ext>
                </a:extLst>
              </a:tr>
              <a:tr h="363220">
                <a:tc>
                  <a:txBody>
                    <a:bodyPr/>
                    <a:lstStyle/>
                    <a:p>
                      <a:r>
                        <a:rPr lang="tr-TR" sz="1200" b="0" i="1" dirty="0" smtClean="0">
                          <a:latin typeface="Poppins" pitchFamily="2" charset="-94"/>
                          <a:cs typeface="Poppins" pitchFamily="2" charset="-94"/>
                        </a:rPr>
                        <a:t>Kırmızı lahana</a:t>
                      </a:r>
                      <a:r>
                        <a:rPr lang="tr-TR" sz="1200" b="0" i="1" baseline="0" dirty="0" smtClean="0">
                          <a:latin typeface="Poppins" pitchFamily="2" charset="-94"/>
                          <a:cs typeface="Poppins" pitchFamily="2" charset="-94"/>
                        </a:rPr>
                        <a:t> suyu</a:t>
                      </a:r>
                      <a:endParaRPr lang="tr-TR" sz="1200" b="0" i="1" dirty="0">
                        <a:latin typeface="Poppins" pitchFamily="2" charset="-94"/>
                        <a:cs typeface="Poppins" pitchFamily="2" charset="-94"/>
                      </a:endParaRPr>
                    </a:p>
                  </a:txBody>
                  <a:tcPr anchor="ctr">
                    <a:lnL w="12700" cmpd="sng">
                      <a:noFill/>
                      <a:prstDash val="soli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FFEDB3"/>
                    </a:solidFill>
                  </a:tcPr>
                </a:tc>
                <a:tc>
                  <a:txBody>
                    <a:bodyPr/>
                    <a:lstStyle/>
                    <a:p>
                      <a:r>
                        <a:rPr lang="tr-TR" sz="1200" dirty="0" smtClean="0">
                          <a:solidFill>
                            <a:schemeClr val="bg2"/>
                          </a:solidFill>
                          <a:latin typeface="Poppins" pitchFamily="2" charset="-94"/>
                          <a:cs typeface="Poppins" pitchFamily="2" charset="-94"/>
                        </a:rPr>
                        <a:t>Kırmızı</a:t>
                      </a:r>
                      <a:endParaRPr lang="tr-TR" sz="1200" dirty="0">
                        <a:solidFill>
                          <a:schemeClr val="bg2"/>
                        </a:solidFill>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FF0066"/>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200" dirty="0" smtClean="0">
                          <a:solidFill>
                            <a:schemeClr val="bg2"/>
                          </a:solidFill>
                          <a:latin typeface="Poppins" pitchFamily="2" charset="-94"/>
                          <a:cs typeface="Poppins" pitchFamily="2" charset="-94"/>
                        </a:rPr>
                        <a:t>Pembe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FF79AF"/>
                    </a:solidFill>
                  </a:tcPr>
                </a:tc>
                <a:tc>
                  <a:txBody>
                    <a:bodyPr/>
                    <a:lstStyle/>
                    <a:p>
                      <a:r>
                        <a:rPr lang="tr-TR" sz="1200" dirty="0" smtClean="0">
                          <a:solidFill>
                            <a:schemeClr val="bg2"/>
                          </a:solidFill>
                          <a:latin typeface="Poppins" pitchFamily="2" charset="-94"/>
                          <a:cs typeface="Poppins" pitchFamily="2" charset="-94"/>
                        </a:rPr>
                        <a:t>Mavi</a:t>
                      </a:r>
                      <a:endParaRPr lang="tr-TR" sz="1200" dirty="0">
                        <a:solidFill>
                          <a:schemeClr val="bg2"/>
                        </a:solidFill>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mpd="sng">
                      <a:noFill/>
                      <a:prstDash val="solid"/>
                    </a:lnR>
                    <a:lnT w="1270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200" dirty="0" smtClean="0">
                          <a:solidFill>
                            <a:schemeClr val="bg2"/>
                          </a:solidFill>
                          <a:latin typeface="Poppins" pitchFamily="2" charset="-94"/>
                          <a:cs typeface="Poppins" pitchFamily="2" charset="-94"/>
                        </a:rPr>
                        <a:t>Yeşil</a:t>
                      </a:r>
                    </a:p>
                  </a:txBody>
                  <a:tcPr anchor="ctr">
                    <a:lnL w="12700" cap="flat" cmpd="sng" algn="ctr">
                      <a:noFill/>
                      <a:prstDash val="solid"/>
                      <a:round/>
                      <a:headEnd type="none" w="med" len="med"/>
                      <a:tailEnd type="none" w="med" len="med"/>
                    </a:lnL>
                    <a:lnR w="12700" cmpd="sng">
                      <a:noFill/>
                      <a:prstDash val="solid"/>
                    </a:lnR>
                    <a:lnT w="12700" cap="flat" cmpd="sng" algn="ctr">
                      <a:solidFill>
                        <a:schemeClr val="bg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00B050"/>
                    </a:solidFill>
                  </a:tcPr>
                </a:tc>
                <a:extLst>
                  <a:ext uri="{0D108BD9-81ED-4DB2-BD59-A6C34878D82A}">
                    <a16:rowId xmlns="" xmlns:a16="http://schemas.microsoft.com/office/drawing/2014/main" val="1521548959"/>
                  </a:ext>
                </a:extLst>
              </a:tr>
            </a:tbl>
          </a:graphicData>
        </a:graphic>
      </p:graphicFrame>
    </p:spTree>
    <p:extLst>
      <p:ext uri="{BB962C8B-B14F-4D97-AF65-F5344CB8AC3E}">
        <p14:creationId xmlns:p14="http://schemas.microsoft.com/office/powerpoint/2010/main" val="42132673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Yaygın Olarak Kullanılan Ayraç Örnekleri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006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65150" cy="4280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smtClean="0">
                <a:latin typeface="Poppins" pitchFamily="2" charset="-94"/>
                <a:cs typeface="Poppins" pitchFamily="2" charset="-94"/>
              </a:rPr>
              <a:t>Asitlerde kırmızı, bazlarda mavi renk veren kağıt türevi ayraca </a:t>
            </a:r>
            <a:r>
              <a:rPr lang="tr-TR" sz="1200" i="1" dirty="0" smtClean="0">
                <a:solidFill>
                  <a:srgbClr val="FF0000"/>
                </a:solidFill>
                <a:latin typeface="Poppins" pitchFamily="2" charset="-94"/>
                <a:cs typeface="Poppins" pitchFamily="2" charset="-94"/>
              </a:rPr>
              <a:t>turnusol kağıdı </a:t>
            </a:r>
            <a:r>
              <a:rPr lang="tr-TR" sz="1200" dirty="0" smtClean="0">
                <a:latin typeface="Poppins" pitchFamily="2" charset="-94"/>
                <a:cs typeface="Poppins" pitchFamily="2" charset="-94"/>
              </a:rPr>
              <a:t>denir.</a:t>
            </a:r>
          </a:p>
          <a:p>
            <a:pPr marL="0" indent="0" algn="l">
              <a:buSzPct val="100000"/>
            </a:pPr>
            <a:endParaRPr lang="tr-TR" sz="1200" dirty="0" smtClean="0">
              <a:latin typeface="Poppins" pitchFamily="2" charset="-94"/>
              <a:cs typeface="Poppins" pitchFamily="2" charset="-94"/>
            </a:endParaRPr>
          </a:p>
          <a:p>
            <a:pPr marL="171450" indent="-171450" algn="l">
              <a:buSzPct val="100000"/>
              <a:buFont typeface="Arial" pitchFamily="34" charset="0"/>
              <a:buChar char="•"/>
            </a:pPr>
            <a:endParaRPr lang="tr-TR" sz="1200" dirty="0">
              <a:latin typeface="Poppins" pitchFamily="2" charset="-94"/>
              <a:cs typeface="Poppins" pitchFamily="2" charset="-94"/>
            </a:endParaRPr>
          </a:p>
        </p:txBody>
      </p:sp>
      <p:pic>
        <p:nvPicPr>
          <p:cNvPr id="2150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9043" y="1749864"/>
            <a:ext cx="5441898" cy="868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2232" y="3326583"/>
            <a:ext cx="1995528"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6931" y="3318787"/>
            <a:ext cx="1983265" cy="139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Google Shape;224;p30"/>
          <p:cNvSpPr txBox="1">
            <a:spLocks/>
          </p:cNvSpPr>
          <p:nvPr/>
        </p:nvSpPr>
        <p:spPr>
          <a:xfrm>
            <a:off x="720000" y="2725379"/>
            <a:ext cx="3779992" cy="5641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err="1" smtClean="0">
                <a:latin typeface="Poppins" pitchFamily="2" charset="-94"/>
                <a:cs typeface="Poppins" pitchFamily="2" charset="-94"/>
              </a:rPr>
              <a:t>Fenolftalein</a:t>
            </a:r>
            <a:r>
              <a:rPr lang="tr-TR" sz="1200" dirty="0" smtClean="0">
                <a:latin typeface="Poppins" pitchFamily="2" charset="-94"/>
                <a:cs typeface="Poppins" pitchFamily="2" charset="-94"/>
              </a:rPr>
              <a:t> asitlerde renk vermezken, bazlarda pembe renk verir.</a:t>
            </a:r>
            <a:endParaRPr lang="tr-TR" sz="1200" dirty="0">
              <a:latin typeface="Poppins" pitchFamily="2" charset="-94"/>
              <a:cs typeface="Poppins" pitchFamily="2" charset="-94"/>
            </a:endParaRPr>
          </a:p>
        </p:txBody>
      </p:sp>
      <p:sp>
        <p:nvSpPr>
          <p:cNvPr id="19" name="Google Shape;224;p30"/>
          <p:cNvSpPr txBox="1">
            <a:spLocks/>
          </p:cNvSpPr>
          <p:nvPr/>
        </p:nvSpPr>
        <p:spPr>
          <a:xfrm>
            <a:off x="4535125" y="2725379"/>
            <a:ext cx="3726879" cy="5641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smtClean="0">
                <a:latin typeface="Poppins" pitchFamily="2" charset="-94"/>
                <a:cs typeface="Poppins" pitchFamily="2" charset="-94"/>
              </a:rPr>
              <a:t>Metil </a:t>
            </a:r>
            <a:r>
              <a:rPr lang="tr-TR" sz="1200" dirty="0" err="1" smtClean="0">
                <a:latin typeface="Poppins" pitchFamily="2" charset="-94"/>
                <a:cs typeface="Poppins" pitchFamily="2" charset="-94"/>
              </a:rPr>
              <a:t>oranj</a:t>
            </a:r>
            <a:r>
              <a:rPr lang="tr-TR" sz="1200" dirty="0" smtClean="0">
                <a:latin typeface="Poppins" pitchFamily="2" charset="-94"/>
                <a:cs typeface="Poppins" pitchFamily="2" charset="-94"/>
              </a:rPr>
              <a:t> asitlerde kırmızı, bazlarda ise sarı renk verir.</a:t>
            </a:r>
            <a:endParaRPr lang="tr-TR" sz="1200" dirty="0">
              <a:latin typeface="Poppins" pitchFamily="2" charset="-94"/>
              <a:cs typeface="Poppins" pitchFamily="2" charset="-94"/>
            </a:endParaRPr>
          </a:p>
        </p:txBody>
      </p:sp>
      <p:cxnSp>
        <p:nvCxnSpPr>
          <p:cNvPr id="3" name="Düz Bağlayıcı 2"/>
          <p:cNvCxnSpPr/>
          <p:nvPr/>
        </p:nvCxnSpPr>
        <p:spPr>
          <a:xfrm>
            <a:off x="683568" y="2713760"/>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Düz Bağlayıcı 4"/>
          <p:cNvCxnSpPr/>
          <p:nvPr/>
        </p:nvCxnSpPr>
        <p:spPr>
          <a:xfrm>
            <a:off x="4535125" y="2713760"/>
            <a:ext cx="0" cy="20182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9592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1800" i="1" dirty="0" smtClean="0">
                <a:solidFill>
                  <a:schemeClr val="accent6"/>
                </a:solidFill>
                <a:latin typeface="Poppins" pitchFamily="2" charset="-94"/>
                <a:cs typeface="Poppins" pitchFamily="2" charset="-94"/>
                <a:sym typeface="Darker Grotesque Medium"/>
              </a:rPr>
              <a:t>Asit ve Bazların Kullanımında Dikkat Edilmesi Gerekenler</a:t>
            </a:r>
            <a:endParaRPr lang="tr-TR" sz="18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006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651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Asit ve baz maddeleri kullanırken; koruyucu gözlük, eldiven ve önlük kullanılmalıdır.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Bu maddeler çocukların ulaşamayacağı yerlerde tutulmalıdır.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Asit ve baz içeren malzemeler birbirine karıştırılmamalıdır. (Tuz ruhu ve çamaşır suyu karışınca ortaya çıkan klor gazı zehirleyicidir.)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İçeriğini bilmediğimiz maddelerin tatlarına bakılmamalı ve koklanmamalıdır.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Asit ya da bazların cildimizi tahriş etmesi durumunda en yakın sağlık kuruluşuna başvurulmalıdır.</a:t>
            </a:r>
          </a:p>
        </p:txBody>
      </p:sp>
    </p:spTree>
    <p:extLst>
      <p:ext uri="{BB962C8B-B14F-4D97-AF65-F5344CB8AC3E}">
        <p14:creationId xmlns:p14="http://schemas.microsoft.com/office/powerpoint/2010/main" val="9188037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Periyodik Sistemin Tarihçesi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Yuvarlatılmış Dikdörtgen 1"/>
          <p:cNvSpPr/>
          <p:nvPr/>
        </p:nvSpPr>
        <p:spPr>
          <a:xfrm>
            <a:off x="1423851" y="1822245"/>
            <a:ext cx="6720840" cy="829491"/>
          </a:xfrm>
          <a:prstGeom prst="round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224;p30"/>
          <p:cNvSpPr txBox="1">
            <a:spLocks/>
          </p:cNvSpPr>
          <p:nvPr/>
        </p:nvSpPr>
        <p:spPr>
          <a:xfrm>
            <a:off x="1784417" y="1823455"/>
            <a:ext cx="6360274" cy="8282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r>
              <a:rPr lang="tr-TR" sz="1200" i="1" dirty="0">
                <a:solidFill>
                  <a:srgbClr val="FF0000"/>
                </a:solidFill>
                <a:latin typeface="Poppins" pitchFamily="2" charset="-94"/>
                <a:cs typeface="Poppins" pitchFamily="2" charset="-94"/>
              </a:rPr>
              <a:t>John </a:t>
            </a:r>
            <a:r>
              <a:rPr lang="tr-TR" sz="1200" i="1" dirty="0" err="1">
                <a:solidFill>
                  <a:srgbClr val="FF0000"/>
                </a:solidFill>
                <a:latin typeface="Poppins" pitchFamily="2" charset="-94"/>
                <a:cs typeface="Poppins" pitchFamily="2" charset="-94"/>
              </a:rPr>
              <a:t>Newlands</a:t>
            </a:r>
            <a:r>
              <a:rPr lang="tr-TR" sz="1200" dirty="0">
                <a:latin typeface="Poppins" pitchFamily="2" charset="-94"/>
                <a:cs typeface="Poppins" pitchFamily="2" charset="-94"/>
              </a:rPr>
              <a:t>, elementleri artan </a:t>
            </a:r>
            <a:r>
              <a:rPr lang="tr-TR" sz="1200" dirty="0">
                <a:solidFill>
                  <a:srgbClr val="FF0000"/>
                </a:solidFill>
                <a:latin typeface="Poppins" pitchFamily="2" charset="-94"/>
                <a:cs typeface="Poppins" pitchFamily="2" charset="-94"/>
              </a:rPr>
              <a:t>atom ağırlıklarına </a:t>
            </a:r>
            <a:r>
              <a:rPr lang="tr-TR" sz="1200" dirty="0">
                <a:latin typeface="Poppins" pitchFamily="2" charset="-94"/>
                <a:cs typeface="Poppins" pitchFamily="2" charset="-94"/>
              </a:rPr>
              <a:t>göre sıralamıştır. İlk sekiz elementten sonra benzer fiziksel ve kimyasal özelliklerin düzenli aralıklarla tekrar ettiğini fark etmiştir</a:t>
            </a:r>
            <a:r>
              <a:rPr lang="tr-TR" sz="1200" dirty="0" smtClean="0">
                <a:latin typeface="Poppins" pitchFamily="2" charset="-94"/>
                <a:cs typeface="Poppins" pitchFamily="2" charset="-94"/>
              </a:rPr>
              <a:t>. </a:t>
            </a:r>
            <a:r>
              <a:rPr lang="tr-TR" sz="1200" i="1" dirty="0" smtClean="0">
                <a:solidFill>
                  <a:srgbClr val="FF0000"/>
                </a:solidFill>
                <a:latin typeface="Poppins" pitchFamily="2" charset="-94"/>
                <a:cs typeface="Poppins" pitchFamily="2" charset="-94"/>
              </a:rPr>
              <a:t>(Elementleri müzik notalarına benzetmiş – Oktav Yasası)</a:t>
            </a:r>
            <a:endParaRPr lang="tr-TR" sz="1200" i="1" dirty="0">
              <a:solidFill>
                <a:srgbClr val="FF0000"/>
              </a:solidFill>
              <a:latin typeface="Poppins" pitchFamily="2" charset="-94"/>
              <a:cs typeface="Poppins" pitchFamily="2" charset="-94"/>
            </a:endParaRPr>
          </a:p>
        </p:txBody>
      </p:sp>
      <p:sp>
        <p:nvSpPr>
          <p:cNvPr id="18" name="Google Shape;224;p30"/>
          <p:cNvSpPr txBox="1">
            <a:spLocks/>
          </p:cNvSpPr>
          <p:nvPr/>
        </p:nvSpPr>
        <p:spPr>
          <a:xfrm>
            <a:off x="1793132" y="3053540"/>
            <a:ext cx="6360274" cy="8282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r>
              <a:rPr lang="tr-TR" sz="1200" i="1" dirty="0">
                <a:solidFill>
                  <a:srgbClr val="FF0000"/>
                </a:solidFill>
                <a:latin typeface="Poppins" pitchFamily="2" charset="-94"/>
                <a:cs typeface="Poppins" pitchFamily="2" charset="-94"/>
              </a:rPr>
              <a:t>Dimitri </a:t>
            </a:r>
            <a:r>
              <a:rPr lang="tr-TR" sz="1200" i="1" dirty="0" err="1">
                <a:solidFill>
                  <a:srgbClr val="FF0000"/>
                </a:solidFill>
                <a:latin typeface="Poppins" pitchFamily="2" charset="-94"/>
                <a:cs typeface="Poppins" pitchFamily="2" charset="-94"/>
              </a:rPr>
              <a:t>Ivanovic</a:t>
            </a:r>
            <a:r>
              <a:rPr lang="tr-TR" sz="1200" i="1" dirty="0">
                <a:solidFill>
                  <a:srgbClr val="FF0000"/>
                </a:solidFill>
                <a:latin typeface="Poppins" pitchFamily="2" charset="-94"/>
                <a:cs typeface="Poppins" pitchFamily="2" charset="-94"/>
              </a:rPr>
              <a:t> Mendeleyev, </a:t>
            </a:r>
            <a:r>
              <a:rPr lang="tr-TR" sz="1200" dirty="0">
                <a:latin typeface="Poppins" pitchFamily="2" charset="-94"/>
                <a:cs typeface="Poppins" pitchFamily="2" charset="-94"/>
              </a:rPr>
              <a:t>elementleri </a:t>
            </a:r>
            <a:r>
              <a:rPr lang="tr-TR" sz="1200" dirty="0">
                <a:solidFill>
                  <a:srgbClr val="FF0000"/>
                </a:solidFill>
                <a:latin typeface="Poppins" pitchFamily="2" charset="-94"/>
                <a:cs typeface="Poppins" pitchFamily="2" charset="-94"/>
              </a:rPr>
              <a:t>artan</a:t>
            </a:r>
            <a:r>
              <a:rPr lang="tr-TR" sz="1200" dirty="0">
                <a:latin typeface="Poppins" pitchFamily="2" charset="-94"/>
                <a:cs typeface="Poppins" pitchFamily="2" charset="-94"/>
              </a:rPr>
              <a:t> </a:t>
            </a:r>
            <a:r>
              <a:rPr lang="tr-TR" sz="1200" dirty="0">
                <a:solidFill>
                  <a:srgbClr val="FF0000"/>
                </a:solidFill>
                <a:latin typeface="Poppins" pitchFamily="2" charset="-94"/>
                <a:cs typeface="Poppins" pitchFamily="2" charset="-94"/>
              </a:rPr>
              <a:t>atom kütlelerine </a:t>
            </a:r>
            <a:r>
              <a:rPr lang="tr-TR" sz="1200" dirty="0">
                <a:latin typeface="Poppins" pitchFamily="2" charset="-94"/>
                <a:cs typeface="Poppins" pitchFamily="2" charset="-94"/>
              </a:rPr>
              <a:t>göre sıralamıştı. Oluşturduğu tabloda birbirinin altında olan elementlerin benzer özellikleri olduğunu </a:t>
            </a:r>
            <a:r>
              <a:rPr lang="tr-TR" sz="1200" dirty="0" smtClean="0">
                <a:latin typeface="Poppins" pitchFamily="2" charset="-94"/>
                <a:cs typeface="Poppins" pitchFamily="2" charset="-94"/>
              </a:rPr>
              <a:t>keşfetmiştir. </a:t>
            </a:r>
            <a:r>
              <a:rPr lang="tr-TR" sz="1200" i="1" dirty="0" smtClean="0">
                <a:solidFill>
                  <a:srgbClr val="FF0000"/>
                </a:solidFill>
                <a:latin typeface="Poppins" pitchFamily="2" charset="-94"/>
                <a:cs typeface="Poppins" pitchFamily="2" charset="-94"/>
              </a:rPr>
              <a:t>(Periyodik sistemin babasıdır)</a:t>
            </a:r>
            <a:endParaRPr lang="tr-TR" sz="1200" i="1" dirty="0">
              <a:solidFill>
                <a:srgbClr val="FF0000"/>
              </a:solidFill>
              <a:latin typeface="Poppins" pitchFamily="2" charset="-94"/>
              <a:cs typeface="Poppins" pitchFamily="2" charset="-94"/>
            </a:endParaRPr>
          </a:p>
        </p:txBody>
      </p:sp>
      <p:sp>
        <p:nvSpPr>
          <p:cNvPr id="19" name="Yuvarlatılmış Dikdörtgen 18"/>
          <p:cNvSpPr/>
          <p:nvPr/>
        </p:nvSpPr>
        <p:spPr>
          <a:xfrm>
            <a:off x="1423851" y="3052330"/>
            <a:ext cx="6720840" cy="829491"/>
          </a:xfrm>
          <a:prstGeom prst="round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50" name="Picture 2"/>
          <p:cNvPicPr>
            <a:picLocks noChangeAspect="1" noChangeArrowheads="1"/>
          </p:cNvPicPr>
          <p:nvPr/>
        </p:nvPicPr>
        <p:blipFill>
          <a:blip r:embed="rId3">
            <a:clrChange>
              <a:clrFrom>
                <a:srgbClr val="F8F5F9"/>
              </a:clrFrom>
              <a:clrTo>
                <a:srgbClr val="F8F5F9">
                  <a:alpha val="0"/>
                </a:srgbClr>
              </a:clrTo>
            </a:clrChange>
            <a:extLst>
              <a:ext uri="{28A0092B-C50C-407E-A947-70E740481C1C}">
                <a14:useLocalDpi xmlns:a14="http://schemas.microsoft.com/office/drawing/2010/main" val="0"/>
              </a:ext>
            </a:extLst>
          </a:blip>
          <a:srcRect/>
          <a:stretch>
            <a:fillRect/>
          </a:stretch>
        </p:blipFill>
        <p:spPr bwMode="auto">
          <a:xfrm>
            <a:off x="875596" y="1722338"/>
            <a:ext cx="908821" cy="115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clrChange>
              <a:clrFrom>
                <a:srgbClr val="FAF8FA"/>
              </a:clrFrom>
              <a:clrTo>
                <a:srgbClr val="FAF8FA">
                  <a:alpha val="0"/>
                </a:srgbClr>
              </a:clrTo>
            </a:clrChange>
            <a:extLst>
              <a:ext uri="{28A0092B-C50C-407E-A947-70E740481C1C}">
                <a14:useLocalDpi xmlns:a14="http://schemas.microsoft.com/office/drawing/2010/main" val="0"/>
              </a:ext>
            </a:extLst>
          </a:blip>
          <a:srcRect/>
          <a:stretch>
            <a:fillRect/>
          </a:stretch>
        </p:blipFill>
        <p:spPr bwMode="auto">
          <a:xfrm>
            <a:off x="875596" y="2965269"/>
            <a:ext cx="917536" cy="1142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4800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Asit Yağmurları</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006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651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err="1" smtClean="0">
                <a:latin typeface="Poppins" pitchFamily="2" charset="-94"/>
                <a:cs typeface="Poppins" pitchFamily="2" charset="-94"/>
              </a:rPr>
              <a:t>pH</a:t>
            </a:r>
            <a:r>
              <a:rPr lang="tr-TR" sz="1200" dirty="0" smtClean="0">
                <a:latin typeface="Poppins" pitchFamily="2" charset="-94"/>
                <a:cs typeface="Poppins" pitchFamily="2" charset="-94"/>
              </a:rPr>
              <a:t> değeri 4,6’nın altında olan yağmurlara </a:t>
            </a:r>
            <a:r>
              <a:rPr lang="tr-TR" sz="1200" i="1" dirty="0" smtClean="0">
                <a:solidFill>
                  <a:srgbClr val="FF0000"/>
                </a:solidFill>
                <a:latin typeface="Poppins" pitchFamily="2" charset="-94"/>
                <a:cs typeface="Poppins" pitchFamily="2" charset="-94"/>
              </a:rPr>
              <a:t>asit yağmuru </a:t>
            </a:r>
            <a:r>
              <a:rPr lang="tr-TR" sz="1200" dirty="0" smtClean="0">
                <a:latin typeface="Poppins" pitchFamily="2" charset="-94"/>
                <a:cs typeface="Poppins" pitchFamily="2" charset="-94"/>
              </a:rPr>
              <a:t>denir. </a:t>
            </a:r>
            <a:r>
              <a:rPr lang="tr-TR" sz="1200" i="1" dirty="0" smtClean="0">
                <a:latin typeface="Poppins" pitchFamily="2" charset="-94"/>
                <a:cs typeface="Poppins" pitchFamily="2" charset="-94"/>
              </a:rPr>
              <a:t>(Normal yağmur: 5,56 </a:t>
            </a:r>
            <a:r>
              <a:rPr lang="tr-TR" sz="1200" i="1" dirty="0" err="1" smtClean="0">
                <a:latin typeface="Poppins" pitchFamily="2" charset="-94"/>
                <a:cs typeface="Poppins" pitchFamily="2" charset="-94"/>
              </a:rPr>
              <a:t>pH</a:t>
            </a:r>
            <a:r>
              <a:rPr lang="tr-TR" sz="1200" i="1" dirty="0" smtClean="0">
                <a:latin typeface="Poppins" pitchFamily="2" charset="-94"/>
                <a:cs typeface="Poppins" pitchFamily="2" charset="-94"/>
              </a:rPr>
              <a:t>)</a:t>
            </a:r>
          </a:p>
          <a:p>
            <a:pPr marL="171450" indent="-171450" algn="l">
              <a:buSzPct val="100000"/>
              <a:buFont typeface="Arial" pitchFamily="34" charset="0"/>
              <a:buChar char="•"/>
            </a:pPr>
            <a:endParaRPr lang="tr-TR" sz="1200" i="1"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Ev ve iş yerlerinde fosil yakıtların yakılması sonucu açığa çıkan baca gazları, motorlu taşıtların egzoz gazları, fabrikaların baca gazları vb. hava kirliliğine yol açar. Ayrıca volkanik patlamalar sırasında da aşırı miktarda gaz çıkışı olmaktadır.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Hava kirliliğine sebep olan </a:t>
            </a:r>
            <a:r>
              <a:rPr lang="tr-TR" sz="1200" dirty="0" smtClean="0">
                <a:solidFill>
                  <a:srgbClr val="FF0000"/>
                </a:solidFill>
                <a:latin typeface="Poppins" pitchFamily="2" charset="-94"/>
                <a:cs typeface="Poppins" pitchFamily="2" charset="-94"/>
              </a:rPr>
              <a:t>CO₂ (Karbondioksit), SO</a:t>
            </a:r>
            <a:r>
              <a:rPr lang="tr-TR" sz="700" dirty="0" smtClean="0">
                <a:solidFill>
                  <a:srgbClr val="FF0000"/>
                </a:solidFill>
                <a:latin typeface="Poppins" pitchFamily="2" charset="-94"/>
                <a:cs typeface="Poppins" pitchFamily="2" charset="-94"/>
              </a:rPr>
              <a:t>2</a:t>
            </a:r>
            <a:r>
              <a:rPr lang="tr-TR" sz="1200" dirty="0" smtClean="0">
                <a:solidFill>
                  <a:srgbClr val="FF0000"/>
                </a:solidFill>
                <a:latin typeface="Poppins" pitchFamily="2" charset="-94"/>
                <a:cs typeface="Poppins" pitchFamily="2" charset="-94"/>
              </a:rPr>
              <a:t> (kükürt dioksit)</a:t>
            </a:r>
            <a:r>
              <a:rPr lang="tr-TR" sz="1200" dirty="0" smtClean="0">
                <a:latin typeface="Poppins" pitchFamily="2" charset="-94"/>
                <a:cs typeface="Poppins" pitchFamily="2" charset="-94"/>
              </a:rPr>
              <a:t> ve </a:t>
            </a:r>
            <a:r>
              <a:rPr lang="tr-TR" sz="1200" dirty="0" smtClean="0">
                <a:solidFill>
                  <a:srgbClr val="FF0000"/>
                </a:solidFill>
                <a:latin typeface="Poppins" pitchFamily="2" charset="-94"/>
                <a:cs typeface="Poppins" pitchFamily="2" charset="-94"/>
              </a:rPr>
              <a:t>NO</a:t>
            </a:r>
            <a:r>
              <a:rPr lang="tr-TR" sz="700" dirty="0" smtClean="0">
                <a:solidFill>
                  <a:srgbClr val="FF0000"/>
                </a:solidFill>
                <a:latin typeface="Poppins" pitchFamily="2" charset="-94"/>
                <a:cs typeface="Poppins" pitchFamily="2" charset="-94"/>
              </a:rPr>
              <a:t>2</a:t>
            </a:r>
            <a:r>
              <a:rPr lang="tr-TR" sz="1200" dirty="0" smtClean="0">
                <a:solidFill>
                  <a:srgbClr val="FF0000"/>
                </a:solidFill>
                <a:latin typeface="Poppins" pitchFamily="2" charset="-94"/>
                <a:cs typeface="Poppins" pitchFamily="2" charset="-94"/>
              </a:rPr>
              <a:t> (azot dioksit) </a:t>
            </a:r>
            <a:r>
              <a:rPr lang="tr-TR" sz="1200" dirty="0" smtClean="0">
                <a:latin typeface="Poppins" pitchFamily="2" charset="-94"/>
                <a:cs typeface="Poppins" pitchFamily="2" charset="-94"/>
              </a:rPr>
              <a:t>gibi gazlar havadaki su buharı ile birleşerek </a:t>
            </a:r>
            <a:r>
              <a:rPr lang="tr-TR" sz="1200" dirty="0" smtClean="0">
                <a:solidFill>
                  <a:srgbClr val="FF0000"/>
                </a:solidFill>
                <a:latin typeface="Poppins" pitchFamily="2" charset="-94"/>
                <a:cs typeface="Poppins" pitchFamily="2" charset="-94"/>
              </a:rPr>
              <a:t>sülfürik asit (H₂SO₄), nitrik asit (HNO</a:t>
            </a:r>
            <a:r>
              <a:rPr lang="tr-TR" sz="700" dirty="0" smtClean="0">
                <a:solidFill>
                  <a:srgbClr val="FF0000"/>
                </a:solidFill>
                <a:latin typeface="Poppins" pitchFamily="2" charset="-94"/>
                <a:cs typeface="Poppins" pitchFamily="2" charset="-94"/>
              </a:rPr>
              <a:t>3</a:t>
            </a:r>
            <a:r>
              <a:rPr lang="tr-TR" sz="1200" dirty="0" smtClean="0">
                <a:solidFill>
                  <a:srgbClr val="FF0000"/>
                </a:solidFill>
                <a:latin typeface="Poppins" pitchFamily="2" charset="-94"/>
                <a:cs typeface="Poppins" pitchFamily="2" charset="-94"/>
              </a:rPr>
              <a:t>) </a:t>
            </a:r>
            <a:r>
              <a:rPr lang="tr-TR" sz="1200" dirty="0" smtClean="0">
                <a:latin typeface="Poppins" pitchFamily="2" charset="-94"/>
                <a:cs typeface="Poppins" pitchFamily="2" charset="-94"/>
              </a:rPr>
              <a:t>ve </a:t>
            </a:r>
            <a:r>
              <a:rPr lang="tr-TR" sz="1200" dirty="0" smtClean="0">
                <a:solidFill>
                  <a:srgbClr val="FF0000"/>
                </a:solidFill>
                <a:latin typeface="Poppins" pitchFamily="2" charset="-94"/>
                <a:cs typeface="Poppins" pitchFamily="2" charset="-94"/>
              </a:rPr>
              <a:t>karbonik asit (H</a:t>
            </a:r>
            <a:r>
              <a:rPr lang="tr-TR" sz="700" dirty="0" smtClean="0">
                <a:solidFill>
                  <a:srgbClr val="FF0000"/>
                </a:solidFill>
                <a:latin typeface="Poppins" pitchFamily="2" charset="-94"/>
                <a:cs typeface="Poppins" pitchFamily="2" charset="-94"/>
              </a:rPr>
              <a:t>2</a:t>
            </a:r>
            <a:r>
              <a:rPr lang="tr-TR" sz="1200" dirty="0" smtClean="0">
                <a:solidFill>
                  <a:srgbClr val="FF0000"/>
                </a:solidFill>
                <a:latin typeface="Poppins" pitchFamily="2" charset="-94"/>
                <a:cs typeface="Poppins" pitchFamily="2" charset="-94"/>
              </a:rPr>
              <a:t>CO</a:t>
            </a:r>
            <a:r>
              <a:rPr lang="tr-TR" sz="700" dirty="0" smtClean="0">
                <a:solidFill>
                  <a:srgbClr val="FF0000"/>
                </a:solidFill>
                <a:latin typeface="Poppins" pitchFamily="2" charset="-94"/>
                <a:cs typeface="Poppins" pitchFamily="2" charset="-94"/>
              </a:rPr>
              <a:t>3</a:t>
            </a:r>
            <a:r>
              <a:rPr lang="tr-TR" sz="1200" dirty="0" smtClean="0">
                <a:solidFill>
                  <a:srgbClr val="FF0000"/>
                </a:solidFill>
                <a:latin typeface="Poppins" pitchFamily="2" charset="-94"/>
                <a:cs typeface="Poppins" pitchFamily="2" charset="-94"/>
              </a:rPr>
              <a:t>)</a:t>
            </a:r>
            <a:r>
              <a:rPr lang="tr-TR" sz="1200" dirty="0" smtClean="0">
                <a:latin typeface="Poppins" pitchFamily="2" charset="-94"/>
                <a:cs typeface="Poppins" pitchFamily="2" charset="-94"/>
              </a:rPr>
              <a:t> gibi maddeleri oluşturur ve yağış olarak yer yüzüne düşer. </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Bu yağışlara asit yağmuru denmesine rağmen yağışlar </a:t>
            </a:r>
            <a:r>
              <a:rPr lang="tr-TR" sz="1200" dirty="0" smtClean="0">
                <a:solidFill>
                  <a:srgbClr val="FF0000"/>
                </a:solidFill>
                <a:latin typeface="Poppins" pitchFamily="2" charset="-94"/>
                <a:cs typeface="Poppins" pitchFamily="2" charset="-94"/>
              </a:rPr>
              <a:t>dolu, kar </a:t>
            </a:r>
            <a:r>
              <a:rPr lang="tr-TR" sz="1200" dirty="0" smtClean="0">
                <a:latin typeface="Poppins" pitchFamily="2" charset="-94"/>
                <a:cs typeface="Poppins" pitchFamily="2" charset="-94"/>
              </a:rPr>
              <a:t>ve </a:t>
            </a:r>
            <a:r>
              <a:rPr lang="tr-TR" sz="1200" dirty="0" smtClean="0">
                <a:solidFill>
                  <a:srgbClr val="FF0000"/>
                </a:solidFill>
                <a:latin typeface="Poppins" pitchFamily="2" charset="-94"/>
                <a:cs typeface="Poppins" pitchFamily="2" charset="-94"/>
              </a:rPr>
              <a:t>yağmur</a:t>
            </a:r>
            <a:r>
              <a:rPr lang="tr-TR" sz="1200" dirty="0" smtClean="0">
                <a:latin typeface="Poppins" pitchFamily="2" charset="-94"/>
                <a:cs typeface="Poppins" pitchFamily="2" charset="-94"/>
              </a:rPr>
              <a:t> olarak oluşabilir.</a:t>
            </a:r>
            <a:endParaRPr lang="tr-TR" sz="1200" dirty="0">
              <a:latin typeface="Poppins" pitchFamily="2" charset="-94"/>
              <a:cs typeface="Poppins" pitchFamily="2" charset="-94"/>
            </a:endParaRPr>
          </a:p>
        </p:txBody>
      </p:sp>
    </p:spTree>
    <p:extLst>
      <p:ext uri="{BB962C8B-B14F-4D97-AF65-F5344CB8AC3E}">
        <p14:creationId xmlns:p14="http://schemas.microsoft.com/office/powerpoint/2010/main" val="9467328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a:solidFill>
                  <a:schemeClr val="accent6"/>
                </a:solidFill>
                <a:latin typeface="Poppins" pitchFamily="2" charset="-94"/>
                <a:cs typeface="Poppins" pitchFamily="2" charset="-94"/>
                <a:sym typeface="Darker Grotesque Medium"/>
              </a:rPr>
              <a:t>Asit Yağmurlarının </a:t>
            </a:r>
            <a:r>
              <a:rPr lang="tr-TR" sz="2400" i="1" dirty="0" smtClean="0">
                <a:solidFill>
                  <a:schemeClr val="accent6"/>
                </a:solidFill>
                <a:latin typeface="Poppins" pitchFamily="2" charset="-94"/>
                <a:cs typeface="Poppins" pitchFamily="2" charset="-94"/>
                <a:sym typeface="Darker Grotesque Medium"/>
              </a:rPr>
              <a:t>Zararları ve Önlenmesi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006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651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Asit yağmurları, topraktaki bazı mineralleri (Potasyum, Kalsiyum vb.) eksiltir bu nedenle </a:t>
            </a:r>
            <a:r>
              <a:rPr lang="tr-TR" sz="1200" dirty="0">
                <a:solidFill>
                  <a:srgbClr val="FF0000"/>
                </a:solidFill>
                <a:latin typeface="Poppins" pitchFamily="2" charset="-94"/>
                <a:cs typeface="Poppins" pitchFamily="2" charset="-94"/>
              </a:rPr>
              <a:t>toprağın verimliliğini </a:t>
            </a:r>
            <a:r>
              <a:rPr lang="tr-TR" sz="1200" dirty="0">
                <a:latin typeface="Poppins" pitchFamily="2" charset="-94"/>
                <a:cs typeface="Poppins" pitchFamily="2" charset="-94"/>
              </a:rPr>
              <a:t>azaltır.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Asit </a:t>
            </a:r>
            <a:r>
              <a:rPr lang="tr-TR" sz="1200" dirty="0">
                <a:latin typeface="Poppins" pitchFamily="2" charset="-94"/>
                <a:cs typeface="Poppins" pitchFamily="2" charset="-94"/>
              </a:rPr>
              <a:t>yağmurları, karıştığı göl ve akarsularda yaşayan </a:t>
            </a:r>
            <a:r>
              <a:rPr lang="tr-TR" sz="1200" dirty="0">
                <a:solidFill>
                  <a:srgbClr val="FF0000"/>
                </a:solidFill>
                <a:latin typeface="Poppins" pitchFamily="2" charset="-94"/>
                <a:cs typeface="Poppins" pitchFamily="2" charset="-94"/>
              </a:rPr>
              <a:t>canlılara</a:t>
            </a:r>
            <a:r>
              <a:rPr lang="tr-TR" sz="1200" dirty="0">
                <a:latin typeface="Poppins" pitchFamily="2" charset="-94"/>
                <a:cs typeface="Poppins" pitchFamily="2" charset="-94"/>
              </a:rPr>
              <a:t> ve bu sularda yaşayan </a:t>
            </a:r>
            <a:r>
              <a:rPr lang="tr-TR" sz="1200" dirty="0">
                <a:solidFill>
                  <a:srgbClr val="FF0000"/>
                </a:solidFill>
                <a:latin typeface="Poppins" pitchFamily="2" charset="-94"/>
                <a:cs typeface="Poppins" pitchFamily="2" charset="-94"/>
              </a:rPr>
              <a:t>bitkilere</a:t>
            </a:r>
            <a:r>
              <a:rPr lang="tr-TR" sz="1200" dirty="0">
                <a:latin typeface="Poppins" pitchFamily="2" charset="-94"/>
                <a:cs typeface="Poppins" pitchFamily="2" charset="-94"/>
              </a:rPr>
              <a:t> </a:t>
            </a:r>
            <a:r>
              <a:rPr lang="tr-TR" sz="1200" dirty="0">
                <a:solidFill>
                  <a:schemeClr val="tx1"/>
                </a:solidFill>
                <a:latin typeface="Poppins" pitchFamily="2" charset="-94"/>
                <a:cs typeface="Poppins" pitchFamily="2" charset="-94"/>
              </a:rPr>
              <a:t>zarar</a:t>
            </a:r>
            <a:r>
              <a:rPr lang="tr-TR" sz="1200" dirty="0">
                <a:latin typeface="Poppins" pitchFamily="2" charset="-94"/>
                <a:cs typeface="Poppins" pitchFamily="2" charset="-94"/>
              </a:rPr>
              <a:t> verir.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Asit </a:t>
            </a:r>
            <a:r>
              <a:rPr lang="tr-TR" sz="1200" dirty="0">
                <a:latin typeface="Poppins" pitchFamily="2" charset="-94"/>
                <a:cs typeface="Poppins" pitchFamily="2" charset="-94"/>
              </a:rPr>
              <a:t>yağmurlarının; </a:t>
            </a:r>
            <a:r>
              <a:rPr lang="tr-TR" sz="1200" dirty="0">
                <a:solidFill>
                  <a:srgbClr val="FF0000"/>
                </a:solidFill>
                <a:latin typeface="Poppins" pitchFamily="2" charset="-94"/>
                <a:cs typeface="Poppins" pitchFamily="2" charset="-94"/>
              </a:rPr>
              <a:t>antik yapılara, araç kaportalarına, ormanlara </a:t>
            </a:r>
            <a:r>
              <a:rPr lang="tr-TR" sz="1200" dirty="0">
                <a:latin typeface="Poppins" pitchFamily="2" charset="-94"/>
                <a:cs typeface="Poppins" pitchFamily="2" charset="-94"/>
              </a:rPr>
              <a:t>ve </a:t>
            </a:r>
            <a:r>
              <a:rPr lang="tr-TR" sz="1200" dirty="0">
                <a:solidFill>
                  <a:srgbClr val="FF0000"/>
                </a:solidFill>
                <a:latin typeface="Poppins" pitchFamily="2" charset="-94"/>
                <a:cs typeface="Poppins" pitchFamily="2" charset="-94"/>
              </a:rPr>
              <a:t>doğaya</a:t>
            </a:r>
            <a:r>
              <a:rPr lang="tr-TR" sz="1200" dirty="0">
                <a:latin typeface="Poppins" pitchFamily="2" charset="-94"/>
                <a:cs typeface="Poppins" pitchFamily="2" charset="-94"/>
              </a:rPr>
              <a:t> olumsuz etkileri vardır.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Fabrika </a:t>
            </a:r>
            <a:r>
              <a:rPr lang="tr-TR" sz="1200" dirty="0">
                <a:latin typeface="Poppins" pitchFamily="2" charset="-94"/>
                <a:cs typeface="Poppins" pitchFamily="2" charset="-94"/>
              </a:rPr>
              <a:t>bacalarına filtre takılması; toplu taşıma araçlarının tercih edilmesi; ağaçlandırma yapılması; fosil yakıt tüketiminin azaltılıp yenilenebilir enerji kaynaklarının kullanılması gibi tedbirlerle asit yağmurları engellenebilir.</a:t>
            </a:r>
          </a:p>
        </p:txBody>
      </p:sp>
    </p:spTree>
    <p:extLst>
      <p:ext uri="{BB962C8B-B14F-4D97-AF65-F5344CB8AC3E}">
        <p14:creationId xmlns:p14="http://schemas.microsoft.com/office/powerpoint/2010/main" val="22048940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4598;p63"/>
          <p:cNvPicPr preferRelativeResize="0"/>
          <p:nvPr/>
        </p:nvPicPr>
        <p:blipFill>
          <a:blip r:embed="rId2">
            <a:extLst>
              <a:ext uri="{28A0092B-C50C-407E-A947-70E740481C1C}">
                <a14:useLocalDpi xmlns:a14="http://schemas.microsoft.com/office/drawing/2010/main" val="0"/>
              </a:ext>
            </a:extLst>
          </a:blip>
          <a:stretch>
            <a:fillRect/>
          </a:stretch>
        </p:blipFill>
        <p:spPr>
          <a:xfrm>
            <a:off x="1188813" y="1235749"/>
            <a:ext cx="2624388" cy="1407114"/>
          </a:xfrm>
          <a:prstGeom prst="roundRect">
            <a:avLst>
              <a:gd name="adj" fmla="val 1731"/>
            </a:avLst>
          </a:prstGeom>
          <a:noFill/>
          <a:ln>
            <a:noFill/>
          </a:ln>
        </p:spPr>
      </p:pic>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3997236" y="1290499"/>
            <a:ext cx="3127464" cy="121924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tr-TR" sz="1200" dirty="0">
                <a:latin typeface="Poppins" pitchFamily="2" charset="-94"/>
                <a:cs typeface="Poppins" pitchFamily="2" charset="-94"/>
              </a:rPr>
              <a:t>Asit yağmurları nasıl oluşur? online </a:t>
            </a:r>
            <a:r>
              <a:rPr lang="tr-TR" sz="1200" dirty="0" smtClean="0">
                <a:latin typeface="Poppins" pitchFamily="2" charset="-94"/>
                <a:cs typeface="Poppins" pitchFamily="2" charset="-94"/>
              </a:rPr>
              <a:t>etkinliği;</a:t>
            </a:r>
            <a:endParaRPr lang="tr-TR" sz="1200" dirty="0">
              <a:latin typeface="Poppins" pitchFamily="2" charset="-94"/>
              <a:cs typeface="Poppins" pitchFamily="2" charset="-94"/>
            </a:endParaRPr>
          </a:p>
          <a:p>
            <a:endParaRPr lang="tr-TR" sz="1200" dirty="0">
              <a:latin typeface="Poppins" pitchFamily="2" charset="-94"/>
              <a:cs typeface="Poppins" pitchFamily="2" charset="-94"/>
            </a:endParaRPr>
          </a:p>
          <a:p>
            <a:r>
              <a:rPr lang="tr-TR" sz="1200" dirty="0">
                <a:latin typeface="Poppins" pitchFamily="2" charset="-94"/>
                <a:cs typeface="Poppins" pitchFamily="2" charset="-94"/>
                <a:hlinkClick r:id="rId3"/>
              </a:rPr>
              <a:t>https://www.huseyinfarukyildirim.com/asit-yagmuru-nasil-olusur-deneyi/</a:t>
            </a:r>
            <a:endParaRPr lang="tr-TR" sz="1200" dirty="0">
              <a:latin typeface="Poppins" pitchFamily="2" charset="-94"/>
              <a:cs typeface="Poppins" pitchFamily="2" charset="-94"/>
            </a:endParaRPr>
          </a:p>
        </p:txBody>
      </p:sp>
      <p:sp>
        <p:nvSpPr>
          <p:cNvPr id="9" name="Yuvarlatılmış Dikdörtgen 8"/>
          <p:cNvSpPr/>
          <p:nvPr/>
        </p:nvSpPr>
        <p:spPr>
          <a:xfrm>
            <a:off x="763329" y="719469"/>
            <a:ext cx="7704856" cy="2017200"/>
          </a:xfrm>
          <a:prstGeom prst="roundRect">
            <a:avLst/>
          </a:prstGeom>
          <a:no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D53529"/>
          </a:solid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dirty="0" smtClean="0">
                <a:solidFill>
                  <a:schemeClr val="accent6"/>
                </a:solidFill>
                <a:latin typeface="321impact" pitchFamily="2" charset="0"/>
                <a:cs typeface="Poppins" pitchFamily="2" charset="-94"/>
                <a:sym typeface="Darker Grotesque Medium"/>
              </a:rPr>
              <a:t>ONLİNE ETKİNLİK</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6620"/>
            <a:ext cx="648072" cy="576064"/>
          </a:xfrm>
          <a:prstGeom prst="hexagon">
            <a:avLst/>
          </a:prstGeom>
          <a:solidFill>
            <a:srgbClr val="D5352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oogle Shape;4750;p70"/>
          <p:cNvGrpSpPr/>
          <p:nvPr/>
        </p:nvGrpSpPr>
        <p:grpSpPr>
          <a:xfrm>
            <a:off x="692408" y="762320"/>
            <a:ext cx="357800" cy="357725"/>
            <a:chOff x="6300450" y="1512850"/>
            <a:chExt cx="357800" cy="357725"/>
          </a:xfrm>
          <a:solidFill>
            <a:schemeClr val="bg1"/>
          </a:solidFill>
        </p:grpSpPr>
        <p:sp>
          <p:nvSpPr>
            <p:cNvPr id="15" name="Google Shape;4751;p70"/>
            <p:cNvSpPr/>
            <p:nvPr/>
          </p:nvSpPr>
          <p:spPr>
            <a:xfrm>
              <a:off x="6342375" y="1554775"/>
              <a:ext cx="20975" cy="21000"/>
            </a:xfrm>
            <a:custGeom>
              <a:avLst/>
              <a:gdLst/>
              <a:ahLst/>
              <a:cxnLst/>
              <a:rect l="l" t="t" r="r" b="b"/>
              <a:pathLst>
                <a:path w="839" h="840" extrusionOk="0">
                  <a:moveTo>
                    <a:pt x="0" y="0"/>
                  </a:moveTo>
                  <a:lnTo>
                    <a:pt x="0"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52;p70"/>
            <p:cNvSpPr/>
            <p:nvPr/>
          </p:nvSpPr>
          <p:spPr>
            <a:xfrm>
              <a:off x="6384950" y="1554775"/>
              <a:ext cx="20975" cy="21000"/>
            </a:xfrm>
            <a:custGeom>
              <a:avLst/>
              <a:gdLst/>
              <a:ahLst/>
              <a:cxnLst/>
              <a:rect l="l" t="t" r="r" b="b"/>
              <a:pathLst>
                <a:path w="839" h="840" extrusionOk="0">
                  <a:moveTo>
                    <a:pt x="1" y="0"/>
                  </a:moveTo>
                  <a:lnTo>
                    <a:pt x="1"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53;p70"/>
            <p:cNvSpPr/>
            <p:nvPr/>
          </p:nvSpPr>
          <p:spPr>
            <a:xfrm>
              <a:off x="6426850" y="1554775"/>
              <a:ext cx="21025" cy="21000"/>
            </a:xfrm>
            <a:custGeom>
              <a:avLst/>
              <a:gdLst/>
              <a:ahLst/>
              <a:cxnLst/>
              <a:rect l="l" t="t" r="r" b="b"/>
              <a:pathLst>
                <a:path w="841" h="840" extrusionOk="0">
                  <a:moveTo>
                    <a:pt x="1" y="0"/>
                  </a:moveTo>
                  <a:lnTo>
                    <a:pt x="1" y="839"/>
                  </a:lnTo>
                  <a:lnTo>
                    <a:pt x="840" y="839"/>
                  </a:lnTo>
                  <a:lnTo>
                    <a:pt x="8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54;p70"/>
            <p:cNvSpPr/>
            <p:nvPr/>
          </p:nvSpPr>
          <p:spPr>
            <a:xfrm>
              <a:off x="6468800" y="1554775"/>
              <a:ext cx="83850" cy="21000"/>
            </a:xfrm>
            <a:custGeom>
              <a:avLst/>
              <a:gdLst/>
              <a:ahLst/>
              <a:cxnLst/>
              <a:rect l="l" t="t" r="r" b="b"/>
              <a:pathLst>
                <a:path w="3354" h="840" extrusionOk="0">
                  <a:moveTo>
                    <a:pt x="0" y="0"/>
                  </a:moveTo>
                  <a:lnTo>
                    <a:pt x="0" y="839"/>
                  </a:lnTo>
                  <a:lnTo>
                    <a:pt x="3354" y="839"/>
                  </a:lnTo>
                  <a:lnTo>
                    <a:pt x="33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55;p70"/>
            <p:cNvSpPr/>
            <p:nvPr/>
          </p:nvSpPr>
          <p:spPr>
            <a:xfrm>
              <a:off x="6300450" y="1512850"/>
              <a:ext cx="357800" cy="357725"/>
            </a:xfrm>
            <a:custGeom>
              <a:avLst/>
              <a:gdLst/>
              <a:ahLst/>
              <a:cxnLst/>
              <a:rect l="l" t="t" r="r" b="b"/>
              <a:pathLst>
                <a:path w="14312" h="14309" extrusionOk="0">
                  <a:moveTo>
                    <a:pt x="10927" y="839"/>
                  </a:moveTo>
                  <a:lnTo>
                    <a:pt x="10927" y="3355"/>
                  </a:lnTo>
                  <a:lnTo>
                    <a:pt x="839" y="3355"/>
                  </a:lnTo>
                  <a:lnTo>
                    <a:pt x="839" y="839"/>
                  </a:lnTo>
                  <a:close/>
                  <a:moveTo>
                    <a:pt x="7572" y="6734"/>
                  </a:moveTo>
                  <a:lnTo>
                    <a:pt x="7572" y="9280"/>
                  </a:lnTo>
                  <a:cubicBezTo>
                    <a:pt x="7639" y="9327"/>
                    <a:pt x="9030" y="9598"/>
                    <a:pt x="9229" y="11085"/>
                  </a:cubicBezTo>
                  <a:cubicBezTo>
                    <a:pt x="8980" y="11170"/>
                    <a:pt x="8582" y="11279"/>
                    <a:pt x="8197" y="11279"/>
                  </a:cubicBezTo>
                  <a:cubicBezTo>
                    <a:pt x="7911" y="11279"/>
                    <a:pt x="7631" y="11219"/>
                    <a:pt x="7424" y="11045"/>
                  </a:cubicBezTo>
                  <a:cubicBezTo>
                    <a:pt x="7043" y="10721"/>
                    <a:pt x="6566" y="10615"/>
                    <a:pt x="6109" y="10615"/>
                  </a:cubicBezTo>
                  <a:cubicBezTo>
                    <a:pt x="5763" y="10615"/>
                    <a:pt x="5429" y="10675"/>
                    <a:pt x="5154" y="10748"/>
                  </a:cubicBezTo>
                  <a:cubicBezTo>
                    <a:pt x="5522" y="9537"/>
                    <a:pt x="6652" y="9332"/>
                    <a:pt x="6734" y="9280"/>
                  </a:cubicBezTo>
                  <a:lnTo>
                    <a:pt x="6734" y="6734"/>
                  </a:lnTo>
                  <a:close/>
                  <a:moveTo>
                    <a:pt x="13473" y="839"/>
                  </a:moveTo>
                  <a:lnTo>
                    <a:pt x="13473" y="5058"/>
                  </a:lnTo>
                  <a:lnTo>
                    <a:pt x="12216" y="5058"/>
                  </a:lnTo>
                  <a:lnTo>
                    <a:pt x="12216" y="5896"/>
                  </a:lnTo>
                  <a:lnTo>
                    <a:pt x="13473" y="5896"/>
                  </a:lnTo>
                  <a:lnTo>
                    <a:pt x="13473" y="6734"/>
                  </a:lnTo>
                  <a:lnTo>
                    <a:pt x="12216" y="6734"/>
                  </a:lnTo>
                  <a:lnTo>
                    <a:pt x="12216" y="7573"/>
                  </a:lnTo>
                  <a:lnTo>
                    <a:pt x="13473" y="7573"/>
                  </a:lnTo>
                  <a:lnTo>
                    <a:pt x="13473" y="8411"/>
                  </a:lnTo>
                  <a:lnTo>
                    <a:pt x="12216" y="8411"/>
                  </a:lnTo>
                  <a:lnTo>
                    <a:pt x="12216" y="9249"/>
                  </a:lnTo>
                  <a:lnTo>
                    <a:pt x="13473" y="9249"/>
                  </a:lnTo>
                  <a:lnTo>
                    <a:pt x="13473" y="12635"/>
                  </a:lnTo>
                  <a:lnTo>
                    <a:pt x="9812" y="12635"/>
                  </a:lnTo>
                  <a:cubicBezTo>
                    <a:pt x="10512" y="11167"/>
                    <a:pt x="9884" y="9403"/>
                    <a:pt x="8412" y="8702"/>
                  </a:cubicBezTo>
                  <a:lnTo>
                    <a:pt x="8412" y="6734"/>
                  </a:lnTo>
                  <a:lnTo>
                    <a:pt x="9280" y="6734"/>
                  </a:lnTo>
                  <a:lnTo>
                    <a:pt x="9280" y="5896"/>
                  </a:lnTo>
                  <a:lnTo>
                    <a:pt x="5057" y="5896"/>
                  </a:lnTo>
                  <a:lnTo>
                    <a:pt x="5057" y="6734"/>
                  </a:lnTo>
                  <a:lnTo>
                    <a:pt x="5896" y="6734"/>
                  </a:lnTo>
                  <a:lnTo>
                    <a:pt x="5896" y="8702"/>
                  </a:lnTo>
                  <a:cubicBezTo>
                    <a:pt x="4433" y="9403"/>
                    <a:pt x="3810" y="11167"/>
                    <a:pt x="4505" y="12635"/>
                  </a:cubicBezTo>
                  <a:lnTo>
                    <a:pt x="839" y="12635"/>
                  </a:lnTo>
                  <a:lnTo>
                    <a:pt x="839" y="9280"/>
                  </a:lnTo>
                  <a:lnTo>
                    <a:pt x="2097" y="9280"/>
                  </a:lnTo>
                  <a:lnTo>
                    <a:pt x="2097" y="8411"/>
                  </a:lnTo>
                  <a:lnTo>
                    <a:pt x="839" y="8411"/>
                  </a:lnTo>
                  <a:lnTo>
                    <a:pt x="839" y="7573"/>
                  </a:lnTo>
                  <a:lnTo>
                    <a:pt x="2097" y="7573"/>
                  </a:lnTo>
                  <a:lnTo>
                    <a:pt x="2097" y="6734"/>
                  </a:lnTo>
                  <a:lnTo>
                    <a:pt x="839" y="6734"/>
                  </a:lnTo>
                  <a:lnTo>
                    <a:pt x="839" y="5896"/>
                  </a:lnTo>
                  <a:lnTo>
                    <a:pt x="2097" y="5896"/>
                  </a:lnTo>
                  <a:lnTo>
                    <a:pt x="2097" y="5058"/>
                  </a:lnTo>
                  <a:lnTo>
                    <a:pt x="839" y="5058"/>
                  </a:lnTo>
                  <a:lnTo>
                    <a:pt x="839" y="4193"/>
                  </a:lnTo>
                  <a:lnTo>
                    <a:pt x="11796" y="4193"/>
                  </a:lnTo>
                  <a:lnTo>
                    <a:pt x="11796" y="839"/>
                  </a:lnTo>
                  <a:close/>
                  <a:moveTo>
                    <a:pt x="6110" y="11449"/>
                  </a:moveTo>
                  <a:cubicBezTo>
                    <a:pt x="6397" y="11449"/>
                    <a:pt x="6676" y="11509"/>
                    <a:pt x="6883" y="11684"/>
                  </a:cubicBezTo>
                  <a:cubicBezTo>
                    <a:pt x="7253" y="11997"/>
                    <a:pt x="7720" y="12114"/>
                    <a:pt x="8202" y="12114"/>
                  </a:cubicBezTo>
                  <a:cubicBezTo>
                    <a:pt x="8525" y="12114"/>
                    <a:pt x="8854" y="12062"/>
                    <a:pt x="9167" y="11980"/>
                  </a:cubicBezTo>
                  <a:lnTo>
                    <a:pt x="9167" y="11980"/>
                  </a:lnTo>
                  <a:cubicBezTo>
                    <a:pt x="8902" y="12844"/>
                    <a:pt x="8099" y="13468"/>
                    <a:pt x="7154" y="13468"/>
                  </a:cubicBezTo>
                  <a:cubicBezTo>
                    <a:pt x="6090" y="13468"/>
                    <a:pt x="5210" y="12675"/>
                    <a:pt x="5068" y="11647"/>
                  </a:cubicBezTo>
                  <a:cubicBezTo>
                    <a:pt x="5323" y="11559"/>
                    <a:pt x="5723" y="11449"/>
                    <a:pt x="6110" y="11449"/>
                  </a:cubicBezTo>
                  <a:close/>
                  <a:moveTo>
                    <a:pt x="0" y="1"/>
                  </a:moveTo>
                  <a:lnTo>
                    <a:pt x="0" y="13473"/>
                  </a:lnTo>
                  <a:lnTo>
                    <a:pt x="5092" y="13473"/>
                  </a:lnTo>
                  <a:cubicBezTo>
                    <a:pt x="5640" y="14030"/>
                    <a:pt x="6396" y="14309"/>
                    <a:pt x="7153" y="14309"/>
                  </a:cubicBezTo>
                  <a:cubicBezTo>
                    <a:pt x="7910" y="14309"/>
                    <a:pt x="8667" y="14030"/>
                    <a:pt x="9214" y="13473"/>
                  </a:cubicBezTo>
                  <a:lnTo>
                    <a:pt x="14311" y="13473"/>
                  </a:lnTo>
                  <a:lnTo>
                    <a:pt x="14311"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spTree>
    <p:extLst>
      <p:ext uri="{BB962C8B-B14F-4D97-AF65-F5344CB8AC3E}">
        <p14:creationId xmlns:p14="http://schemas.microsoft.com/office/powerpoint/2010/main" val="5924936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40" name="Dikdörtgen 39"/>
          <p:cNvSpPr/>
          <p:nvPr/>
        </p:nvSpPr>
        <p:spPr>
          <a:xfrm>
            <a:off x="683568" y="923202"/>
            <a:ext cx="7632848" cy="3808788"/>
          </a:xfrm>
          <a:prstGeom prst="rect">
            <a:avLst/>
          </a:prstGeom>
          <a:no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41" name="Paralelkenar 40"/>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MADDENİN ISI İLE ETKİLEŞİMİ</a:t>
            </a:r>
            <a:endParaRPr lang="tr-TR" sz="2400" i="1" dirty="0">
              <a:solidFill>
                <a:schemeClr val="accent6"/>
              </a:solidFill>
              <a:latin typeface="Poppins" pitchFamily="2" charset="-94"/>
              <a:cs typeface="Poppins" pitchFamily="2" charset="-94"/>
              <a:sym typeface="Darker Grotesque Medium"/>
            </a:endParaRPr>
          </a:p>
        </p:txBody>
      </p:sp>
      <p:sp>
        <p:nvSpPr>
          <p:cNvPr id="43" name="Oval 42"/>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Google Shape;224;p30"/>
          <p:cNvSpPr txBox="1">
            <a:spLocks/>
          </p:cNvSpPr>
          <p:nvPr/>
        </p:nvSpPr>
        <p:spPr>
          <a:xfrm>
            <a:off x="720000" y="136627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r>
              <a:rPr lang="tr-TR" b="1" dirty="0" smtClean="0">
                <a:solidFill>
                  <a:srgbClr val="FF0000"/>
                </a:solidFill>
                <a:latin typeface="Poppins" pitchFamily="2" charset="-94"/>
                <a:cs typeface="Poppins" pitchFamily="2" charset="-94"/>
              </a:rPr>
              <a:t>1. Isı ve Sıcaklık</a:t>
            </a:r>
          </a:p>
          <a:p>
            <a:pPr marL="685800" lvl="2" indent="-228600" algn="l">
              <a:lnSpc>
                <a:spcPct val="115000"/>
              </a:lnSpc>
              <a:buClr>
                <a:schemeClr val="accent2"/>
              </a:buClr>
              <a:buSzPct val="100000"/>
              <a:buAutoNum type="alphaLcPeriod"/>
            </a:pPr>
            <a:r>
              <a:rPr lang="tr-TR" sz="1200" i="1" dirty="0" smtClean="0">
                <a:latin typeface="Poppins" pitchFamily="2" charset="-94"/>
                <a:cs typeface="Poppins" pitchFamily="2" charset="-94"/>
              </a:rPr>
              <a:t>Isı ve sıcaklık kavramları</a:t>
            </a:r>
          </a:p>
          <a:p>
            <a:pPr marL="228600" lvl="1" indent="-228600" algn="l">
              <a:lnSpc>
                <a:spcPct val="115000"/>
              </a:lnSpc>
              <a:buClr>
                <a:schemeClr val="accent2"/>
              </a:buClr>
              <a:buSzPct val="100000"/>
              <a:buAutoNum type="alphaLcPeriod"/>
            </a:pPr>
            <a:endParaRPr lang="tr-TR" sz="1200" i="1" dirty="0">
              <a:latin typeface="Poppins" pitchFamily="2" charset="-94"/>
              <a:cs typeface="Poppins" pitchFamily="2" charset="-94"/>
            </a:endParaRPr>
          </a:p>
          <a:p>
            <a:pPr marL="0" indent="0" algn="l">
              <a:buSzPct val="100000"/>
            </a:pPr>
            <a:r>
              <a:rPr lang="tr-TR" b="1" dirty="0" smtClean="0">
                <a:solidFill>
                  <a:srgbClr val="FF0000"/>
                </a:solidFill>
                <a:latin typeface="Poppins" pitchFamily="2" charset="-94"/>
                <a:cs typeface="Poppins" pitchFamily="2" charset="-94"/>
              </a:rPr>
              <a:t>2</a:t>
            </a:r>
            <a:r>
              <a:rPr lang="tr-TR" b="1" dirty="0">
                <a:solidFill>
                  <a:srgbClr val="FF0000"/>
                </a:solidFill>
                <a:latin typeface="Poppins" pitchFamily="2" charset="-94"/>
                <a:cs typeface="Poppins" pitchFamily="2" charset="-94"/>
              </a:rPr>
              <a:t>. </a:t>
            </a:r>
            <a:r>
              <a:rPr lang="tr-TR" b="1" dirty="0" smtClean="0">
                <a:solidFill>
                  <a:srgbClr val="FF0000"/>
                </a:solidFill>
                <a:latin typeface="Poppins" pitchFamily="2" charset="-94"/>
                <a:cs typeface="Poppins" pitchFamily="2" charset="-94"/>
              </a:rPr>
              <a:t>Öz Isı</a:t>
            </a:r>
            <a:endParaRPr lang="tr-TR" b="1" dirty="0">
              <a:solidFill>
                <a:srgbClr val="FF0000"/>
              </a:solidFill>
              <a:latin typeface="Poppins" pitchFamily="2" charset="-94"/>
              <a:cs typeface="Poppins" pitchFamily="2" charset="-94"/>
            </a:endParaRPr>
          </a:p>
          <a:p>
            <a:pPr marL="685800" lvl="1" indent="-228600" algn="l">
              <a:buSzPct val="100000"/>
              <a:buAutoNum type="alphaLcPeriod"/>
            </a:pPr>
            <a:r>
              <a:rPr lang="tr-TR" sz="1200" i="1" dirty="0" smtClean="0">
                <a:latin typeface="Poppins" pitchFamily="2" charset="-94"/>
                <a:cs typeface="Poppins" pitchFamily="2" charset="-94"/>
              </a:rPr>
              <a:t>Öz ısının özellikleri</a:t>
            </a:r>
          </a:p>
          <a:p>
            <a:pPr marL="685800" lvl="1" indent="-228600" algn="l">
              <a:buSzPct val="100000"/>
              <a:buAutoNum type="alphaLcPeriod"/>
            </a:pPr>
            <a:endParaRPr lang="tr-TR" sz="1200" i="1" dirty="0">
              <a:latin typeface="Poppins" pitchFamily="2" charset="-94"/>
              <a:cs typeface="Poppins" pitchFamily="2" charset="-94"/>
            </a:endParaRPr>
          </a:p>
          <a:p>
            <a:pPr marL="0" indent="0" algn="l">
              <a:buSzPct val="100000"/>
            </a:pPr>
            <a:r>
              <a:rPr lang="tr-TR" b="1" dirty="0" smtClean="0">
                <a:solidFill>
                  <a:srgbClr val="FF0000"/>
                </a:solidFill>
                <a:latin typeface="Poppins" pitchFamily="2" charset="-94"/>
                <a:cs typeface="Poppins" pitchFamily="2" charset="-94"/>
              </a:rPr>
              <a:t>3. Isı – Sıcaklık – Öz Isı – Kütle İlişkileri</a:t>
            </a:r>
          </a:p>
          <a:p>
            <a:pPr marL="0" indent="0" algn="l">
              <a:buSzPct val="100000"/>
            </a:pPr>
            <a:endParaRPr lang="tr-TR" b="1" dirty="0">
              <a:solidFill>
                <a:srgbClr val="FF0000"/>
              </a:solidFill>
              <a:latin typeface="Poppins" pitchFamily="2" charset="-94"/>
              <a:cs typeface="Poppins" pitchFamily="2" charset="-94"/>
            </a:endParaRPr>
          </a:p>
          <a:p>
            <a:pPr marL="0" indent="0" algn="l">
              <a:buSzPct val="100000"/>
            </a:pPr>
            <a:r>
              <a:rPr lang="tr-TR" b="1" dirty="0" smtClean="0">
                <a:solidFill>
                  <a:srgbClr val="FF0000"/>
                </a:solidFill>
                <a:latin typeface="Poppins" pitchFamily="2" charset="-94"/>
                <a:cs typeface="Poppins" pitchFamily="2" charset="-94"/>
              </a:rPr>
              <a:t>4. Hâl Değişimi</a:t>
            </a:r>
            <a:endParaRPr lang="tr-TR" b="1" dirty="0">
              <a:solidFill>
                <a:srgbClr val="FF0000"/>
              </a:solidFill>
              <a:latin typeface="Poppins" pitchFamily="2" charset="-94"/>
              <a:cs typeface="Poppins" pitchFamily="2" charset="-94"/>
            </a:endParaRPr>
          </a:p>
          <a:p>
            <a:pPr marL="685800" lvl="1" indent="-228600" algn="l">
              <a:buSzPct val="100000"/>
              <a:buAutoNum type="alphaLcPeriod"/>
            </a:pPr>
            <a:r>
              <a:rPr lang="tr-TR" sz="1200" i="1" dirty="0" smtClean="0">
                <a:latin typeface="Poppins" pitchFamily="2" charset="-94"/>
                <a:cs typeface="Poppins" pitchFamily="2" charset="-94"/>
              </a:rPr>
              <a:t>Hâl değişimi</a:t>
            </a:r>
          </a:p>
          <a:p>
            <a:pPr marL="685800" lvl="1" indent="-228600" algn="l">
              <a:buSzPct val="100000"/>
              <a:buAutoNum type="alphaLcPeriod"/>
            </a:pPr>
            <a:r>
              <a:rPr lang="tr-TR" sz="1200" i="1" dirty="0" smtClean="0">
                <a:latin typeface="Poppins" pitchFamily="2" charset="-94"/>
                <a:cs typeface="Poppins" pitchFamily="2" charset="-94"/>
              </a:rPr>
              <a:t>H</a:t>
            </a:r>
            <a:r>
              <a:rPr lang="tr-TR" sz="1200" i="1" dirty="0">
                <a:latin typeface="Poppins" pitchFamily="2" charset="-94"/>
                <a:cs typeface="Poppins" pitchFamily="2" charset="-94"/>
              </a:rPr>
              <a:t>â</a:t>
            </a:r>
            <a:r>
              <a:rPr lang="tr-TR" sz="1200" i="1" dirty="0" smtClean="0">
                <a:latin typeface="Poppins" pitchFamily="2" charset="-94"/>
                <a:cs typeface="Poppins" pitchFamily="2" charset="-94"/>
              </a:rPr>
              <a:t>l değişim ısısı</a:t>
            </a:r>
          </a:p>
          <a:p>
            <a:pPr marL="685800" lvl="1" indent="-228600" algn="l">
              <a:buSzPct val="100000"/>
              <a:buAutoNum type="alphaLcPeriod"/>
            </a:pPr>
            <a:r>
              <a:rPr lang="tr-TR" sz="1200" i="1" dirty="0" smtClean="0">
                <a:latin typeface="Poppins" pitchFamily="2" charset="-94"/>
                <a:cs typeface="Poppins" pitchFamily="2" charset="-94"/>
              </a:rPr>
              <a:t>H</a:t>
            </a:r>
            <a:r>
              <a:rPr lang="tr-TR" sz="1200" i="1" dirty="0">
                <a:latin typeface="Poppins" pitchFamily="2" charset="-94"/>
                <a:cs typeface="Poppins" pitchFamily="2" charset="-94"/>
              </a:rPr>
              <a:t>â</a:t>
            </a:r>
            <a:r>
              <a:rPr lang="tr-TR" sz="1200" i="1" dirty="0" smtClean="0">
                <a:latin typeface="Poppins" pitchFamily="2" charset="-94"/>
                <a:cs typeface="Poppins" pitchFamily="2" charset="-94"/>
              </a:rPr>
              <a:t>l değişim sıcaklığı</a:t>
            </a:r>
          </a:p>
          <a:p>
            <a:pPr marL="685800" lvl="1" indent="-228600" algn="l">
              <a:buSzPct val="100000"/>
              <a:buAutoNum type="alphaLcPeriod"/>
            </a:pPr>
            <a:r>
              <a:rPr lang="tr-TR" sz="1200" i="1" dirty="0" smtClean="0">
                <a:latin typeface="Poppins" pitchFamily="2" charset="-94"/>
                <a:cs typeface="Poppins" pitchFamily="2" charset="-94"/>
              </a:rPr>
              <a:t>H</a:t>
            </a:r>
            <a:r>
              <a:rPr lang="tr-TR" sz="1200" i="1" dirty="0">
                <a:latin typeface="Poppins" pitchFamily="2" charset="-94"/>
                <a:cs typeface="Poppins" pitchFamily="2" charset="-94"/>
              </a:rPr>
              <a:t>â</a:t>
            </a:r>
            <a:r>
              <a:rPr lang="tr-TR" sz="1200" i="1" dirty="0" smtClean="0">
                <a:latin typeface="Poppins" pitchFamily="2" charset="-94"/>
                <a:cs typeface="Poppins" pitchFamily="2" charset="-94"/>
              </a:rPr>
              <a:t>l değişim grafikleri</a:t>
            </a:r>
          </a:p>
          <a:p>
            <a:pPr marL="685800" lvl="1" indent="-228600" algn="l">
              <a:buSzPct val="100000"/>
              <a:buAutoNum type="alphaLcPeriod"/>
            </a:pPr>
            <a:r>
              <a:rPr lang="tr-TR" sz="1200" i="1" dirty="0" smtClean="0">
                <a:latin typeface="Poppins" pitchFamily="2" charset="-94"/>
                <a:cs typeface="Poppins" pitchFamily="2" charset="-94"/>
              </a:rPr>
              <a:t>H</a:t>
            </a:r>
            <a:r>
              <a:rPr lang="tr-TR" sz="1200" i="1" dirty="0">
                <a:latin typeface="Poppins" pitchFamily="2" charset="-94"/>
                <a:cs typeface="Poppins" pitchFamily="2" charset="-94"/>
              </a:rPr>
              <a:t>â</a:t>
            </a:r>
            <a:r>
              <a:rPr lang="tr-TR" sz="1200" i="1" dirty="0" smtClean="0">
                <a:latin typeface="Poppins" pitchFamily="2" charset="-94"/>
                <a:cs typeface="Poppins" pitchFamily="2" charset="-94"/>
              </a:rPr>
              <a:t>l değişim örnekleri</a:t>
            </a:r>
          </a:p>
          <a:p>
            <a:pPr marL="685800" lvl="1" indent="-228600" algn="l">
              <a:buSzPct val="100000"/>
              <a:buAutoNum type="alphaLcPeriod"/>
            </a:pPr>
            <a:endParaRPr lang="tr-TR" sz="1200" i="1" dirty="0">
              <a:latin typeface="Poppins" pitchFamily="2" charset="-94"/>
              <a:cs typeface="Poppins" pitchFamily="2" charset="-94"/>
            </a:endParaRPr>
          </a:p>
          <a:p>
            <a:pPr marL="0" indent="0" algn="l">
              <a:buSzPct val="100000"/>
            </a:pPr>
            <a:endParaRPr lang="tr-TR" b="1" dirty="0">
              <a:solidFill>
                <a:srgbClr val="FF0000"/>
              </a:solidFill>
              <a:latin typeface="Poppins" pitchFamily="2" charset="-94"/>
              <a:cs typeface="Poppins" pitchFamily="2" charset="-94"/>
            </a:endParaRPr>
          </a:p>
          <a:p>
            <a:pPr marL="0" indent="0" algn="l">
              <a:buSzPct val="100000"/>
            </a:pPr>
            <a:endParaRPr lang="tr-TR" sz="1200" i="1" dirty="0" smtClean="0">
              <a:latin typeface="Poppins" pitchFamily="2" charset="-94"/>
              <a:cs typeface="Poppins" pitchFamily="2" charset="-94"/>
            </a:endParaRPr>
          </a:p>
        </p:txBody>
      </p:sp>
      <p:sp>
        <p:nvSpPr>
          <p:cNvPr id="47" name="Google Shape;15287;p42"/>
          <p:cNvSpPr txBox="1">
            <a:spLocks/>
          </p:cNvSpPr>
          <p:nvPr/>
        </p:nvSpPr>
        <p:spPr>
          <a:xfrm>
            <a:off x="808547" y="667951"/>
            <a:ext cx="42562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5</a:t>
            </a:r>
            <a:endParaRPr lang="tr-TR" sz="2400" i="1" dirty="0">
              <a:solidFill>
                <a:schemeClr val="accent6"/>
              </a:solidFill>
              <a:latin typeface="Poppins" pitchFamily="2" charset="-94"/>
              <a:cs typeface="Poppins" pitchFamily="2" charset="-94"/>
              <a:sym typeface="Darker Grotesque Medium"/>
            </a:endParaRPr>
          </a:p>
        </p:txBody>
      </p:sp>
    </p:spTree>
    <p:extLst>
      <p:ext uri="{BB962C8B-B14F-4D97-AF65-F5344CB8AC3E}">
        <p14:creationId xmlns:p14="http://schemas.microsoft.com/office/powerpoint/2010/main" val="30663776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Isı ve Sıcaklık</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2" name="Tablo 1"/>
          <p:cNvGraphicFramePr>
            <a:graphicFrameLocks noGrp="1"/>
          </p:cNvGraphicFramePr>
          <p:nvPr>
            <p:extLst>
              <p:ext uri="{D42A27DB-BD31-4B8C-83A1-F6EECF244321}">
                <p14:modId xmlns:p14="http://schemas.microsoft.com/office/powerpoint/2010/main" val="990321517"/>
              </p:ext>
            </p:extLst>
          </p:nvPr>
        </p:nvGraphicFramePr>
        <p:xfrm>
          <a:off x="832867" y="1643906"/>
          <a:ext cx="7334250" cy="2407395"/>
        </p:xfrm>
        <a:graphic>
          <a:graphicData uri="http://schemas.openxmlformats.org/drawingml/2006/table">
            <a:tbl>
              <a:tblPr firstRow="1" bandRow="1">
                <a:tableStyleId>{16607A7A-411B-4AAE-84E9-677A8AF7450D}</a:tableStyleId>
              </a:tblPr>
              <a:tblGrid>
                <a:gridCol w="3667125"/>
                <a:gridCol w="3667125"/>
              </a:tblGrid>
              <a:tr h="733962">
                <a:tc>
                  <a:txBody>
                    <a:bodyPr/>
                    <a:lstStyle/>
                    <a:p>
                      <a:r>
                        <a:rPr lang="tr-TR" sz="1600" b="1" dirty="0" smtClean="0">
                          <a:latin typeface="Poppins" pitchFamily="2" charset="-94"/>
                          <a:cs typeface="Poppins" pitchFamily="2" charset="-94"/>
                        </a:rPr>
                        <a:t>İÇ ENERJİ</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Maddeyi oluşturan tanecikler sürekli hareket halindedir. Maddeyi oluşturan kinetik ve potansiyel enerjilerin toplamına o maddenin </a:t>
                      </a:r>
                      <a:r>
                        <a:rPr lang="tr-TR" sz="1050" i="1" dirty="0" smtClean="0">
                          <a:solidFill>
                            <a:srgbClr val="FF0000"/>
                          </a:solidFill>
                          <a:latin typeface="Poppins" pitchFamily="2" charset="-94"/>
                          <a:cs typeface="Poppins" pitchFamily="2" charset="-94"/>
                        </a:rPr>
                        <a:t>iç enerjisi </a:t>
                      </a:r>
                      <a:r>
                        <a:rPr lang="tr-TR" sz="1050" dirty="0" smtClean="0">
                          <a:latin typeface="Poppins" pitchFamily="2" charset="-94"/>
                          <a:cs typeface="Poppins" pitchFamily="2" charset="-94"/>
                        </a:rPr>
                        <a:t>denir.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r>
              <a:tr h="939471">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600" b="1" dirty="0" smtClean="0">
                          <a:latin typeface="Poppins" pitchFamily="2" charset="-94"/>
                          <a:cs typeface="Poppins" pitchFamily="2" charset="-94"/>
                        </a:rPr>
                        <a:t>ISI ENERJİSİ</a:t>
                      </a:r>
                    </a:p>
                    <a:p>
                      <a:endParaRPr lang="tr-TR" sz="1600" b="1" dirty="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Sıcaklıkları farklı olan maddeler birbirine temas ettirildiğinde, sıcaklığı fazla olan maddeden sıcaklığı az olan maddeye aktarılan enerjiye </a:t>
                      </a:r>
                      <a:r>
                        <a:rPr lang="tr-TR" sz="1050" i="1" dirty="0" smtClean="0">
                          <a:solidFill>
                            <a:srgbClr val="FF0000"/>
                          </a:solidFill>
                          <a:latin typeface="Poppins" pitchFamily="2" charset="-94"/>
                          <a:cs typeface="Poppins" pitchFamily="2" charset="-94"/>
                        </a:rPr>
                        <a:t>ısı enerjisi </a:t>
                      </a:r>
                      <a:r>
                        <a:rPr lang="tr-TR" sz="1050" dirty="0" smtClean="0">
                          <a:latin typeface="Poppins" pitchFamily="2" charset="-94"/>
                          <a:cs typeface="Poppins" pitchFamily="2" charset="-94"/>
                        </a:rPr>
                        <a:t>denir.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r>
              <a:tr h="733962">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600" b="1" dirty="0" smtClean="0">
                          <a:latin typeface="Poppins" pitchFamily="2" charset="-94"/>
                          <a:cs typeface="Poppins" pitchFamily="2" charset="-94"/>
                        </a:rPr>
                        <a:t>SICAKLIK</a:t>
                      </a:r>
                    </a:p>
                    <a:p>
                      <a:endParaRPr lang="tr-TR" sz="1600" b="1" dirty="0">
                        <a:latin typeface="Poppins" pitchFamily="2" charset="-94"/>
                        <a:cs typeface="Poppins" pitchFamily="2" charset="-94"/>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Herhangi bir maddeyi oluşturan taneciklerin sahip oldukları kinetik enerjilerinin ortalamasına </a:t>
                      </a:r>
                      <a:r>
                        <a:rPr lang="tr-TR" sz="1050" i="1" dirty="0" smtClean="0">
                          <a:solidFill>
                            <a:srgbClr val="FF0000"/>
                          </a:solidFill>
                          <a:latin typeface="Poppins" pitchFamily="2" charset="-94"/>
                          <a:cs typeface="Poppins" pitchFamily="2" charset="-94"/>
                        </a:rPr>
                        <a:t>sıcaklık </a:t>
                      </a:r>
                      <a:r>
                        <a:rPr lang="tr-TR" sz="1050" dirty="0" smtClean="0">
                          <a:latin typeface="Poppins" pitchFamily="2" charset="-94"/>
                          <a:cs typeface="Poppins" pitchFamily="2" charset="-94"/>
                        </a:rPr>
                        <a:t>denir.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7DD"/>
                    </a:solidFill>
                  </a:tcPr>
                </a:tc>
              </a:tr>
            </a:tbl>
          </a:graphicData>
        </a:graphic>
      </p:graphicFrame>
    </p:spTree>
    <p:extLst>
      <p:ext uri="{BB962C8B-B14F-4D97-AF65-F5344CB8AC3E}">
        <p14:creationId xmlns:p14="http://schemas.microsoft.com/office/powerpoint/2010/main" val="42903059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Isı ve Sıcaklık Kavramları</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2" name="Tablo 1"/>
          <p:cNvGraphicFramePr>
            <a:graphicFrameLocks noGrp="1"/>
          </p:cNvGraphicFramePr>
          <p:nvPr>
            <p:extLst>
              <p:ext uri="{D42A27DB-BD31-4B8C-83A1-F6EECF244321}">
                <p14:modId xmlns:p14="http://schemas.microsoft.com/office/powerpoint/2010/main" val="1100897464"/>
              </p:ext>
            </p:extLst>
          </p:nvPr>
        </p:nvGraphicFramePr>
        <p:xfrm>
          <a:off x="1066800" y="1441450"/>
          <a:ext cx="6896100" cy="2311400"/>
        </p:xfrm>
        <a:graphic>
          <a:graphicData uri="http://schemas.openxmlformats.org/drawingml/2006/table">
            <a:tbl>
              <a:tblPr firstRow="1" bandRow="1">
                <a:tableStyleId>{16607A7A-411B-4AAE-84E9-677A8AF7450D}</a:tableStyleId>
              </a:tblPr>
              <a:tblGrid>
                <a:gridCol w="3448050"/>
                <a:gridCol w="3448050"/>
              </a:tblGrid>
              <a:tr h="370840">
                <a:tc>
                  <a:txBody>
                    <a:bodyPr/>
                    <a:lstStyle/>
                    <a:p>
                      <a:pPr algn="ctr"/>
                      <a:r>
                        <a:rPr lang="tr-TR" sz="1600" b="1" dirty="0" smtClean="0">
                          <a:latin typeface="Poppins" pitchFamily="2" charset="-94"/>
                          <a:cs typeface="Poppins" pitchFamily="2" charset="-94"/>
                        </a:rPr>
                        <a:t>ISI</a:t>
                      </a:r>
                      <a:endParaRPr lang="tr-TR" sz="1600" b="1" dirty="0">
                        <a:latin typeface="Poppins" pitchFamily="2" charset="-94"/>
                        <a:cs typeface="Poppins" pitchFamily="2" charset="-94"/>
                      </a:endParaRPr>
                    </a:p>
                  </a:txBody>
                  <a:tcPr>
                    <a:solidFill>
                      <a:srgbClr val="FFC000"/>
                    </a:solidFill>
                  </a:tcPr>
                </a:tc>
                <a:tc>
                  <a:txBody>
                    <a:bodyPr/>
                    <a:lstStyle/>
                    <a:p>
                      <a:pPr algn="ctr"/>
                      <a:r>
                        <a:rPr lang="tr-TR" sz="1600" b="1" dirty="0" smtClean="0">
                          <a:latin typeface="Poppins" pitchFamily="2" charset="-94"/>
                          <a:cs typeface="Poppins" pitchFamily="2" charset="-94"/>
                        </a:rPr>
                        <a:t>SICAKLIK</a:t>
                      </a:r>
                      <a:endParaRPr lang="tr-TR" sz="1600" b="1" dirty="0">
                        <a:latin typeface="Poppins" pitchFamily="2" charset="-94"/>
                        <a:cs typeface="Poppins" pitchFamily="2" charset="-94"/>
                      </a:endParaRPr>
                    </a:p>
                  </a:txBody>
                  <a:tcPr>
                    <a:solidFill>
                      <a:srgbClr val="FFC000"/>
                    </a:solidFill>
                  </a:tcPr>
                </a:tc>
              </a:tr>
              <a:tr h="370840">
                <a:tc>
                  <a:txBody>
                    <a:bodyPr/>
                    <a:lstStyle/>
                    <a:p>
                      <a:r>
                        <a:rPr lang="tr-TR" sz="1200" dirty="0" smtClean="0">
                          <a:latin typeface="Poppins" pitchFamily="2" charset="-94"/>
                          <a:cs typeface="Poppins" pitchFamily="2" charset="-94"/>
                        </a:rPr>
                        <a:t>Isı bir enerjidir.</a:t>
                      </a:r>
                    </a:p>
                  </a:txBody>
                  <a:tcPr anchor="ctr">
                    <a:solidFill>
                      <a:srgbClr val="FFF7DD"/>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200" dirty="0" smtClean="0">
                          <a:latin typeface="Poppins" pitchFamily="2" charset="-94"/>
                          <a:cs typeface="Poppins" pitchFamily="2" charset="-94"/>
                        </a:rPr>
                        <a:t>Sıcaklık bir enerji değildir.</a:t>
                      </a:r>
                    </a:p>
                  </a:txBody>
                  <a:tcPr anchor="ctr">
                    <a:solidFill>
                      <a:srgbClr val="FFF7DD"/>
                    </a:solidFill>
                  </a:tcPr>
                </a:tc>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200" dirty="0" smtClean="0">
                          <a:latin typeface="Poppins" pitchFamily="2" charset="-94"/>
                          <a:cs typeface="Poppins" pitchFamily="2" charset="-94"/>
                        </a:rPr>
                        <a:t>Isı değişimi kalorimetre kabı ile ölçülür.</a:t>
                      </a:r>
                    </a:p>
                  </a:txBody>
                  <a:tcPr anchor="ctr">
                    <a:solidFill>
                      <a:srgbClr val="FFF7DD"/>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200" dirty="0" smtClean="0">
                          <a:latin typeface="Poppins" pitchFamily="2" charset="-94"/>
                          <a:cs typeface="Poppins" pitchFamily="2" charset="-94"/>
                        </a:rPr>
                        <a:t>Sıcaklık termometre ile ölçülür.</a:t>
                      </a:r>
                    </a:p>
                  </a:txBody>
                  <a:tcPr anchor="ctr">
                    <a:solidFill>
                      <a:srgbClr val="FFF7DD"/>
                    </a:solidFill>
                  </a:tcPr>
                </a:tc>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200" dirty="0" smtClean="0">
                          <a:latin typeface="Poppins" pitchFamily="2" charset="-94"/>
                          <a:cs typeface="Poppins" pitchFamily="2" charset="-94"/>
                        </a:rPr>
                        <a:t>Isı birimi kalori (cal) ya da </a:t>
                      </a:r>
                      <a:r>
                        <a:rPr lang="tr-TR" sz="1200" dirty="0" err="1" smtClean="0">
                          <a:latin typeface="Poppins" pitchFamily="2" charset="-94"/>
                          <a:cs typeface="Poppins" pitchFamily="2" charset="-94"/>
                        </a:rPr>
                        <a:t>Joule'dir</a:t>
                      </a:r>
                      <a:r>
                        <a:rPr lang="tr-TR" sz="1200" dirty="0" smtClean="0">
                          <a:latin typeface="Poppins" pitchFamily="2" charset="-94"/>
                          <a:cs typeface="Poppins" pitchFamily="2" charset="-94"/>
                        </a:rPr>
                        <a:t>.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200" i="1" dirty="0" smtClean="0">
                          <a:latin typeface="Poppins" pitchFamily="2" charset="-94"/>
                          <a:cs typeface="Poppins" pitchFamily="2" charset="-94"/>
                        </a:rPr>
                        <a:t>(1 cal = 4.18 J)</a:t>
                      </a:r>
                    </a:p>
                  </a:txBody>
                  <a:tcPr anchor="ctr">
                    <a:solidFill>
                      <a:srgbClr val="FFF7DD"/>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200" dirty="0" smtClean="0">
                          <a:latin typeface="Poppins" pitchFamily="2" charset="-94"/>
                          <a:cs typeface="Poppins" pitchFamily="2" charset="-94"/>
                        </a:rPr>
                        <a:t>Sıcaklık birimi </a:t>
                      </a:r>
                      <a:r>
                        <a:rPr lang="tr-TR" sz="1200" dirty="0" err="1" smtClean="0">
                          <a:latin typeface="Poppins" pitchFamily="2" charset="-94"/>
                          <a:cs typeface="Poppins" pitchFamily="2" charset="-94"/>
                        </a:rPr>
                        <a:t>celcius</a:t>
                      </a:r>
                      <a:r>
                        <a:rPr lang="tr-TR" sz="1200" dirty="0" smtClean="0">
                          <a:latin typeface="Poppins" pitchFamily="2" charset="-94"/>
                          <a:cs typeface="Poppins" pitchFamily="2" charset="-94"/>
                        </a:rPr>
                        <a:t> (°C) dur.</a:t>
                      </a:r>
                    </a:p>
                  </a:txBody>
                  <a:tcPr anchor="ctr">
                    <a:solidFill>
                      <a:srgbClr val="FFF7DD"/>
                    </a:solidFill>
                  </a:tcPr>
                </a:tc>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200" dirty="0" smtClean="0">
                          <a:latin typeface="Poppins" pitchFamily="2" charset="-94"/>
                          <a:cs typeface="Poppins" pitchFamily="2" charset="-94"/>
                        </a:rPr>
                        <a:t>Isı madde miktarına bağlıdır.</a:t>
                      </a:r>
                    </a:p>
                  </a:txBody>
                  <a:tcPr anchor="ctr">
                    <a:solidFill>
                      <a:srgbClr val="FFF7DD"/>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200" dirty="0" smtClean="0">
                          <a:latin typeface="Poppins" pitchFamily="2" charset="-94"/>
                          <a:cs typeface="Poppins" pitchFamily="2" charset="-94"/>
                        </a:rPr>
                        <a:t>Madde miktarına bağlı değildir.</a:t>
                      </a:r>
                    </a:p>
                  </a:txBody>
                  <a:tcPr anchor="ctr">
                    <a:solidFill>
                      <a:srgbClr val="FFF7DD"/>
                    </a:solidFill>
                  </a:tcPr>
                </a:tc>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200" dirty="0" smtClean="0">
                          <a:latin typeface="Poppins" pitchFamily="2" charset="-94"/>
                          <a:cs typeface="Poppins" pitchFamily="2" charset="-94"/>
                        </a:rPr>
                        <a:t>Isı maddeler arası alınıp verilebilir.</a:t>
                      </a:r>
                    </a:p>
                  </a:txBody>
                  <a:tcPr anchor="ctr">
                    <a:solidFill>
                      <a:srgbClr val="FFF7DD"/>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200" dirty="0" smtClean="0">
                          <a:latin typeface="Poppins" pitchFamily="2" charset="-94"/>
                          <a:cs typeface="Poppins" pitchFamily="2" charset="-94"/>
                        </a:rPr>
                        <a:t>Sıcaklık maddeler arası alınıp verilemez.</a:t>
                      </a:r>
                    </a:p>
                  </a:txBody>
                  <a:tcPr anchor="ctr">
                    <a:solidFill>
                      <a:srgbClr val="FFF7DD"/>
                    </a:solidFill>
                  </a:tcPr>
                </a:tc>
              </a:tr>
            </a:tbl>
          </a:graphicData>
        </a:graphic>
      </p:graphicFrame>
    </p:spTree>
    <p:extLst>
      <p:ext uri="{BB962C8B-B14F-4D97-AF65-F5344CB8AC3E}">
        <p14:creationId xmlns:p14="http://schemas.microsoft.com/office/powerpoint/2010/main" val="24592451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Öz Isı Nedir?</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651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Bir gram saf maddenin sıcaklığını 1 °C değiştirmek için alınması veya verilmesi için gerekli ısı miktarına </a:t>
            </a:r>
            <a:r>
              <a:rPr lang="tr-TR" sz="1200" i="1" dirty="0">
                <a:solidFill>
                  <a:srgbClr val="FF0000"/>
                </a:solidFill>
                <a:latin typeface="Poppins" pitchFamily="2" charset="-94"/>
                <a:cs typeface="Poppins" pitchFamily="2" charset="-94"/>
              </a:rPr>
              <a:t>öz ısı </a:t>
            </a:r>
            <a:r>
              <a:rPr lang="tr-TR" sz="1200" dirty="0">
                <a:latin typeface="Poppins" pitchFamily="2" charset="-94"/>
                <a:cs typeface="Poppins" pitchFamily="2" charset="-94"/>
              </a:rPr>
              <a:t>denir.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Maddenin tutabileceği ısı miktarıdır.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Öz ısı “</a:t>
            </a:r>
            <a:r>
              <a:rPr lang="tr-TR" sz="1200" dirty="0">
                <a:solidFill>
                  <a:srgbClr val="FF0000"/>
                </a:solidFill>
                <a:latin typeface="Poppins" pitchFamily="2" charset="-94"/>
                <a:cs typeface="Poppins" pitchFamily="2" charset="-94"/>
              </a:rPr>
              <a:t>c</a:t>
            </a:r>
            <a:r>
              <a:rPr lang="tr-TR" sz="1200" dirty="0">
                <a:latin typeface="Poppins" pitchFamily="2" charset="-94"/>
                <a:cs typeface="Poppins" pitchFamily="2" charset="-94"/>
              </a:rPr>
              <a:t>” sembolü ile gösterilir.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Öz ısının birimi </a:t>
            </a:r>
            <a:r>
              <a:rPr lang="tr-TR" sz="1200" dirty="0">
                <a:solidFill>
                  <a:srgbClr val="FF0000"/>
                </a:solidFill>
                <a:latin typeface="Poppins" pitchFamily="2" charset="-94"/>
                <a:cs typeface="Poppins" pitchFamily="2" charset="-94"/>
              </a:rPr>
              <a:t>J/</a:t>
            </a:r>
            <a:r>
              <a:rPr lang="tr-TR" sz="1200" dirty="0" err="1">
                <a:solidFill>
                  <a:srgbClr val="FF0000"/>
                </a:solidFill>
                <a:latin typeface="Poppins" pitchFamily="2" charset="-94"/>
                <a:cs typeface="Poppins" pitchFamily="2" charset="-94"/>
              </a:rPr>
              <a:t>g.°C</a:t>
            </a:r>
            <a:r>
              <a:rPr lang="tr-TR" sz="1200" dirty="0">
                <a:solidFill>
                  <a:srgbClr val="FF0000"/>
                </a:solidFill>
                <a:latin typeface="Poppins" pitchFamily="2" charset="-94"/>
                <a:cs typeface="Poppins" pitchFamily="2" charset="-94"/>
              </a:rPr>
              <a:t>  </a:t>
            </a:r>
            <a:r>
              <a:rPr lang="tr-TR" sz="1200" dirty="0">
                <a:latin typeface="Poppins" pitchFamily="2" charset="-94"/>
                <a:cs typeface="Poppins" pitchFamily="2" charset="-94"/>
              </a:rPr>
              <a:t>veya </a:t>
            </a:r>
            <a:r>
              <a:rPr lang="tr-TR" sz="1200" dirty="0">
                <a:solidFill>
                  <a:srgbClr val="FF0000"/>
                </a:solidFill>
                <a:latin typeface="Poppins" pitchFamily="2" charset="-94"/>
                <a:cs typeface="Poppins" pitchFamily="2" charset="-94"/>
              </a:rPr>
              <a:t>cal/</a:t>
            </a:r>
            <a:r>
              <a:rPr lang="tr-TR" sz="1200" dirty="0" err="1">
                <a:solidFill>
                  <a:srgbClr val="FF0000"/>
                </a:solidFill>
                <a:latin typeface="Poppins" pitchFamily="2" charset="-94"/>
                <a:cs typeface="Poppins" pitchFamily="2" charset="-94"/>
              </a:rPr>
              <a:t>g.°C</a:t>
            </a:r>
            <a:r>
              <a:rPr lang="tr-TR" sz="1200" dirty="0">
                <a:solidFill>
                  <a:srgbClr val="FF0000"/>
                </a:solidFill>
                <a:latin typeface="Poppins" pitchFamily="2" charset="-94"/>
                <a:cs typeface="Poppins" pitchFamily="2" charset="-94"/>
              </a:rPr>
              <a:t> </a:t>
            </a:r>
            <a:r>
              <a:rPr lang="tr-TR" sz="1200" dirty="0">
                <a:latin typeface="Poppins" pitchFamily="2" charset="-94"/>
                <a:cs typeface="Poppins" pitchFamily="2" charset="-94"/>
              </a:rPr>
              <a:t>‘</a:t>
            </a:r>
            <a:r>
              <a:rPr lang="tr-TR" sz="1200" dirty="0" err="1">
                <a:latin typeface="Poppins" pitchFamily="2" charset="-94"/>
                <a:cs typeface="Poppins" pitchFamily="2" charset="-94"/>
              </a:rPr>
              <a:t>dir</a:t>
            </a:r>
            <a:r>
              <a:rPr lang="tr-TR" sz="1200" dirty="0">
                <a:latin typeface="Poppins" pitchFamily="2" charset="-94"/>
                <a:cs typeface="Poppins" pitchFamily="2" charset="-94"/>
              </a:rPr>
              <a:t>.</a:t>
            </a:r>
          </a:p>
          <a:p>
            <a:pPr marL="171450" indent="-171450" algn="l">
              <a:buSzPct val="100000"/>
              <a:buFont typeface="Arial" pitchFamily="34" charset="0"/>
              <a:buChar char="•"/>
            </a:pPr>
            <a:endParaRPr lang="tr-TR" sz="1200" dirty="0">
              <a:latin typeface="Poppins" pitchFamily="2" charset="-94"/>
              <a:cs typeface="Poppins" pitchFamily="2" charset="-94"/>
            </a:endParaRPr>
          </a:p>
        </p:txBody>
      </p:sp>
      <p:sp>
        <p:nvSpPr>
          <p:cNvPr id="9" name="Metin kutusu 8"/>
          <p:cNvSpPr txBox="1"/>
          <p:nvPr/>
        </p:nvSpPr>
        <p:spPr>
          <a:xfrm>
            <a:off x="3387093" y="3485759"/>
            <a:ext cx="2513830" cy="646331"/>
          </a:xfrm>
          <a:prstGeom prst="rect">
            <a:avLst/>
          </a:prstGeom>
          <a:noFill/>
        </p:spPr>
        <p:txBody>
          <a:bodyPr wrap="none" rtlCol="0">
            <a:spAutoFit/>
          </a:bodyPr>
          <a:lstStyle/>
          <a:p>
            <a:r>
              <a:rPr lang="tr-TR" sz="3600" b="1" dirty="0" smtClean="0">
                <a:solidFill>
                  <a:srgbClr val="FF0000"/>
                </a:solidFill>
                <a:latin typeface="Poppins" pitchFamily="2" charset="-94"/>
                <a:cs typeface="Poppins" pitchFamily="2" charset="-94"/>
              </a:rPr>
              <a:t>Q= </a:t>
            </a:r>
            <a:r>
              <a:rPr lang="tr-TR" sz="3600" b="1" dirty="0" err="1" smtClean="0">
                <a:solidFill>
                  <a:srgbClr val="FF0000"/>
                </a:solidFill>
                <a:latin typeface="Poppins" pitchFamily="2" charset="-94"/>
                <a:cs typeface="Poppins" pitchFamily="2" charset="-94"/>
              </a:rPr>
              <a:t>m.c</a:t>
            </a:r>
            <a:r>
              <a:rPr lang="tr-TR" sz="3600" b="1" dirty="0" smtClean="0">
                <a:solidFill>
                  <a:srgbClr val="FF0000"/>
                </a:solidFill>
                <a:latin typeface="Poppins" pitchFamily="2" charset="-94"/>
                <a:cs typeface="Poppins" pitchFamily="2" charset="-94"/>
              </a:rPr>
              <a:t>.</a:t>
            </a:r>
            <a:r>
              <a:rPr lang="el-GR" sz="3600" b="1" dirty="0" smtClean="0">
                <a:solidFill>
                  <a:srgbClr val="FF0000"/>
                </a:solidFill>
                <a:cs typeface="Poppins" pitchFamily="2" charset="-94"/>
              </a:rPr>
              <a:t>Δ</a:t>
            </a:r>
            <a:r>
              <a:rPr lang="tr-TR" sz="3600" b="1" dirty="0" smtClean="0">
                <a:solidFill>
                  <a:srgbClr val="FF0000"/>
                </a:solidFill>
                <a:latin typeface="Poppins" pitchFamily="2" charset="-94"/>
                <a:cs typeface="Poppins" pitchFamily="2" charset="-94"/>
              </a:rPr>
              <a:t>t</a:t>
            </a:r>
            <a:endParaRPr lang="tr-TR" sz="3600" b="1" dirty="0">
              <a:solidFill>
                <a:srgbClr val="FF0000"/>
              </a:solidFill>
              <a:latin typeface="Poppins" pitchFamily="2" charset="-94"/>
              <a:cs typeface="Poppins" pitchFamily="2" charset="-94"/>
            </a:endParaRPr>
          </a:p>
        </p:txBody>
      </p:sp>
      <p:sp>
        <p:nvSpPr>
          <p:cNvPr id="11" name="Metin kutusu 10"/>
          <p:cNvSpPr txBox="1"/>
          <p:nvPr/>
        </p:nvSpPr>
        <p:spPr>
          <a:xfrm>
            <a:off x="898030" y="3393428"/>
            <a:ext cx="1707519" cy="830997"/>
          </a:xfrm>
          <a:prstGeom prst="rect">
            <a:avLst/>
          </a:prstGeom>
          <a:noFill/>
        </p:spPr>
        <p:txBody>
          <a:bodyPr wrap="none" rtlCol="0">
            <a:spAutoFit/>
          </a:bodyPr>
          <a:lstStyle/>
          <a:p>
            <a:r>
              <a:rPr lang="tr-TR" sz="1200" b="1" dirty="0" smtClean="0">
                <a:solidFill>
                  <a:schemeClr val="tx1"/>
                </a:solidFill>
                <a:latin typeface="Poppins" pitchFamily="2" charset="-94"/>
                <a:cs typeface="Poppins" pitchFamily="2" charset="-94"/>
              </a:rPr>
              <a:t>Q: </a:t>
            </a:r>
            <a:r>
              <a:rPr lang="tr-TR" sz="1200" dirty="0" smtClean="0">
                <a:solidFill>
                  <a:schemeClr val="tx1"/>
                </a:solidFill>
                <a:latin typeface="Poppins" pitchFamily="2" charset="-94"/>
                <a:cs typeface="Poppins" pitchFamily="2" charset="-94"/>
              </a:rPr>
              <a:t>Isı</a:t>
            </a:r>
          </a:p>
          <a:p>
            <a:r>
              <a:rPr lang="tr-TR" sz="1200" b="1" dirty="0" smtClean="0">
                <a:solidFill>
                  <a:schemeClr val="tx1"/>
                </a:solidFill>
                <a:latin typeface="Poppins" pitchFamily="2" charset="-94"/>
                <a:cs typeface="Poppins" pitchFamily="2" charset="-94"/>
              </a:rPr>
              <a:t>m: </a:t>
            </a:r>
            <a:r>
              <a:rPr lang="tr-TR" sz="1200" dirty="0" smtClean="0">
                <a:solidFill>
                  <a:schemeClr val="tx1"/>
                </a:solidFill>
                <a:latin typeface="Poppins" pitchFamily="2" charset="-94"/>
                <a:cs typeface="Poppins" pitchFamily="2" charset="-94"/>
              </a:rPr>
              <a:t>Kütle</a:t>
            </a:r>
          </a:p>
          <a:p>
            <a:r>
              <a:rPr lang="tr-TR" sz="1200" b="1" dirty="0" smtClean="0">
                <a:solidFill>
                  <a:schemeClr val="tx1"/>
                </a:solidFill>
                <a:latin typeface="Poppins" pitchFamily="2" charset="-94"/>
                <a:cs typeface="Poppins" pitchFamily="2" charset="-94"/>
              </a:rPr>
              <a:t>c: </a:t>
            </a:r>
            <a:r>
              <a:rPr lang="tr-TR" sz="1200" dirty="0" smtClean="0">
                <a:solidFill>
                  <a:schemeClr val="tx1"/>
                </a:solidFill>
                <a:latin typeface="Poppins" pitchFamily="2" charset="-94"/>
                <a:cs typeface="Poppins" pitchFamily="2" charset="-94"/>
              </a:rPr>
              <a:t>Öz Isı</a:t>
            </a:r>
          </a:p>
          <a:p>
            <a:r>
              <a:rPr lang="el-GR" sz="1200" b="1" dirty="0" smtClean="0">
                <a:solidFill>
                  <a:schemeClr val="tx1"/>
                </a:solidFill>
                <a:cs typeface="Poppins" pitchFamily="2" charset="-94"/>
              </a:rPr>
              <a:t>Δ</a:t>
            </a:r>
            <a:r>
              <a:rPr lang="tr-TR" sz="1200" b="1" dirty="0" smtClean="0">
                <a:solidFill>
                  <a:schemeClr val="tx1"/>
                </a:solidFill>
                <a:latin typeface="Poppins" pitchFamily="2" charset="-94"/>
                <a:cs typeface="Poppins" pitchFamily="2" charset="-94"/>
              </a:rPr>
              <a:t>t:</a:t>
            </a:r>
            <a:r>
              <a:rPr lang="tr-TR" sz="1200" dirty="0" smtClean="0">
                <a:solidFill>
                  <a:schemeClr val="tx1"/>
                </a:solidFill>
                <a:latin typeface="Poppins" pitchFamily="2" charset="-94"/>
                <a:cs typeface="Poppins" pitchFamily="2" charset="-94"/>
              </a:rPr>
              <a:t> Sıcaklık Değişimi</a:t>
            </a:r>
            <a:endParaRPr lang="tr-TR" sz="1200" dirty="0">
              <a:solidFill>
                <a:schemeClr val="tx1"/>
              </a:solidFill>
              <a:latin typeface="Poppins" pitchFamily="2" charset="-94"/>
              <a:cs typeface="Poppins" pitchFamily="2" charset="-94"/>
            </a:endParaRPr>
          </a:p>
        </p:txBody>
      </p:sp>
      <p:cxnSp>
        <p:nvCxnSpPr>
          <p:cNvPr id="3" name="Düz Ok Bağlayıcısı 2"/>
          <p:cNvCxnSpPr/>
          <p:nvPr/>
        </p:nvCxnSpPr>
        <p:spPr>
          <a:xfrm flipV="1">
            <a:off x="2605549" y="3808925"/>
            <a:ext cx="590111" cy="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05149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843558"/>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6" y="1347613"/>
            <a:ext cx="7416824" cy="119238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0070C0"/>
              </a:buClr>
              <a:buFont typeface="Wingdings" pitchFamily="2" charset="2"/>
              <a:buChar char="Ø"/>
              <a:defRPr/>
            </a:pPr>
            <a:r>
              <a:rPr lang="tr-TR" sz="1200" dirty="0">
                <a:solidFill>
                  <a:schemeClr val="bg1">
                    <a:lumMod val="10000"/>
                  </a:schemeClr>
                </a:solidFill>
                <a:latin typeface="Poppins" pitchFamily="2" charset="-94"/>
                <a:cs typeface="Poppins" pitchFamily="2" charset="-94"/>
              </a:rPr>
              <a:t>Öz ısıya ısınma ısısı da denilmektedir.</a:t>
            </a:r>
          </a:p>
        </p:txBody>
      </p:sp>
      <p:sp>
        <p:nvSpPr>
          <p:cNvPr id="28" name="Yuvarlatılmış Dikdörtgen 27"/>
          <p:cNvSpPr/>
          <p:nvPr/>
        </p:nvSpPr>
        <p:spPr>
          <a:xfrm>
            <a:off x="762140" y="699543"/>
            <a:ext cx="7704856" cy="1336153"/>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Yuvarlatılmış Dikdörtgen 28"/>
          <p:cNvSpPr/>
          <p:nvPr/>
        </p:nvSpPr>
        <p:spPr>
          <a:xfrm>
            <a:off x="762140" y="699542"/>
            <a:ext cx="7704856" cy="432048"/>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Altıgen 29"/>
          <p:cNvSpPr/>
          <p:nvPr/>
        </p:nvSpPr>
        <p:spPr>
          <a:xfrm>
            <a:off x="539552" y="627534"/>
            <a:ext cx="648072" cy="576064"/>
          </a:xfrm>
          <a:prstGeom prst="hexagon">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Google Shape;15287;p42"/>
          <p:cNvSpPr txBox="1">
            <a:spLocks/>
          </p:cNvSpPr>
          <p:nvPr/>
        </p:nvSpPr>
        <p:spPr>
          <a:xfrm>
            <a:off x="1186435" y="696966"/>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smtClean="0">
                <a:solidFill>
                  <a:schemeClr val="accent6"/>
                </a:solidFill>
                <a:latin typeface="321impact" pitchFamily="2" charset="0"/>
                <a:cs typeface="Poppins" pitchFamily="2" charset="-94"/>
                <a:sym typeface="Darker Grotesque Medium"/>
              </a:rPr>
              <a:t>BİLGİ</a:t>
            </a:r>
            <a:endParaRPr lang="tr-TR" sz="2000" dirty="0">
              <a:solidFill>
                <a:schemeClr val="accent6"/>
              </a:solidFill>
              <a:latin typeface="321impact" pitchFamily="2" charset="0"/>
              <a:cs typeface="Poppins" pitchFamily="2" charset="-94"/>
              <a:sym typeface="Darker Grotesque Medium"/>
            </a:endParaRPr>
          </a:p>
        </p:txBody>
      </p:sp>
      <p:pic>
        <p:nvPicPr>
          <p:cNvPr id="32" name="Picture 3" descr="C:\Users\Eru Iluvatar\Desktop\pngw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91388" y="739949"/>
            <a:ext cx="344399" cy="344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446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Öz Isının Özellikleri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275607"/>
            <a:ext cx="4277450" cy="33813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Öz ısı saf maddeler için </a:t>
            </a:r>
            <a:r>
              <a:rPr lang="tr-TR" sz="1200" dirty="0">
                <a:solidFill>
                  <a:srgbClr val="FF0000"/>
                </a:solidFill>
                <a:latin typeface="Poppins" pitchFamily="2" charset="-94"/>
                <a:cs typeface="Poppins" pitchFamily="2" charset="-94"/>
              </a:rPr>
              <a:t>ayırt edici özelliktir</a:t>
            </a:r>
            <a:r>
              <a:rPr lang="tr-TR" sz="1200" dirty="0">
                <a:latin typeface="Poppins" pitchFamily="2" charset="-94"/>
                <a:cs typeface="Poppins" pitchFamily="2" charset="-94"/>
              </a:rPr>
              <a:t>. </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Öz ısı maddenin miktarına bağlı olarak değişmez.</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Maddenin fiziksel hâlinin değişmesi öz ısısının değişmesini etkileyebilir. (</a:t>
            </a:r>
            <a:r>
              <a:rPr lang="tr-TR" sz="1200" dirty="0" err="1">
                <a:latin typeface="Poppins" pitchFamily="2" charset="-94"/>
                <a:cs typeface="Poppins" pitchFamily="2" charset="-94"/>
              </a:rPr>
              <a:t>csu</a:t>
            </a:r>
            <a:r>
              <a:rPr lang="tr-TR" sz="1200" dirty="0">
                <a:latin typeface="Poppins" pitchFamily="2" charset="-94"/>
                <a:cs typeface="Poppins" pitchFamily="2" charset="-94"/>
              </a:rPr>
              <a:t>: 1 cal, </a:t>
            </a:r>
            <a:r>
              <a:rPr lang="tr-TR" sz="1200" dirty="0" err="1">
                <a:latin typeface="Poppins" pitchFamily="2" charset="-94"/>
                <a:cs typeface="Poppins" pitchFamily="2" charset="-94"/>
              </a:rPr>
              <a:t>cbuz</a:t>
            </a:r>
            <a:r>
              <a:rPr lang="tr-TR" sz="1200" dirty="0">
                <a:latin typeface="Poppins" pitchFamily="2" charset="-94"/>
                <a:cs typeface="Poppins" pitchFamily="2" charset="-94"/>
              </a:rPr>
              <a:t>: 0.5 cal)</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i="1" dirty="0">
                <a:solidFill>
                  <a:srgbClr val="FF0000"/>
                </a:solidFill>
                <a:latin typeface="Poppins" pitchFamily="2" charset="-94"/>
                <a:cs typeface="Poppins" pitchFamily="2" charset="-94"/>
              </a:rPr>
              <a:t>Eşit miktarda farklı cins sıvılara eşit miktarda ısı verildiğinde öz ısısı az olan sıvının sıcaklığı daha fazla artar.</a:t>
            </a:r>
          </a:p>
          <a:p>
            <a:pPr marL="171450" indent="-171450" algn="l">
              <a:buSzPct val="100000"/>
              <a:buFont typeface="Arial" pitchFamily="34" charset="0"/>
              <a:buChar char="•"/>
            </a:pPr>
            <a:endParaRPr lang="tr-TR" sz="1200" i="1" dirty="0">
              <a:solidFill>
                <a:srgbClr val="FF0000"/>
              </a:solidFill>
              <a:latin typeface="Poppins" pitchFamily="2" charset="-94"/>
              <a:cs typeface="Poppins" pitchFamily="2" charset="-94"/>
            </a:endParaRPr>
          </a:p>
          <a:p>
            <a:pPr marL="171450" indent="-171450" algn="l">
              <a:buSzPct val="100000"/>
              <a:buFont typeface="Arial" pitchFamily="34" charset="0"/>
              <a:buChar char="•"/>
            </a:pPr>
            <a:r>
              <a:rPr lang="tr-TR" sz="1200" i="1" dirty="0">
                <a:solidFill>
                  <a:srgbClr val="FF0000"/>
                </a:solidFill>
                <a:latin typeface="Poppins" pitchFamily="2" charset="-94"/>
                <a:cs typeface="Poppins" pitchFamily="2" charset="-94"/>
              </a:rPr>
              <a:t>Eşit miktarda farklı cins sıvıların çevreye verdikleri ısının miktarı, öz ısısı fazla olanda daha fazladır.</a:t>
            </a:r>
          </a:p>
          <a:p>
            <a:pPr marL="171450" indent="-171450" algn="l">
              <a:buSzPct val="100000"/>
              <a:buFont typeface="Arial" pitchFamily="34" charset="0"/>
              <a:buChar char="•"/>
            </a:pPr>
            <a:endParaRPr lang="tr-TR" sz="1200" dirty="0">
              <a:latin typeface="Poppins" pitchFamily="2" charset="-94"/>
              <a:cs typeface="Poppins" pitchFamily="2" charset="-94"/>
            </a:endParaRPr>
          </a:p>
        </p:txBody>
      </p:sp>
      <p:pic>
        <p:nvPicPr>
          <p:cNvPr id="25602" name="Picture 2"/>
          <p:cNvPicPr>
            <a:picLocks noChangeAspect="1" noChangeArrowheads="1"/>
          </p:cNvPicPr>
          <p:nvPr/>
        </p:nvPicPr>
        <p:blipFill>
          <a:blip r:embed="rId3">
            <a:clrChange>
              <a:clrFrom>
                <a:srgbClr val="F6F9F6"/>
              </a:clrFrom>
              <a:clrTo>
                <a:srgbClr val="F6F9F6">
                  <a:alpha val="0"/>
                </a:srgbClr>
              </a:clrTo>
            </a:clrChange>
            <a:extLst>
              <a:ext uri="{28A0092B-C50C-407E-A947-70E740481C1C}">
                <a14:useLocalDpi xmlns:a14="http://schemas.microsoft.com/office/drawing/2010/main" val="0"/>
              </a:ext>
            </a:extLst>
          </a:blip>
          <a:srcRect/>
          <a:stretch>
            <a:fillRect/>
          </a:stretch>
        </p:blipFill>
        <p:spPr bwMode="auto">
          <a:xfrm>
            <a:off x="5042009" y="1365250"/>
            <a:ext cx="3189179"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17345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843558"/>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6" y="1347613"/>
            <a:ext cx="7416824" cy="68808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0070C0"/>
              </a:buClr>
              <a:buFont typeface="Wingdings" pitchFamily="2" charset="2"/>
              <a:buChar char="Ø"/>
              <a:defRPr/>
            </a:pPr>
            <a:r>
              <a:rPr lang="tr-TR" sz="1200" dirty="0">
                <a:solidFill>
                  <a:schemeClr val="bg1">
                    <a:lumMod val="10000"/>
                  </a:schemeClr>
                </a:solidFill>
                <a:latin typeface="Poppins" pitchFamily="2" charset="-94"/>
                <a:cs typeface="Poppins" pitchFamily="2" charset="-94"/>
              </a:rPr>
              <a:t>Termometrelerde öz ısısı düşük olduğu için cıva kullanılması, peynirin öz ısısı düşük olduğu için peynirli gözlemenin patatesli gözlemeden çabuk soğuması, kara ve deniz arasında öz ısı farkından dolayı oluşan meltemler günlük hayatta karşımıza çıkan öz ısı örnekleridir.</a:t>
            </a:r>
          </a:p>
        </p:txBody>
      </p:sp>
      <p:sp>
        <p:nvSpPr>
          <p:cNvPr id="28" name="Yuvarlatılmış Dikdörtgen 27"/>
          <p:cNvSpPr/>
          <p:nvPr/>
        </p:nvSpPr>
        <p:spPr>
          <a:xfrm>
            <a:off x="762140" y="699543"/>
            <a:ext cx="7704856" cy="166265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Yuvarlatılmış Dikdörtgen 28"/>
          <p:cNvSpPr/>
          <p:nvPr/>
        </p:nvSpPr>
        <p:spPr>
          <a:xfrm>
            <a:off x="762140" y="699542"/>
            <a:ext cx="7704856" cy="432048"/>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Altıgen 29"/>
          <p:cNvSpPr/>
          <p:nvPr/>
        </p:nvSpPr>
        <p:spPr>
          <a:xfrm>
            <a:off x="539552" y="627534"/>
            <a:ext cx="648072" cy="576064"/>
          </a:xfrm>
          <a:prstGeom prst="hexagon">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Google Shape;15287;p42"/>
          <p:cNvSpPr txBox="1">
            <a:spLocks/>
          </p:cNvSpPr>
          <p:nvPr/>
        </p:nvSpPr>
        <p:spPr>
          <a:xfrm>
            <a:off x="1186435" y="696966"/>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smtClean="0">
                <a:solidFill>
                  <a:schemeClr val="accent6"/>
                </a:solidFill>
                <a:latin typeface="321impact" pitchFamily="2" charset="0"/>
                <a:cs typeface="Poppins" pitchFamily="2" charset="-94"/>
                <a:sym typeface="Darker Grotesque Medium"/>
              </a:rPr>
              <a:t>BİLGİ</a:t>
            </a:r>
            <a:endParaRPr lang="tr-TR" sz="2000" dirty="0">
              <a:solidFill>
                <a:schemeClr val="accent6"/>
              </a:solidFill>
              <a:latin typeface="321impact" pitchFamily="2" charset="0"/>
              <a:cs typeface="Poppins" pitchFamily="2" charset="-94"/>
              <a:sym typeface="Darker Grotesque Medium"/>
            </a:endParaRPr>
          </a:p>
        </p:txBody>
      </p:sp>
      <p:pic>
        <p:nvPicPr>
          <p:cNvPr id="32" name="Picture 3" descr="C:\Users\Eru Iluvatar\Desktop\pngw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91388" y="739949"/>
            <a:ext cx="344399" cy="344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704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25147"/>
          </a:xfrm>
          <a:prstGeom prst="rect">
            <a:avLst/>
          </a:prstGeom>
          <a:solidFill>
            <a:schemeClr val="bg2"/>
          </a:solid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Periyodik Sistemin Tarihçesi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Yuvarlatılmış Dikdörtgen 1"/>
          <p:cNvSpPr/>
          <p:nvPr/>
        </p:nvSpPr>
        <p:spPr>
          <a:xfrm>
            <a:off x="1423851" y="1410792"/>
            <a:ext cx="6720840" cy="627015"/>
          </a:xfrm>
          <a:prstGeom prst="round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224;p30"/>
          <p:cNvSpPr txBox="1">
            <a:spLocks/>
          </p:cNvSpPr>
          <p:nvPr/>
        </p:nvSpPr>
        <p:spPr>
          <a:xfrm>
            <a:off x="1784417" y="1412003"/>
            <a:ext cx="6360274" cy="6258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r>
              <a:rPr lang="tr-TR" sz="1200" i="1" dirty="0" err="1">
                <a:solidFill>
                  <a:srgbClr val="FF0000"/>
                </a:solidFill>
                <a:latin typeface="Poppins" pitchFamily="2" charset="-94"/>
                <a:cs typeface="Poppins" pitchFamily="2" charset="-94"/>
              </a:rPr>
              <a:t>Lothar</a:t>
            </a:r>
            <a:r>
              <a:rPr lang="tr-TR" sz="1200" i="1" dirty="0">
                <a:solidFill>
                  <a:srgbClr val="FF0000"/>
                </a:solidFill>
                <a:latin typeface="Poppins" pitchFamily="2" charset="-94"/>
                <a:cs typeface="Poppins" pitchFamily="2" charset="-94"/>
              </a:rPr>
              <a:t> </a:t>
            </a:r>
            <a:r>
              <a:rPr lang="tr-TR" sz="1200" i="1" dirty="0" err="1">
                <a:solidFill>
                  <a:srgbClr val="FF0000"/>
                </a:solidFill>
                <a:latin typeface="Poppins" pitchFamily="2" charset="-94"/>
                <a:cs typeface="Poppins" pitchFamily="2" charset="-94"/>
              </a:rPr>
              <a:t>Meyer</a:t>
            </a:r>
            <a:r>
              <a:rPr lang="tr-TR" sz="1200" dirty="0">
                <a:latin typeface="Poppins" pitchFamily="2" charset="-94"/>
                <a:cs typeface="Poppins" pitchFamily="2" charset="-94"/>
              </a:rPr>
              <a:t>, elementleri </a:t>
            </a:r>
            <a:r>
              <a:rPr lang="tr-TR" sz="1200" i="1" dirty="0">
                <a:solidFill>
                  <a:srgbClr val="FF0000"/>
                </a:solidFill>
                <a:latin typeface="Poppins" pitchFamily="2" charset="-94"/>
                <a:cs typeface="Poppins" pitchFamily="2" charset="-94"/>
              </a:rPr>
              <a:t>benzer fiziksel özelliklerine </a:t>
            </a:r>
            <a:r>
              <a:rPr lang="tr-TR" sz="1200" dirty="0">
                <a:latin typeface="Poppins" pitchFamily="2" charset="-94"/>
                <a:cs typeface="Poppins" pitchFamily="2" charset="-94"/>
              </a:rPr>
              <a:t>göre </a:t>
            </a:r>
            <a:r>
              <a:rPr lang="tr-TR" sz="1200" dirty="0" smtClean="0">
                <a:latin typeface="Poppins" pitchFamily="2" charset="-94"/>
                <a:cs typeface="Poppins" pitchFamily="2" charset="-94"/>
              </a:rPr>
              <a:t>sıralamıştır. Mendeleyev </a:t>
            </a:r>
            <a:r>
              <a:rPr lang="tr-TR" sz="1200" dirty="0">
                <a:latin typeface="Poppins" pitchFamily="2" charset="-94"/>
                <a:cs typeface="Poppins" pitchFamily="2" charset="-94"/>
              </a:rPr>
              <a:t>ve </a:t>
            </a:r>
            <a:r>
              <a:rPr lang="tr-TR" sz="1200" dirty="0" err="1">
                <a:latin typeface="Poppins" pitchFamily="2" charset="-94"/>
                <a:cs typeface="Poppins" pitchFamily="2" charset="-94"/>
              </a:rPr>
              <a:t>Meyer</a:t>
            </a:r>
            <a:r>
              <a:rPr lang="tr-TR" sz="1200" dirty="0">
                <a:latin typeface="Poppins" pitchFamily="2" charset="-94"/>
                <a:cs typeface="Poppins" pitchFamily="2" charset="-94"/>
              </a:rPr>
              <a:t> birbirinden habersiz aynı sıralamayı yapmıştır.</a:t>
            </a:r>
          </a:p>
        </p:txBody>
      </p:sp>
      <p:sp>
        <p:nvSpPr>
          <p:cNvPr id="18" name="Google Shape;224;p30"/>
          <p:cNvSpPr txBox="1">
            <a:spLocks/>
          </p:cNvSpPr>
          <p:nvPr/>
        </p:nvSpPr>
        <p:spPr>
          <a:xfrm>
            <a:off x="1793132" y="2439626"/>
            <a:ext cx="6360274" cy="9305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r>
              <a:rPr lang="tr-TR" sz="1200" dirty="0">
                <a:latin typeface="Poppins" pitchFamily="2" charset="-94"/>
                <a:cs typeface="Poppins" pitchFamily="2" charset="-94"/>
              </a:rPr>
              <a:t>Elementleri birbirinden ayıran özelliğin </a:t>
            </a:r>
            <a:r>
              <a:rPr lang="tr-TR" sz="1200" i="1" dirty="0">
                <a:solidFill>
                  <a:srgbClr val="FF0000"/>
                </a:solidFill>
                <a:latin typeface="Poppins" pitchFamily="2" charset="-94"/>
                <a:cs typeface="Poppins" pitchFamily="2" charset="-94"/>
              </a:rPr>
              <a:t>atom numarası </a:t>
            </a:r>
            <a:r>
              <a:rPr lang="tr-TR" sz="1200" dirty="0">
                <a:latin typeface="Poppins" pitchFamily="2" charset="-94"/>
                <a:cs typeface="Poppins" pitchFamily="2" charset="-94"/>
              </a:rPr>
              <a:t>yani </a:t>
            </a:r>
            <a:r>
              <a:rPr lang="tr-TR" sz="1200" i="1" dirty="0">
                <a:solidFill>
                  <a:srgbClr val="FF0000"/>
                </a:solidFill>
                <a:latin typeface="Poppins" pitchFamily="2" charset="-94"/>
                <a:cs typeface="Poppins" pitchFamily="2" charset="-94"/>
              </a:rPr>
              <a:t>proton sayısı </a:t>
            </a:r>
            <a:r>
              <a:rPr lang="tr-TR" sz="1200" dirty="0">
                <a:latin typeface="Poppins" pitchFamily="2" charset="-94"/>
                <a:cs typeface="Poppins" pitchFamily="2" charset="-94"/>
              </a:rPr>
              <a:t>olduğunu keşfeden </a:t>
            </a:r>
            <a:r>
              <a:rPr lang="tr-TR" sz="1200" i="1" dirty="0">
                <a:solidFill>
                  <a:srgbClr val="FF0000"/>
                </a:solidFill>
                <a:latin typeface="Poppins" pitchFamily="2" charset="-94"/>
                <a:cs typeface="Poppins" pitchFamily="2" charset="-94"/>
              </a:rPr>
              <a:t>Henry </a:t>
            </a:r>
            <a:r>
              <a:rPr lang="tr-TR" sz="1200" i="1" dirty="0" err="1">
                <a:solidFill>
                  <a:srgbClr val="FF0000"/>
                </a:solidFill>
                <a:latin typeface="Poppins" pitchFamily="2" charset="-94"/>
                <a:cs typeface="Poppins" pitchFamily="2" charset="-94"/>
              </a:rPr>
              <a:t>Moseley</a:t>
            </a:r>
            <a:r>
              <a:rPr lang="tr-TR" sz="1200" dirty="0">
                <a:latin typeface="Poppins" pitchFamily="2" charset="-94"/>
                <a:cs typeface="Poppins" pitchFamily="2" charset="-94"/>
              </a:rPr>
              <a:t>, elementleri </a:t>
            </a:r>
            <a:r>
              <a:rPr lang="tr-TR" sz="1200" dirty="0">
                <a:solidFill>
                  <a:srgbClr val="FF0000"/>
                </a:solidFill>
                <a:latin typeface="Poppins" pitchFamily="2" charset="-94"/>
                <a:cs typeface="Poppins" pitchFamily="2" charset="-94"/>
              </a:rPr>
              <a:t>artan proton sayılarına </a:t>
            </a:r>
            <a:r>
              <a:rPr lang="tr-TR" sz="1200" dirty="0">
                <a:latin typeface="Poppins" pitchFamily="2" charset="-94"/>
                <a:cs typeface="Poppins" pitchFamily="2" charset="-94"/>
              </a:rPr>
              <a:t>göre sıralamıştır. Bugünkü periyodik cetveli oluşturan </a:t>
            </a:r>
            <a:r>
              <a:rPr lang="tr-TR" sz="1200" dirty="0" err="1">
                <a:latin typeface="Poppins" pitchFamily="2" charset="-94"/>
                <a:cs typeface="Poppins" pitchFamily="2" charset="-94"/>
              </a:rPr>
              <a:t>Moseley</a:t>
            </a:r>
            <a:r>
              <a:rPr lang="tr-TR" sz="1200" dirty="0">
                <a:latin typeface="Poppins" pitchFamily="2" charset="-94"/>
                <a:cs typeface="Poppins" pitchFamily="2" charset="-94"/>
              </a:rPr>
              <a:t>, </a:t>
            </a:r>
            <a:r>
              <a:rPr lang="tr-TR" sz="1200" i="1" dirty="0">
                <a:latin typeface="Poppins" pitchFamily="2" charset="-94"/>
                <a:cs typeface="Poppins" pitchFamily="2" charset="-94"/>
              </a:rPr>
              <a:t>alt alta olan </a:t>
            </a:r>
            <a:r>
              <a:rPr lang="tr-TR" sz="1200" dirty="0">
                <a:latin typeface="Poppins" pitchFamily="2" charset="-94"/>
                <a:cs typeface="Poppins" pitchFamily="2" charset="-94"/>
              </a:rPr>
              <a:t>elementlerin benzer kimyasal özellikleri olduğunu görmüştür.</a:t>
            </a:r>
          </a:p>
        </p:txBody>
      </p:sp>
      <p:sp>
        <p:nvSpPr>
          <p:cNvPr id="19" name="Yuvarlatılmış Dikdörtgen 18"/>
          <p:cNvSpPr/>
          <p:nvPr/>
        </p:nvSpPr>
        <p:spPr>
          <a:xfrm>
            <a:off x="1423851" y="2464540"/>
            <a:ext cx="6720840" cy="951397"/>
          </a:xfrm>
          <a:prstGeom prst="round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74" name="Picture 2"/>
          <p:cNvPicPr>
            <a:picLocks noChangeAspect="1" noChangeArrowheads="1"/>
          </p:cNvPicPr>
          <p:nvPr/>
        </p:nvPicPr>
        <p:blipFill>
          <a:blip r:embed="rId3">
            <a:clrChange>
              <a:clrFrom>
                <a:srgbClr val="F1ECF2"/>
              </a:clrFrom>
              <a:clrTo>
                <a:srgbClr val="F1ECF2">
                  <a:alpha val="0"/>
                </a:srgbClr>
              </a:clrTo>
            </a:clrChange>
            <a:extLst>
              <a:ext uri="{28A0092B-C50C-407E-A947-70E740481C1C}">
                <a14:useLocalDpi xmlns:a14="http://schemas.microsoft.com/office/drawing/2010/main" val="0"/>
              </a:ext>
            </a:extLst>
          </a:blip>
          <a:srcRect/>
          <a:stretch>
            <a:fillRect/>
          </a:stretch>
        </p:blipFill>
        <p:spPr bwMode="auto">
          <a:xfrm>
            <a:off x="859416" y="1312822"/>
            <a:ext cx="92500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clrChange>
              <a:clrFrom>
                <a:srgbClr val="E7E4E5"/>
              </a:clrFrom>
              <a:clrTo>
                <a:srgbClr val="E7E4E5">
                  <a:alpha val="0"/>
                </a:srgbClr>
              </a:clrTo>
            </a:clrChange>
            <a:extLst>
              <a:ext uri="{28A0092B-C50C-407E-A947-70E740481C1C}">
                <a14:useLocalDpi xmlns:a14="http://schemas.microsoft.com/office/drawing/2010/main" val="0"/>
              </a:ext>
            </a:extLst>
          </a:blip>
          <a:srcRect/>
          <a:stretch>
            <a:fillRect/>
          </a:stretch>
        </p:blipFill>
        <p:spPr bwMode="auto">
          <a:xfrm>
            <a:off x="866606" y="2404294"/>
            <a:ext cx="925003" cy="118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Yuvarlatılmış Dikdörtgen 16"/>
          <p:cNvSpPr/>
          <p:nvPr/>
        </p:nvSpPr>
        <p:spPr>
          <a:xfrm>
            <a:off x="1423850" y="3777201"/>
            <a:ext cx="6720840" cy="644581"/>
          </a:xfrm>
          <a:prstGeom prst="round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1784416" y="3784943"/>
            <a:ext cx="6360274" cy="6433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r>
              <a:rPr lang="tr-TR" sz="1200" dirty="0">
                <a:latin typeface="Poppins" pitchFamily="2" charset="-94"/>
                <a:cs typeface="Poppins" pitchFamily="2" charset="-94"/>
              </a:rPr>
              <a:t>Günümüzde kullanılan periyodik cetvelin altına iki satır ekleyen </a:t>
            </a:r>
            <a:r>
              <a:rPr lang="tr-TR" sz="1200" i="1" dirty="0" err="1">
                <a:solidFill>
                  <a:srgbClr val="FF0000"/>
                </a:solidFill>
                <a:latin typeface="Poppins" pitchFamily="2" charset="-94"/>
                <a:cs typeface="Poppins" pitchFamily="2" charset="-94"/>
              </a:rPr>
              <a:t>Glenn</a:t>
            </a:r>
            <a:r>
              <a:rPr lang="tr-TR" sz="1200" i="1" dirty="0">
                <a:solidFill>
                  <a:srgbClr val="FF0000"/>
                </a:solidFill>
                <a:latin typeface="Poppins" pitchFamily="2" charset="-94"/>
                <a:cs typeface="Poppins" pitchFamily="2" charset="-94"/>
              </a:rPr>
              <a:t> </a:t>
            </a:r>
            <a:r>
              <a:rPr lang="tr-TR" sz="1200" i="1" dirty="0" err="1">
                <a:solidFill>
                  <a:srgbClr val="FF0000"/>
                </a:solidFill>
                <a:latin typeface="Poppins" pitchFamily="2" charset="-94"/>
                <a:cs typeface="Poppins" pitchFamily="2" charset="-94"/>
              </a:rPr>
              <a:t>Seaborg</a:t>
            </a:r>
            <a:r>
              <a:rPr lang="tr-TR" sz="1200" dirty="0">
                <a:latin typeface="Poppins" pitchFamily="2" charset="-94"/>
                <a:cs typeface="Poppins" pitchFamily="2" charset="-94"/>
              </a:rPr>
              <a:t>, periyodik tabloya son şeklini vermiştir.</a:t>
            </a: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16" y="3667434"/>
            <a:ext cx="925000" cy="101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5728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a:solidFill>
                  <a:schemeClr val="accent6"/>
                </a:solidFill>
                <a:latin typeface="Poppins" pitchFamily="2" charset="-94"/>
                <a:cs typeface="Poppins" pitchFamily="2" charset="-94"/>
                <a:sym typeface="Darker Grotesque Medium"/>
              </a:rPr>
              <a:t>Isı – Kütle İlişkisi ( Q ve m)</a:t>
            </a: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32492" y="2062381"/>
            <a:ext cx="7535000" cy="1638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Kütle ve ısı doğru orantılıdır.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i="1" dirty="0">
                <a:solidFill>
                  <a:srgbClr val="FF0000"/>
                </a:solidFill>
                <a:latin typeface="Poppins" pitchFamily="2" charset="-94"/>
                <a:cs typeface="Poppins" pitchFamily="2" charset="-94"/>
              </a:rPr>
              <a:t>Aynı sıcaklıkta, aynı türden yapılmış maddelerin kütlesi arttıkça içerisindeki ısı miktarı da artar.</a:t>
            </a:r>
          </a:p>
          <a:p>
            <a:pPr marL="0" indent="0" algn="l">
              <a:buSzPct val="100000"/>
            </a:pPr>
            <a:endParaRPr lang="tr-TR" sz="1200" dirty="0">
              <a:latin typeface="Poppins" pitchFamily="2" charset="-94"/>
              <a:cs typeface="Poppins" pitchFamily="2" charset="-94"/>
            </a:endParaRPr>
          </a:p>
        </p:txBody>
      </p:sp>
      <p:sp>
        <p:nvSpPr>
          <p:cNvPr id="2" name="Metin kutusu 1"/>
          <p:cNvSpPr txBox="1"/>
          <p:nvPr/>
        </p:nvSpPr>
        <p:spPr>
          <a:xfrm>
            <a:off x="827584" y="1390650"/>
            <a:ext cx="2513830" cy="646331"/>
          </a:xfrm>
          <a:prstGeom prst="rect">
            <a:avLst/>
          </a:prstGeom>
          <a:noFill/>
        </p:spPr>
        <p:txBody>
          <a:bodyPr wrap="none" rtlCol="0">
            <a:spAutoFit/>
          </a:bodyPr>
          <a:lstStyle/>
          <a:p>
            <a:r>
              <a:rPr lang="tr-TR" sz="3600" b="1" dirty="0" smtClean="0">
                <a:solidFill>
                  <a:srgbClr val="FF0000"/>
                </a:solidFill>
                <a:latin typeface="Poppins" pitchFamily="2" charset="-94"/>
                <a:cs typeface="Poppins" pitchFamily="2" charset="-94"/>
              </a:rPr>
              <a:t>Q</a:t>
            </a:r>
            <a:r>
              <a:rPr lang="tr-TR" sz="3600" b="1" dirty="0" smtClean="0">
                <a:latin typeface="Poppins" pitchFamily="2" charset="-94"/>
                <a:cs typeface="Poppins" pitchFamily="2" charset="-94"/>
              </a:rPr>
              <a:t>= </a:t>
            </a:r>
            <a:r>
              <a:rPr lang="tr-TR" sz="3600" b="1" dirty="0" err="1" smtClean="0">
                <a:solidFill>
                  <a:srgbClr val="FF0000"/>
                </a:solidFill>
                <a:latin typeface="Poppins" pitchFamily="2" charset="-94"/>
                <a:cs typeface="Poppins" pitchFamily="2" charset="-94"/>
              </a:rPr>
              <a:t>m</a:t>
            </a:r>
            <a:r>
              <a:rPr lang="tr-TR" sz="3600" b="1" dirty="0" err="1" smtClean="0">
                <a:latin typeface="Poppins" pitchFamily="2" charset="-94"/>
                <a:cs typeface="Poppins" pitchFamily="2" charset="-94"/>
              </a:rPr>
              <a:t>.c</a:t>
            </a:r>
            <a:r>
              <a:rPr lang="tr-TR" sz="3600" b="1" dirty="0" smtClean="0">
                <a:latin typeface="Poppins" pitchFamily="2" charset="-94"/>
                <a:cs typeface="Poppins" pitchFamily="2" charset="-94"/>
              </a:rPr>
              <a:t>.</a:t>
            </a:r>
            <a:r>
              <a:rPr lang="el-GR" sz="3600" b="1" dirty="0" smtClean="0">
                <a:cs typeface="Poppins" pitchFamily="2" charset="-94"/>
              </a:rPr>
              <a:t>Δ</a:t>
            </a:r>
            <a:r>
              <a:rPr lang="tr-TR" sz="3600" b="1" dirty="0" smtClean="0">
                <a:latin typeface="Poppins" pitchFamily="2" charset="-94"/>
                <a:cs typeface="Poppins" pitchFamily="2" charset="-94"/>
              </a:rPr>
              <a:t>t</a:t>
            </a:r>
            <a:endParaRPr lang="tr-TR" sz="3600" b="1" dirty="0">
              <a:latin typeface="Poppins" pitchFamily="2" charset="-94"/>
              <a:cs typeface="Poppins" pitchFamily="2" charset="-94"/>
            </a:endParaRPr>
          </a:p>
        </p:txBody>
      </p:sp>
    </p:spTree>
    <p:extLst>
      <p:ext uri="{BB962C8B-B14F-4D97-AF65-F5344CB8AC3E}">
        <p14:creationId xmlns:p14="http://schemas.microsoft.com/office/powerpoint/2010/main" val="9161118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a:solidFill>
                  <a:schemeClr val="accent6"/>
                </a:solidFill>
                <a:latin typeface="Poppins" pitchFamily="2" charset="-94"/>
                <a:cs typeface="Poppins" pitchFamily="2" charset="-94"/>
                <a:sym typeface="Darker Grotesque Medium"/>
              </a:rPr>
              <a:t>Isı – Kütle İlişkisi ( Q ve m)</a:t>
            </a: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32492" y="2413000"/>
            <a:ext cx="7535000" cy="222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r>
              <a:rPr lang="tr-TR" sz="1200" dirty="0" smtClean="0">
                <a:latin typeface="Poppins" pitchFamily="2" charset="-94"/>
                <a:cs typeface="Poppins" pitchFamily="2" charset="-94"/>
              </a:rPr>
              <a:t>Sıcaklıkları </a:t>
            </a:r>
            <a:r>
              <a:rPr lang="tr-TR" sz="1200" dirty="0">
                <a:latin typeface="Poppins" pitchFamily="2" charset="-94"/>
                <a:cs typeface="Poppins" pitchFamily="2" charset="-94"/>
              </a:rPr>
              <a:t>70 °C olan, 50 g ve 100 g suya buz parçaları atılmaktadır. Hangi kapta daha fazla buz erir?</a:t>
            </a:r>
          </a:p>
          <a:p>
            <a:pPr marL="0" indent="0" algn="l"/>
            <a:endParaRPr lang="tr-TR" sz="1200" dirty="0">
              <a:latin typeface="Poppins" pitchFamily="2" charset="-94"/>
              <a:cs typeface="Poppins" pitchFamily="2" charset="-94"/>
            </a:endParaRPr>
          </a:p>
          <a:p>
            <a:pPr marL="0" indent="0" algn="l"/>
            <a:r>
              <a:rPr lang="tr-TR" sz="1200" dirty="0">
                <a:latin typeface="Poppins" pitchFamily="2" charset="-94"/>
                <a:cs typeface="Poppins" pitchFamily="2" charset="-94"/>
              </a:rPr>
              <a:t>Madde miktarı (kütlesi) fazla olan suyun içerisinde bulunan ısı miktarı da fazla olacaktır. Bu nedenle 100 g su daha fazla buz eritir.</a:t>
            </a:r>
          </a:p>
          <a:p>
            <a:pPr marL="171450" indent="-171450" algn="l">
              <a:buFont typeface="Arial" panose="020B0604020202020204" pitchFamily="34" charset="0"/>
              <a:buChar char="•"/>
            </a:pPr>
            <a:endParaRPr lang="tr-TR" sz="1200" dirty="0">
              <a:latin typeface="Poppins" pitchFamily="2" charset="-94"/>
              <a:cs typeface="Poppins" pitchFamily="2" charset="-94"/>
            </a:endParaRPr>
          </a:p>
          <a:p>
            <a:pPr marL="0" indent="0" algn="l"/>
            <a:r>
              <a:rPr lang="tr-TR" sz="1200" b="1" dirty="0">
                <a:solidFill>
                  <a:srgbClr val="FF0000"/>
                </a:solidFill>
                <a:latin typeface="Poppins" pitchFamily="2" charset="-94"/>
                <a:cs typeface="Poppins" pitchFamily="2" charset="-94"/>
              </a:rPr>
              <a:t>Bağımsız değişken: </a:t>
            </a:r>
            <a:r>
              <a:rPr lang="tr-TR" sz="1200" dirty="0">
                <a:latin typeface="Poppins" pitchFamily="2" charset="-94"/>
                <a:cs typeface="Poppins" pitchFamily="2" charset="-94"/>
              </a:rPr>
              <a:t>Suyun kütlesi</a:t>
            </a:r>
          </a:p>
          <a:p>
            <a:pPr marL="0" indent="0" algn="l"/>
            <a:r>
              <a:rPr lang="tr-TR" sz="1200" b="1" dirty="0">
                <a:solidFill>
                  <a:srgbClr val="FF0000"/>
                </a:solidFill>
                <a:latin typeface="Poppins" pitchFamily="2" charset="-94"/>
                <a:cs typeface="Poppins" pitchFamily="2" charset="-94"/>
              </a:rPr>
              <a:t>Bağımlı değişken: </a:t>
            </a:r>
            <a:r>
              <a:rPr lang="tr-TR" sz="1200" dirty="0">
                <a:latin typeface="Poppins" pitchFamily="2" charset="-94"/>
                <a:cs typeface="Poppins" pitchFamily="2" charset="-94"/>
              </a:rPr>
              <a:t>Verdiği ısı</a:t>
            </a:r>
          </a:p>
          <a:p>
            <a:pPr marL="0" indent="0" algn="l"/>
            <a:r>
              <a:rPr lang="tr-TR" sz="1200" b="1" dirty="0">
                <a:solidFill>
                  <a:srgbClr val="FF0000"/>
                </a:solidFill>
                <a:latin typeface="Poppins" pitchFamily="2" charset="-94"/>
                <a:cs typeface="Poppins" pitchFamily="2" charset="-94"/>
              </a:rPr>
              <a:t>Kontrol edilen değişken:</a:t>
            </a:r>
            <a:r>
              <a:rPr lang="tr-TR" sz="1200" dirty="0">
                <a:solidFill>
                  <a:srgbClr val="FF0000"/>
                </a:solidFill>
                <a:latin typeface="Poppins" pitchFamily="2" charset="-94"/>
                <a:cs typeface="Poppins" pitchFamily="2" charset="-94"/>
              </a:rPr>
              <a:t> </a:t>
            </a:r>
            <a:r>
              <a:rPr lang="tr-TR" sz="1200" dirty="0">
                <a:latin typeface="Poppins" pitchFamily="2" charset="-94"/>
                <a:cs typeface="Poppins" pitchFamily="2" charset="-94"/>
              </a:rPr>
              <a:t>Madde cinsi (öz ısı), sıcaklık değişimi</a:t>
            </a:r>
          </a:p>
        </p:txBody>
      </p:sp>
      <p:pic>
        <p:nvPicPr>
          <p:cNvPr id="10" name="Picture 2" descr="C:\Users\Eru Iluvatar\Desktop\beher.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104" y="1275606"/>
            <a:ext cx="1464987" cy="108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3273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a:solidFill>
                  <a:schemeClr val="accent6"/>
                </a:solidFill>
                <a:latin typeface="Poppins" pitchFamily="2" charset="-94"/>
                <a:cs typeface="Poppins" pitchFamily="2" charset="-94"/>
                <a:sym typeface="Darker Grotesque Medium"/>
              </a:rPr>
              <a:t>Isı – Öz Isı İlişkisi (Q ve c)</a:t>
            </a: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32492" y="2062380"/>
            <a:ext cx="7535000" cy="2039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Isı ve öz ısı doğru orantılıdır.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Kütleleri aynı, öz ısıları farklı maddeleri aynı sıcaklığa getirebilmek için verilmesi geren ısılarda farklı olacaktır.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i="1" dirty="0">
                <a:solidFill>
                  <a:srgbClr val="FF0000"/>
                </a:solidFill>
                <a:latin typeface="Poppins" pitchFamily="2" charset="-94"/>
                <a:cs typeface="Poppins" pitchFamily="2" charset="-94"/>
              </a:rPr>
              <a:t>Öz ısısı fazla olan maddeye daha fazla ısı verilmesi gerekmektedir.</a:t>
            </a:r>
          </a:p>
          <a:p>
            <a:pPr marL="171450" indent="-171450" algn="l">
              <a:buSzPct val="100000"/>
              <a:buFont typeface="Arial" pitchFamily="34" charset="0"/>
              <a:buChar char="•"/>
            </a:pPr>
            <a:endParaRPr lang="tr-TR" sz="1200" i="1" dirty="0">
              <a:solidFill>
                <a:srgbClr val="FF0000"/>
              </a:solidFill>
              <a:latin typeface="Poppins" pitchFamily="2" charset="-94"/>
              <a:cs typeface="Poppins" pitchFamily="2" charset="-94"/>
            </a:endParaRPr>
          </a:p>
          <a:p>
            <a:pPr marL="171450" indent="-171450" algn="l">
              <a:buSzPct val="100000"/>
              <a:buFont typeface="Arial" pitchFamily="34" charset="0"/>
              <a:buChar char="•"/>
            </a:pPr>
            <a:r>
              <a:rPr lang="tr-TR" sz="1200" i="1" dirty="0">
                <a:solidFill>
                  <a:srgbClr val="FF0000"/>
                </a:solidFill>
                <a:latin typeface="Poppins" pitchFamily="2" charset="-94"/>
                <a:cs typeface="Poppins" pitchFamily="2" charset="-94"/>
              </a:rPr>
              <a:t>Öz ısısı yüksek olan maddelerin çevreye verebilecekleri ısı miktarı da fazla olacaktır.</a:t>
            </a:r>
          </a:p>
        </p:txBody>
      </p:sp>
      <p:sp>
        <p:nvSpPr>
          <p:cNvPr id="2" name="Metin kutusu 1"/>
          <p:cNvSpPr txBox="1"/>
          <p:nvPr/>
        </p:nvSpPr>
        <p:spPr>
          <a:xfrm>
            <a:off x="827584" y="1390650"/>
            <a:ext cx="2513830" cy="646331"/>
          </a:xfrm>
          <a:prstGeom prst="rect">
            <a:avLst/>
          </a:prstGeom>
          <a:noFill/>
        </p:spPr>
        <p:txBody>
          <a:bodyPr wrap="none" rtlCol="0">
            <a:spAutoFit/>
          </a:bodyPr>
          <a:lstStyle/>
          <a:p>
            <a:r>
              <a:rPr lang="tr-TR" sz="3600" b="1" dirty="0" smtClean="0">
                <a:solidFill>
                  <a:srgbClr val="FF0000"/>
                </a:solidFill>
                <a:latin typeface="Poppins" pitchFamily="2" charset="-94"/>
                <a:cs typeface="Poppins" pitchFamily="2" charset="-94"/>
              </a:rPr>
              <a:t>Q</a:t>
            </a:r>
            <a:r>
              <a:rPr lang="tr-TR" sz="3600" b="1" dirty="0" smtClean="0">
                <a:latin typeface="Poppins" pitchFamily="2" charset="-94"/>
                <a:cs typeface="Poppins" pitchFamily="2" charset="-94"/>
              </a:rPr>
              <a:t>= </a:t>
            </a:r>
            <a:r>
              <a:rPr lang="tr-TR" sz="3600" b="1" dirty="0" err="1" smtClean="0">
                <a:solidFill>
                  <a:schemeClr val="tx1"/>
                </a:solidFill>
                <a:latin typeface="Poppins" pitchFamily="2" charset="-94"/>
                <a:cs typeface="Poppins" pitchFamily="2" charset="-94"/>
              </a:rPr>
              <a:t>m</a:t>
            </a:r>
            <a:r>
              <a:rPr lang="tr-TR" sz="3600" b="1" dirty="0" err="1" smtClean="0">
                <a:latin typeface="Poppins" pitchFamily="2" charset="-94"/>
                <a:cs typeface="Poppins" pitchFamily="2" charset="-94"/>
              </a:rPr>
              <a:t>.</a:t>
            </a:r>
            <a:r>
              <a:rPr lang="tr-TR" sz="3600" b="1" dirty="0" err="1" smtClean="0">
                <a:solidFill>
                  <a:srgbClr val="FF0000"/>
                </a:solidFill>
                <a:latin typeface="Poppins" pitchFamily="2" charset="-94"/>
                <a:cs typeface="Poppins" pitchFamily="2" charset="-94"/>
              </a:rPr>
              <a:t>c</a:t>
            </a:r>
            <a:r>
              <a:rPr lang="tr-TR" sz="3600" b="1" dirty="0" smtClean="0">
                <a:latin typeface="Poppins" pitchFamily="2" charset="-94"/>
                <a:cs typeface="Poppins" pitchFamily="2" charset="-94"/>
              </a:rPr>
              <a:t>.</a:t>
            </a:r>
            <a:r>
              <a:rPr lang="el-GR" sz="3600" b="1" dirty="0" smtClean="0">
                <a:cs typeface="Poppins" pitchFamily="2" charset="-94"/>
              </a:rPr>
              <a:t>Δ</a:t>
            </a:r>
            <a:r>
              <a:rPr lang="tr-TR" sz="3600" b="1" dirty="0" smtClean="0">
                <a:latin typeface="Poppins" pitchFamily="2" charset="-94"/>
                <a:cs typeface="Poppins" pitchFamily="2" charset="-94"/>
              </a:rPr>
              <a:t>t</a:t>
            </a:r>
            <a:endParaRPr lang="tr-TR" sz="3600" b="1" dirty="0">
              <a:latin typeface="Poppins" pitchFamily="2" charset="-94"/>
              <a:cs typeface="Poppins" pitchFamily="2" charset="-94"/>
            </a:endParaRPr>
          </a:p>
        </p:txBody>
      </p:sp>
    </p:spTree>
    <p:extLst>
      <p:ext uri="{BB962C8B-B14F-4D97-AF65-F5344CB8AC3E}">
        <p14:creationId xmlns:p14="http://schemas.microsoft.com/office/powerpoint/2010/main" val="11478699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a:solidFill>
                  <a:schemeClr val="accent6"/>
                </a:solidFill>
                <a:latin typeface="Poppins" pitchFamily="2" charset="-94"/>
                <a:cs typeface="Poppins" pitchFamily="2" charset="-94"/>
                <a:sym typeface="Darker Grotesque Medium"/>
              </a:rPr>
              <a:t>Isı – Öz Isı İlişkisi (Q ve c)</a:t>
            </a: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32492" y="1416050"/>
            <a:ext cx="7535000" cy="222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r>
              <a:rPr lang="tr-TR" sz="1200" dirty="0" smtClean="0">
                <a:latin typeface="Poppins" pitchFamily="2" charset="-94"/>
                <a:cs typeface="Poppins" pitchFamily="2" charset="-94"/>
              </a:rPr>
              <a:t>50 </a:t>
            </a:r>
            <a:r>
              <a:rPr lang="tr-TR" sz="1200" dirty="0">
                <a:latin typeface="Poppins" pitchFamily="2" charset="-94"/>
                <a:cs typeface="Poppins" pitchFamily="2" charset="-94"/>
              </a:rPr>
              <a:t>g su ve alkole, 10 °C den 50 °C ye getirebilmek için verilmesi gereken ısı miktarları ne olmalıdır? (</a:t>
            </a:r>
            <a:r>
              <a:rPr lang="tr-TR" sz="1200" dirty="0" err="1">
                <a:latin typeface="Poppins" pitchFamily="2" charset="-94"/>
                <a:cs typeface="Poppins" pitchFamily="2" charset="-94"/>
              </a:rPr>
              <a:t>c</a:t>
            </a:r>
            <a:r>
              <a:rPr lang="tr-TR" sz="700" dirty="0" err="1">
                <a:latin typeface="Poppins" pitchFamily="2" charset="-94"/>
                <a:cs typeface="Poppins" pitchFamily="2" charset="-94"/>
              </a:rPr>
              <a:t>su</a:t>
            </a:r>
            <a:r>
              <a:rPr lang="tr-TR" sz="1200" dirty="0">
                <a:latin typeface="Poppins" pitchFamily="2" charset="-94"/>
                <a:cs typeface="Poppins" pitchFamily="2" charset="-94"/>
              </a:rPr>
              <a:t>: 4,18 </a:t>
            </a:r>
            <a:r>
              <a:rPr lang="tr-TR" sz="1200" dirty="0" err="1">
                <a:latin typeface="Poppins" pitchFamily="2" charset="-94"/>
                <a:cs typeface="Poppins" pitchFamily="2" charset="-94"/>
              </a:rPr>
              <a:t>c</a:t>
            </a:r>
            <a:r>
              <a:rPr lang="tr-TR" sz="700" dirty="0" err="1">
                <a:latin typeface="Poppins" pitchFamily="2" charset="-94"/>
                <a:cs typeface="Poppins" pitchFamily="2" charset="-94"/>
              </a:rPr>
              <a:t>alkol</a:t>
            </a:r>
            <a:r>
              <a:rPr lang="tr-TR" sz="1200" dirty="0">
                <a:latin typeface="Poppins" pitchFamily="2" charset="-94"/>
                <a:cs typeface="Poppins" pitchFamily="2" charset="-94"/>
              </a:rPr>
              <a:t>: 2,54 )</a:t>
            </a:r>
          </a:p>
          <a:p>
            <a:pPr marL="0" indent="0" algn="l"/>
            <a:endParaRPr lang="tr-TR" sz="1200" dirty="0">
              <a:latin typeface="Poppins" pitchFamily="2" charset="-94"/>
              <a:cs typeface="Poppins" pitchFamily="2" charset="-94"/>
            </a:endParaRPr>
          </a:p>
          <a:p>
            <a:pPr marL="0" indent="0" algn="l"/>
            <a:r>
              <a:rPr lang="tr-TR" sz="1200" dirty="0">
                <a:latin typeface="Poppins" pitchFamily="2" charset="-94"/>
                <a:cs typeface="Poppins" pitchFamily="2" charset="-94"/>
              </a:rPr>
              <a:t>Suyun öz ısısı alkolün öz ısısından fazla olduğu için her iki sıvıyı da aynı sıcaklığa getirebilmek için suya daha fazla ısı vermek gerekir.</a:t>
            </a:r>
          </a:p>
          <a:p>
            <a:pPr marL="0" indent="0" algn="l"/>
            <a:endParaRPr lang="tr-TR" sz="1200" dirty="0">
              <a:latin typeface="Poppins" pitchFamily="2" charset="-94"/>
              <a:cs typeface="Poppins" pitchFamily="2" charset="-94"/>
            </a:endParaRPr>
          </a:p>
          <a:p>
            <a:pPr marL="0" indent="0" algn="l"/>
            <a:r>
              <a:rPr lang="tr-TR" sz="1200" b="1" dirty="0">
                <a:solidFill>
                  <a:srgbClr val="FF0000"/>
                </a:solidFill>
                <a:latin typeface="Poppins" pitchFamily="2" charset="-94"/>
                <a:cs typeface="Poppins" pitchFamily="2" charset="-94"/>
              </a:rPr>
              <a:t>Bağımsız değişken: </a:t>
            </a:r>
            <a:r>
              <a:rPr lang="tr-TR" sz="1200" dirty="0">
                <a:latin typeface="Poppins" pitchFamily="2" charset="-94"/>
                <a:cs typeface="Poppins" pitchFamily="2" charset="-94"/>
              </a:rPr>
              <a:t>Maddenin cinsi (öz ısı)</a:t>
            </a:r>
          </a:p>
          <a:p>
            <a:pPr marL="0" indent="0" algn="l"/>
            <a:r>
              <a:rPr lang="tr-TR" sz="1200" b="1" dirty="0">
                <a:solidFill>
                  <a:srgbClr val="FF0000"/>
                </a:solidFill>
                <a:latin typeface="Poppins" pitchFamily="2" charset="-94"/>
                <a:cs typeface="Poppins" pitchFamily="2" charset="-94"/>
              </a:rPr>
              <a:t>Bağımlı değişken: </a:t>
            </a:r>
            <a:r>
              <a:rPr lang="tr-TR" sz="1200" dirty="0">
                <a:latin typeface="Poppins" pitchFamily="2" charset="-94"/>
                <a:cs typeface="Poppins" pitchFamily="2" charset="-94"/>
              </a:rPr>
              <a:t>Verilen ısı</a:t>
            </a:r>
          </a:p>
          <a:p>
            <a:pPr marL="0" indent="0" algn="l"/>
            <a:r>
              <a:rPr lang="tr-TR" sz="1200" b="1" dirty="0">
                <a:solidFill>
                  <a:srgbClr val="FF0000"/>
                </a:solidFill>
                <a:latin typeface="Poppins" pitchFamily="2" charset="-94"/>
                <a:cs typeface="Poppins" pitchFamily="2" charset="-94"/>
              </a:rPr>
              <a:t>Kontrol edilen değişken: </a:t>
            </a:r>
            <a:r>
              <a:rPr lang="tr-TR" sz="1200" dirty="0">
                <a:latin typeface="Poppins" pitchFamily="2" charset="-94"/>
                <a:cs typeface="Poppins" pitchFamily="2" charset="-94"/>
              </a:rPr>
              <a:t>Kütle, sıcaklık değişimi</a:t>
            </a:r>
          </a:p>
        </p:txBody>
      </p:sp>
    </p:spTree>
    <p:extLst>
      <p:ext uri="{BB962C8B-B14F-4D97-AF65-F5344CB8AC3E}">
        <p14:creationId xmlns:p14="http://schemas.microsoft.com/office/powerpoint/2010/main" val="16310869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843558"/>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5" y="1347613"/>
            <a:ext cx="4547075" cy="31164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0070C0"/>
              </a:buClr>
              <a:buFont typeface="Wingdings" pitchFamily="2" charset="2"/>
              <a:buChar char="Ø"/>
              <a:defRPr/>
            </a:pPr>
            <a:r>
              <a:rPr lang="tr-TR" sz="1200" dirty="0">
                <a:solidFill>
                  <a:schemeClr val="bg1">
                    <a:lumMod val="10000"/>
                  </a:schemeClr>
                </a:solidFill>
                <a:latin typeface="Poppins" pitchFamily="2" charset="-94"/>
                <a:cs typeface="Poppins" pitchFamily="2" charset="-94"/>
              </a:rPr>
              <a:t>Şekildeki gibi üç farklı buz tabakasına eşit süre ve eşit sıcaklık değerleri ile konulan K-L-M cisimleri ve buzlar arasındaki ısı alışverişi tamamlandıktan sonra cisimlerin buzlar üzerinde farklı konumlarda olduğu görülmektedir. </a:t>
            </a:r>
          </a:p>
          <a:p>
            <a:pPr marL="171450" indent="-171450">
              <a:buClr>
                <a:srgbClr val="0070C0"/>
              </a:buClr>
              <a:buFont typeface="Wingdings" pitchFamily="2" charset="2"/>
              <a:buChar char="Ø"/>
              <a:defRPr/>
            </a:pPr>
            <a:endParaRPr lang="tr-TR" sz="1200" dirty="0">
              <a:solidFill>
                <a:schemeClr val="bg1">
                  <a:lumMod val="10000"/>
                </a:schemeClr>
              </a:solidFill>
              <a:latin typeface="Poppins" pitchFamily="2" charset="-94"/>
              <a:cs typeface="Poppins" pitchFamily="2" charset="-94"/>
            </a:endParaRPr>
          </a:p>
          <a:p>
            <a:pPr marL="171450" indent="-171450">
              <a:buClr>
                <a:srgbClr val="0070C0"/>
              </a:buClr>
              <a:buFont typeface="Wingdings" pitchFamily="2" charset="2"/>
              <a:buChar char="Ø"/>
              <a:defRPr/>
            </a:pPr>
            <a:r>
              <a:rPr lang="tr-TR" sz="1200" i="1" dirty="0">
                <a:solidFill>
                  <a:srgbClr val="FF0000"/>
                </a:solidFill>
                <a:latin typeface="Poppins" pitchFamily="2" charset="-94"/>
                <a:cs typeface="Poppins" pitchFamily="2" charset="-94"/>
              </a:rPr>
              <a:t>Öz ısısı yüksek olan maddeler soğurken dışarıya daha fazla ısı verir. </a:t>
            </a:r>
          </a:p>
          <a:p>
            <a:pPr marL="171450" indent="-171450">
              <a:buClr>
                <a:srgbClr val="0070C0"/>
              </a:buClr>
              <a:buFont typeface="Wingdings" pitchFamily="2" charset="2"/>
              <a:buChar char="Ø"/>
              <a:defRPr/>
            </a:pPr>
            <a:endParaRPr lang="tr-TR" sz="1200" dirty="0">
              <a:solidFill>
                <a:schemeClr val="bg1">
                  <a:lumMod val="10000"/>
                </a:schemeClr>
              </a:solidFill>
              <a:latin typeface="Poppins" pitchFamily="2" charset="-94"/>
              <a:cs typeface="Poppins" pitchFamily="2" charset="-94"/>
            </a:endParaRPr>
          </a:p>
          <a:p>
            <a:pPr marL="171450" indent="-171450">
              <a:buClr>
                <a:srgbClr val="0070C0"/>
              </a:buClr>
              <a:buFont typeface="Wingdings" pitchFamily="2" charset="2"/>
              <a:buChar char="Ø"/>
              <a:defRPr/>
            </a:pPr>
            <a:r>
              <a:rPr lang="tr-TR" sz="1200" dirty="0">
                <a:solidFill>
                  <a:schemeClr val="bg1">
                    <a:lumMod val="10000"/>
                  </a:schemeClr>
                </a:solidFill>
                <a:latin typeface="Poppins" pitchFamily="2" charset="-94"/>
                <a:cs typeface="Poppins" pitchFamily="2" charset="-94"/>
              </a:rPr>
              <a:t>Şekle bakıldığında M maddesinin diğer maddelere bakıldığında daha fazla ısı verdiği görülmektedir. Bu bilgiye göre cisimler arasındaki öz ısı sıralaması </a:t>
            </a:r>
            <a:r>
              <a:rPr lang="tr-TR" sz="1200" dirty="0">
                <a:solidFill>
                  <a:srgbClr val="FF0000"/>
                </a:solidFill>
                <a:latin typeface="Poppins" pitchFamily="2" charset="-94"/>
                <a:cs typeface="Poppins" pitchFamily="2" charset="-94"/>
              </a:rPr>
              <a:t>M&gt;K&gt;L</a:t>
            </a:r>
            <a:r>
              <a:rPr lang="tr-TR" sz="1200" dirty="0">
                <a:solidFill>
                  <a:schemeClr val="bg1">
                    <a:lumMod val="10000"/>
                  </a:schemeClr>
                </a:solidFill>
                <a:latin typeface="Poppins" pitchFamily="2" charset="-94"/>
                <a:cs typeface="Poppins" pitchFamily="2" charset="-94"/>
              </a:rPr>
              <a:t> şeklinde olacaktır.</a:t>
            </a:r>
          </a:p>
        </p:txBody>
      </p:sp>
      <p:sp>
        <p:nvSpPr>
          <p:cNvPr id="28" name="Yuvarlatılmış Dikdörtgen 27"/>
          <p:cNvSpPr/>
          <p:nvPr/>
        </p:nvSpPr>
        <p:spPr>
          <a:xfrm>
            <a:off x="762140" y="699543"/>
            <a:ext cx="7704856" cy="344700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Yuvarlatılmış Dikdörtgen 28"/>
          <p:cNvSpPr/>
          <p:nvPr/>
        </p:nvSpPr>
        <p:spPr>
          <a:xfrm>
            <a:off x="762140" y="699542"/>
            <a:ext cx="7704856" cy="432048"/>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Altıgen 29"/>
          <p:cNvSpPr/>
          <p:nvPr/>
        </p:nvSpPr>
        <p:spPr>
          <a:xfrm>
            <a:off x="539552" y="627534"/>
            <a:ext cx="648072" cy="576064"/>
          </a:xfrm>
          <a:prstGeom prst="hexagon">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Google Shape;15287;p42"/>
          <p:cNvSpPr txBox="1">
            <a:spLocks/>
          </p:cNvSpPr>
          <p:nvPr/>
        </p:nvSpPr>
        <p:spPr>
          <a:xfrm>
            <a:off x="1186435" y="696966"/>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smtClean="0">
                <a:solidFill>
                  <a:schemeClr val="accent6"/>
                </a:solidFill>
                <a:latin typeface="321impact" pitchFamily="2" charset="0"/>
                <a:cs typeface="Poppins" pitchFamily="2" charset="-94"/>
                <a:sym typeface="Darker Grotesque Medium"/>
              </a:rPr>
              <a:t>BİLGİ</a:t>
            </a:r>
            <a:endParaRPr lang="tr-TR" sz="2000" dirty="0">
              <a:solidFill>
                <a:schemeClr val="accent6"/>
              </a:solidFill>
              <a:latin typeface="321impact" pitchFamily="2" charset="0"/>
              <a:cs typeface="Poppins" pitchFamily="2" charset="-94"/>
              <a:sym typeface="Darker Grotesque Medium"/>
            </a:endParaRPr>
          </a:p>
        </p:txBody>
      </p:sp>
      <p:pic>
        <p:nvPicPr>
          <p:cNvPr id="32" name="Picture 3" descr="C:\Users\Eru Iluvatar\Desktop\pngw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91388" y="739949"/>
            <a:ext cx="344399" cy="3443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231" y="1447200"/>
            <a:ext cx="2754107" cy="112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2557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a:solidFill>
                  <a:schemeClr val="accent6"/>
                </a:solidFill>
                <a:latin typeface="Poppins" pitchFamily="2" charset="-94"/>
                <a:cs typeface="Poppins" pitchFamily="2" charset="-94"/>
                <a:sym typeface="Darker Grotesque Medium"/>
              </a:rPr>
              <a:t>Isı ve Sıcaklık Arasındaki İlişki (Q ve </a:t>
            </a:r>
            <a:r>
              <a:rPr lang="el-GR" sz="2400" i="1" dirty="0">
                <a:solidFill>
                  <a:schemeClr val="accent6"/>
                </a:solidFill>
                <a:latin typeface="Poppins" pitchFamily="2" charset="-94"/>
                <a:cs typeface="Poppins" pitchFamily="2" charset="-94"/>
                <a:sym typeface="Darker Grotesque Medium"/>
              </a:rPr>
              <a:t>Δ</a:t>
            </a:r>
            <a:r>
              <a:rPr lang="tr-TR" sz="2400" i="1" dirty="0">
                <a:solidFill>
                  <a:schemeClr val="accent6"/>
                </a:solidFill>
                <a:latin typeface="Poppins" pitchFamily="2" charset="-94"/>
                <a:cs typeface="Poppins" pitchFamily="2" charset="-94"/>
                <a:sym typeface="Darker Grotesque Medium"/>
              </a:rPr>
              <a:t>t)</a:t>
            </a: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32492" y="2062380"/>
            <a:ext cx="7535000" cy="2039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Isı ve sıcaklık doğru orantılıdır.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i="1" dirty="0">
                <a:solidFill>
                  <a:srgbClr val="FF0000"/>
                </a:solidFill>
                <a:latin typeface="Poppins" pitchFamily="2" charset="-94"/>
                <a:cs typeface="Poppins" pitchFamily="2" charset="-94"/>
              </a:rPr>
              <a:t>Bir maddeye ne kadar fazla ısı verilirse sıcaklığı da o kadar artar.</a:t>
            </a:r>
          </a:p>
          <a:p>
            <a:pPr marL="171450" indent="-171450" algn="l">
              <a:buSzPct val="100000"/>
              <a:buFont typeface="Arial" pitchFamily="34" charset="0"/>
              <a:buChar char="•"/>
            </a:pPr>
            <a:endParaRPr lang="tr-TR" sz="1200" i="1" dirty="0">
              <a:solidFill>
                <a:srgbClr val="FF0000"/>
              </a:solidFill>
              <a:latin typeface="Poppins" pitchFamily="2" charset="-94"/>
              <a:cs typeface="Poppins" pitchFamily="2" charset="-94"/>
            </a:endParaRPr>
          </a:p>
          <a:p>
            <a:pPr marL="171450" indent="-171450" algn="l">
              <a:buSzPct val="100000"/>
              <a:buFont typeface="Arial" pitchFamily="34" charset="0"/>
              <a:buChar char="•"/>
            </a:pPr>
            <a:r>
              <a:rPr lang="tr-TR" sz="1200" i="1" dirty="0">
                <a:solidFill>
                  <a:srgbClr val="FF0000"/>
                </a:solidFill>
                <a:latin typeface="Poppins" pitchFamily="2" charset="-94"/>
                <a:cs typeface="Poppins" pitchFamily="2" charset="-94"/>
              </a:rPr>
              <a:t>Madde ne kadar ısı verirse sıcaklığı da o kadar azalır.</a:t>
            </a:r>
          </a:p>
        </p:txBody>
      </p:sp>
      <p:sp>
        <p:nvSpPr>
          <p:cNvPr id="2" name="Metin kutusu 1"/>
          <p:cNvSpPr txBox="1"/>
          <p:nvPr/>
        </p:nvSpPr>
        <p:spPr>
          <a:xfrm>
            <a:off x="827584" y="1390650"/>
            <a:ext cx="2513830" cy="646331"/>
          </a:xfrm>
          <a:prstGeom prst="rect">
            <a:avLst/>
          </a:prstGeom>
          <a:noFill/>
        </p:spPr>
        <p:txBody>
          <a:bodyPr wrap="none" rtlCol="0">
            <a:spAutoFit/>
          </a:bodyPr>
          <a:lstStyle/>
          <a:p>
            <a:r>
              <a:rPr lang="tr-TR" sz="3600" b="1" dirty="0" smtClean="0">
                <a:solidFill>
                  <a:srgbClr val="FF0000"/>
                </a:solidFill>
                <a:latin typeface="Poppins" pitchFamily="2" charset="-94"/>
                <a:cs typeface="Poppins" pitchFamily="2" charset="-94"/>
              </a:rPr>
              <a:t>Q</a:t>
            </a:r>
            <a:r>
              <a:rPr lang="tr-TR" sz="3600" b="1" dirty="0" smtClean="0">
                <a:latin typeface="Poppins" pitchFamily="2" charset="-94"/>
                <a:cs typeface="Poppins" pitchFamily="2" charset="-94"/>
              </a:rPr>
              <a:t>= </a:t>
            </a:r>
            <a:r>
              <a:rPr lang="tr-TR" sz="3600" b="1" dirty="0" err="1" smtClean="0">
                <a:solidFill>
                  <a:schemeClr val="tx1"/>
                </a:solidFill>
                <a:latin typeface="Poppins" pitchFamily="2" charset="-94"/>
                <a:cs typeface="Poppins" pitchFamily="2" charset="-94"/>
              </a:rPr>
              <a:t>m</a:t>
            </a:r>
            <a:r>
              <a:rPr lang="tr-TR" sz="3600" b="1" dirty="0" err="1" smtClean="0">
                <a:latin typeface="Poppins" pitchFamily="2" charset="-94"/>
                <a:cs typeface="Poppins" pitchFamily="2" charset="-94"/>
              </a:rPr>
              <a:t>.</a:t>
            </a:r>
            <a:r>
              <a:rPr lang="tr-TR" sz="3600" b="1" dirty="0" err="1" smtClean="0">
                <a:solidFill>
                  <a:schemeClr val="tx1"/>
                </a:solidFill>
                <a:latin typeface="Poppins" pitchFamily="2" charset="-94"/>
                <a:cs typeface="Poppins" pitchFamily="2" charset="-94"/>
              </a:rPr>
              <a:t>c</a:t>
            </a:r>
            <a:r>
              <a:rPr lang="tr-TR" sz="3600" b="1" dirty="0" smtClean="0">
                <a:latin typeface="Poppins" pitchFamily="2" charset="-94"/>
                <a:cs typeface="Poppins" pitchFamily="2" charset="-94"/>
              </a:rPr>
              <a:t>.</a:t>
            </a:r>
            <a:r>
              <a:rPr lang="el-GR" sz="3600" b="1" dirty="0" smtClean="0">
                <a:solidFill>
                  <a:srgbClr val="FF0000"/>
                </a:solidFill>
                <a:cs typeface="Poppins" pitchFamily="2" charset="-94"/>
              </a:rPr>
              <a:t>Δ</a:t>
            </a:r>
            <a:r>
              <a:rPr lang="tr-TR" sz="3600" b="1" dirty="0" smtClean="0">
                <a:solidFill>
                  <a:srgbClr val="FF0000"/>
                </a:solidFill>
                <a:latin typeface="Poppins" pitchFamily="2" charset="-94"/>
                <a:cs typeface="Poppins" pitchFamily="2" charset="-94"/>
              </a:rPr>
              <a:t>t</a:t>
            </a:r>
            <a:endParaRPr lang="tr-TR" sz="3600" b="1" dirty="0">
              <a:solidFill>
                <a:srgbClr val="FF0000"/>
              </a:solidFill>
              <a:latin typeface="Poppins" pitchFamily="2" charset="-94"/>
              <a:cs typeface="Poppins" pitchFamily="2" charset="-94"/>
            </a:endParaRPr>
          </a:p>
        </p:txBody>
      </p:sp>
    </p:spTree>
    <p:extLst>
      <p:ext uri="{BB962C8B-B14F-4D97-AF65-F5344CB8AC3E}">
        <p14:creationId xmlns:p14="http://schemas.microsoft.com/office/powerpoint/2010/main" val="40128989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a:solidFill>
                  <a:schemeClr val="accent6"/>
                </a:solidFill>
                <a:latin typeface="Poppins" pitchFamily="2" charset="-94"/>
                <a:cs typeface="Poppins" pitchFamily="2" charset="-94"/>
                <a:sym typeface="Darker Grotesque Medium"/>
              </a:rPr>
              <a:t>Isı ve Sıcaklık Arasındaki İlişki (Q ve </a:t>
            </a:r>
            <a:r>
              <a:rPr lang="el-GR" sz="2400" i="1" dirty="0">
                <a:solidFill>
                  <a:schemeClr val="accent6"/>
                </a:solidFill>
                <a:latin typeface="Poppins" pitchFamily="2" charset="-94"/>
                <a:cs typeface="Poppins" pitchFamily="2" charset="-94"/>
                <a:sym typeface="Darker Grotesque Medium"/>
              </a:rPr>
              <a:t>Δ</a:t>
            </a:r>
            <a:r>
              <a:rPr lang="tr-TR" sz="2400" i="1" dirty="0">
                <a:solidFill>
                  <a:schemeClr val="accent6"/>
                </a:solidFill>
                <a:latin typeface="Poppins" pitchFamily="2" charset="-94"/>
                <a:cs typeface="Poppins" pitchFamily="2" charset="-94"/>
                <a:sym typeface="Darker Grotesque Medium"/>
              </a:rPr>
              <a:t>t)</a:t>
            </a: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32492" y="2876550"/>
            <a:ext cx="7535000" cy="175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r>
              <a:rPr lang="tr-TR" sz="1200" dirty="0" smtClean="0">
                <a:latin typeface="Poppins" pitchFamily="2" charset="-94"/>
                <a:cs typeface="Poppins" pitchFamily="2" charset="-94"/>
              </a:rPr>
              <a:t>Düzeneklerde eşit kütleli sulara eşit sürede farklı miktarlarda ısılar verilmektedir. Deney sonucunda daha fazla ısı verilen L düzeneğinin süre sonunda sıcaklık değişiminin daha çok olduğu görülmüştür.</a:t>
            </a:r>
            <a:endParaRPr lang="tr-TR" sz="1200" dirty="0">
              <a:latin typeface="Poppins" pitchFamily="2" charset="-94"/>
              <a:cs typeface="Poppins" pitchFamily="2" charset="-94"/>
            </a:endParaRPr>
          </a:p>
          <a:p>
            <a:pPr marL="0" indent="0" algn="l"/>
            <a:endParaRPr lang="tr-TR" sz="1200" dirty="0">
              <a:latin typeface="Poppins" pitchFamily="2" charset="-94"/>
              <a:cs typeface="Poppins" pitchFamily="2" charset="-94"/>
            </a:endParaRPr>
          </a:p>
          <a:p>
            <a:pPr marL="0" indent="0" algn="l"/>
            <a:r>
              <a:rPr lang="tr-TR" sz="1200" b="1" dirty="0">
                <a:solidFill>
                  <a:srgbClr val="FF0000"/>
                </a:solidFill>
                <a:latin typeface="Poppins" pitchFamily="2" charset="-94"/>
                <a:cs typeface="Poppins" pitchFamily="2" charset="-94"/>
              </a:rPr>
              <a:t>Bağımsız değişken: </a:t>
            </a:r>
            <a:r>
              <a:rPr lang="tr-TR" sz="1200" dirty="0">
                <a:latin typeface="Poppins" pitchFamily="2" charset="-94"/>
                <a:cs typeface="Poppins" pitchFamily="2" charset="-94"/>
              </a:rPr>
              <a:t>Verilen ısı</a:t>
            </a:r>
          </a:p>
          <a:p>
            <a:pPr marL="0" indent="0" algn="l"/>
            <a:r>
              <a:rPr lang="tr-TR" sz="1200" b="1" dirty="0">
                <a:solidFill>
                  <a:srgbClr val="FF0000"/>
                </a:solidFill>
                <a:latin typeface="Poppins" pitchFamily="2" charset="-94"/>
                <a:cs typeface="Poppins" pitchFamily="2" charset="-94"/>
              </a:rPr>
              <a:t>Bağımlı değişken: </a:t>
            </a:r>
            <a:r>
              <a:rPr lang="tr-TR" sz="1200" dirty="0">
                <a:latin typeface="Poppins" pitchFamily="2" charset="-94"/>
                <a:cs typeface="Poppins" pitchFamily="2" charset="-94"/>
              </a:rPr>
              <a:t>Sıcaklık değişimi</a:t>
            </a:r>
          </a:p>
          <a:p>
            <a:pPr marL="0" indent="0" algn="l"/>
            <a:r>
              <a:rPr lang="tr-TR" sz="1200" b="1" dirty="0">
                <a:solidFill>
                  <a:srgbClr val="FF0000"/>
                </a:solidFill>
                <a:latin typeface="Poppins" pitchFamily="2" charset="-94"/>
                <a:cs typeface="Poppins" pitchFamily="2" charset="-94"/>
              </a:rPr>
              <a:t>Kontrol edilen değişken: </a:t>
            </a:r>
            <a:r>
              <a:rPr lang="tr-TR" sz="1200" dirty="0">
                <a:latin typeface="Poppins" pitchFamily="2" charset="-94"/>
                <a:cs typeface="Poppins" pitchFamily="2" charset="-94"/>
              </a:rPr>
              <a:t>Madde cinsi (öz ısı), kütle</a:t>
            </a:r>
          </a:p>
        </p:txBody>
      </p:sp>
      <p:pic>
        <p:nvPicPr>
          <p:cNvPr id="1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3363" y="1275606"/>
            <a:ext cx="5841289" cy="155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39997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a:solidFill>
                  <a:schemeClr val="accent6"/>
                </a:solidFill>
                <a:latin typeface="Poppins" pitchFamily="2" charset="-94"/>
                <a:cs typeface="Poppins" pitchFamily="2" charset="-94"/>
                <a:sym typeface="Darker Grotesque Medium"/>
              </a:rPr>
              <a:t>Kütle ve Sıcaklık Arasındaki İlişki (m ve </a:t>
            </a:r>
            <a:r>
              <a:rPr lang="el-GR" sz="2400" i="1" dirty="0">
                <a:solidFill>
                  <a:schemeClr val="accent6"/>
                </a:solidFill>
                <a:latin typeface="Poppins" pitchFamily="2" charset="-94"/>
                <a:cs typeface="Poppins" pitchFamily="2" charset="-94"/>
                <a:sym typeface="Darker Grotesque Medium"/>
              </a:rPr>
              <a:t>Δ</a:t>
            </a:r>
            <a:r>
              <a:rPr lang="tr-TR" sz="2400" i="1" dirty="0">
                <a:solidFill>
                  <a:schemeClr val="accent6"/>
                </a:solidFill>
                <a:latin typeface="Poppins" pitchFamily="2" charset="-94"/>
                <a:cs typeface="Poppins" pitchFamily="2" charset="-94"/>
                <a:sym typeface="Darker Grotesque Medium"/>
              </a:rPr>
              <a:t>t)</a:t>
            </a: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32492" y="2062380"/>
            <a:ext cx="7535000" cy="2039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Kütle ve sıcaklık ters orantılıdır.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i="1" dirty="0">
                <a:solidFill>
                  <a:srgbClr val="FF0000"/>
                </a:solidFill>
                <a:latin typeface="Poppins" pitchFamily="2" charset="-94"/>
                <a:cs typeface="Poppins" pitchFamily="2" charset="-94"/>
              </a:rPr>
              <a:t>Madde cinsi ve aldıkları ısı aynı olmak şartıyla ısıtılan maddelerden kütlesi az olanın sıcaklığı fazla artacaktır.</a:t>
            </a:r>
          </a:p>
        </p:txBody>
      </p:sp>
      <p:sp>
        <p:nvSpPr>
          <p:cNvPr id="2" name="Metin kutusu 1"/>
          <p:cNvSpPr txBox="1"/>
          <p:nvPr/>
        </p:nvSpPr>
        <p:spPr>
          <a:xfrm>
            <a:off x="827584" y="1390650"/>
            <a:ext cx="2513830" cy="646331"/>
          </a:xfrm>
          <a:prstGeom prst="rect">
            <a:avLst/>
          </a:prstGeom>
          <a:noFill/>
        </p:spPr>
        <p:txBody>
          <a:bodyPr wrap="none" rtlCol="0">
            <a:spAutoFit/>
          </a:bodyPr>
          <a:lstStyle/>
          <a:p>
            <a:r>
              <a:rPr lang="tr-TR" sz="3600" b="1" dirty="0" smtClean="0">
                <a:solidFill>
                  <a:schemeClr val="tx1"/>
                </a:solidFill>
                <a:latin typeface="Poppins" pitchFamily="2" charset="-94"/>
                <a:cs typeface="Poppins" pitchFamily="2" charset="-94"/>
              </a:rPr>
              <a:t>Q</a:t>
            </a:r>
            <a:r>
              <a:rPr lang="tr-TR" sz="3600" b="1" dirty="0" smtClean="0">
                <a:latin typeface="Poppins" pitchFamily="2" charset="-94"/>
                <a:cs typeface="Poppins" pitchFamily="2" charset="-94"/>
              </a:rPr>
              <a:t>= </a:t>
            </a:r>
            <a:r>
              <a:rPr lang="tr-TR" sz="3600" b="1" dirty="0" err="1" smtClean="0">
                <a:solidFill>
                  <a:srgbClr val="FF0000"/>
                </a:solidFill>
                <a:latin typeface="Poppins" pitchFamily="2" charset="-94"/>
                <a:cs typeface="Poppins" pitchFamily="2" charset="-94"/>
              </a:rPr>
              <a:t>m</a:t>
            </a:r>
            <a:r>
              <a:rPr lang="tr-TR" sz="3600" b="1" dirty="0" err="1" smtClean="0">
                <a:latin typeface="Poppins" pitchFamily="2" charset="-94"/>
                <a:cs typeface="Poppins" pitchFamily="2" charset="-94"/>
              </a:rPr>
              <a:t>.</a:t>
            </a:r>
            <a:r>
              <a:rPr lang="tr-TR" sz="3600" b="1" dirty="0" err="1" smtClean="0">
                <a:solidFill>
                  <a:schemeClr val="tx1"/>
                </a:solidFill>
                <a:latin typeface="Poppins" pitchFamily="2" charset="-94"/>
                <a:cs typeface="Poppins" pitchFamily="2" charset="-94"/>
              </a:rPr>
              <a:t>c</a:t>
            </a:r>
            <a:r>
              <a:rPr lang="tr-TR" sz="3600" b="1" dirty="0" smtClean="0">
                <a:latin typeface="Poppins" pitchFamily="2" charset="-94"/>
                <a:cs typeface="Poppins" pitchFamily="2" charset="-94"/>
              </a:rPr>
              <a:t>.</a:t>
            </a:r>
            <a:r>
              <a:rPr lang="el-GR" sz="3600" b="1" dirty="0" smtClean="0">
                <a:solidFill>
                  <a:srgbClr val="FF0000"/>
                </a:solidFill>
                <a:cs typeface="Poppins" pitchFamily="2" charset="-94"/>
              </a:rPr>
              <a:t>Δ</a:t>
            </a:r>
            <a:r>
              <a:rPr lang="tr-TR" sz="3600" b="1" dirty="0" smtClean="0">
                <a:solidFill>
                  <a:srgbClr val="FF0000"/>
                </a:solidFill>
                <a:latin typeface="Poppins" pitchFamily="2" charset="-94"/>
                <a:cs typeface="Poppins" pitchFamily="2" charset="-94"/>
              </a:rPr>
              <a:t>t</a:t>
            </a:r>
            <a:endParaRPr lang="tr-TR" sz="3600" b="1" dirty="0">
              <a:solidFill>
                <a:srgbClr val="FF0000"/>
              </a:solidFill>
              <a:latin typeface="Poppins" pitchFamily="2" charset="-94"/>
              <a:cs typeface="Poppins" pitchFamily="2" charset="-94"/>
            </a:endParaRPr>
          </a:p>
        </p:txBody>
      </p:sp>
    </p:spTree>
    <p:extLst>
      <p:ext uri="{BB962C8B-B14F-4D97-AF65-F5344CB8AC3E}">
        <p14:creationId xmlns:p14="http://schemas.microsoft.com/office/powerpoint/2010/main" val="23376902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a:solidFill>
                  <a:schemeClr val="accent6"/>
                </a:solidFill>
                <a:latin typeface="Poppins" pitchFamily="2" charset="-94"/>
                <a:cs typeface="Poppins" pitchFamily="2" charset="-94"/>
                <a:sym typeface="Darker Grotesque Medium"/>
              </a:rPr>
              <a:t>Kütle ve Sıcaklık Arasındaki İlişki (m ve </a:t>
            </a:r>
            <a:r>
              <a:rPr lang="el-GR" sz="2400" i="1" dirty="0">
                <a:solidFill>
                  <a:schemeClr val="accent6"/>
                </a:solidFill>
                <a:latin typeface="Poppins" pitchFamily="2" charset="-94"/>
                <a:cs typeface="Poppins" pitchFamily="2" charset="-94"/>
                <a:sym typeface="Darker Grotesque Medium"/>
              </a:rPr>
              <a:t>Δ</a:t>
            </a:r>
            <a:r>
              <a:rPr lang="tr-TR" sz="2400" i="1" dirty="0">
                <a:solidFill>
                  <a:schemeClr val="accent6"/>
                </a:solidFill>
                <a:latin typeface="Poppins" pitchFamily="2" charset="-94"/>
                <a:cs typeface="Poppins" pitchFamily="2" charset="-94"/>
                <a:sym typeface="Darker Grotesque Medium"/>
              </a:rPr>
              <a:t>t)</a:t>
            </a: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32492" y="2457450"/>
            <a:ext cx="7535000" cy="222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endParaRPr lang="tr-TR" sz="1200" dirty="0" smtClean="0">
              <a:latin typeface="Poppins" pitchFamily="2" charset="-94"/>
              <a:cs typeface="Poppins" pitchFamily="2" charset="-94"/>
            </a:endParaRPr>
          </a:p>
          <a:p>
            <a:pPr marL="0" indent="0" algn="l"/>
            <a:r>
              <a:rPr lang="tr-TR" sz="1200" dirty="0" smtClean="0">
                <a:latin typeface="Poppins" pitchFamily="2" charset="-94"/>
                <a:cs typeface="Poppins" pitchFamily="2" charset="-94"/>
              </a:rPr>
              <a:t>Özdeş </a:t>
            </a:r>
            <a:r>
              <a:rPr lang="tr-TR" sz="1200" dirty="0">
                <a:latin typeface="Poppins" pitchFamily="2" charset="-94"/>
                <a:cs typeface="Poppins" pitchFamily="2" charset="-94"/>
              </a:rPr>
              <a:t>ısıtıcılara beher içerisinde 50 g ve 100 g miktarında su koyulduğu ve eşit sürede ısıtıldığında 50 g suyun sıcaklığının daha fazla artacağı gözlemlenir.</a:t>
            </a:r>
          </a:p>
          <a:p>
            <a:pPr marL="0" indent="0" algn="l"/>
            <a:endParaRPr lang="tr-TR" sz="1200" dirty="0">
              <a:latin typeface="Poppins" pitchFamily="2" charset="-94"/>
              <a:cs typeface="Poppins" pitchFamily="2" charset="-94"/>
            </a:endParaRPr>
          </a:p>
          <a:p>
            <a:pPr marL="0" indent="0" algn="l"/>
            <a:r>
              <a:rPr lang="tr-TR" sz="1200" b="1" dirty="0">
                <a:solidFill>
                  <a:srgbClr val="FF0000"/>
                </a:solidFill>
                <a:latin typeface="Poppins" pitchFamily="2" charset="-94"/>
                <a:cs typeface="Poppins" pitchFamily="2" charset="-94"/>
              </a:rPr>
              <a:t>Bağımsız değişken: </a:t>
            </a:r>
            <a:r>
              <a:rPr lang="tr-TR" sz="1200" dirty="0">
                <a:latin typeface="Poppins" pitchFamily="2" charset="-94"/>
                <a:cs typeface="Poppins" pitchFamily="2" charset="-94"/>
              </a:rPr>
              <a:t>Suyun kütlesi</a:t>
            </a:r>
          </a:p>
          <a:p>
            <a:pPr marL="0" indent="0" algn="l"/>
            <a:r>
              <a:rPr lang="tr-TR" sz="1200" b="1" dirty="0">
                <a:solidFill>
                  <a:srgbClr val="FF0000"/>
                </a:solidFill>
                <a:latin typeface="Poppins" pitchFamily="2" charset="-94"/>
                <a:cs typeface="Poppins" pitchFamily="2" charset="-94"/>
              </a:rPr>
              <a:t>Bağımlı değişken: </a:t>
            </a:r>
            <a:r>
              <a:rPr lang="tr-TR" sz="1200" dirty="0">
                <a:latin typeface="Poppins" pitchFamily="2" charset="-94"/>
                <a:cs typeface="Poppins" pitchFamily="2" charset="-94"/>
              </a:rPr>
              <a:t>Sıcaklık değişimi</a:t>
            </a:r>
          </a:p>
          <a:p>
            <a:pPr marL="0" indent="0" algn="l"/>
            <a:r>
              <a:rPr lang="tr-TR" sz="1200" b="1" dirty="0">
                <a:solidFill>
                  <a:srgbClr val="FF0000"/>
                </a:solidFill>
                <a:latin typeface="Poppins" pitchFamily="2" charset="-94"/>
                <a:cs typeface="Poppins" pitchFamily="2" charset="-94"/>
              </a:rPr>
              <a:t>Kontrol edilen değişken: </a:t>
            </a:r>
            <a:r>
              <a:rPr lang="tr-TR" sz="1200" dirty="0">
                <a:latin typeface="Poppins" pitchFamily="2" charset="-94"/>
                <a:cs typeface="Poppins" pitchFamily="2" charset="-94"/>
              </a:rPr>
              <a:t>Madde cinsi (öz ısı), ısıtılma süresi (verilen ısı)</a:t>
            </a:r>
          </a:p>
        </p:txBody>
      </p:sp>
      <p:pic>
        <p:nvPicPr>
          <p:cNvPr id="10" name="Picture 2" descr="C:\Users\Eru Iluvatar\Desktop\kutle_ozis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172" y="1236576"/>
            <a:ext cx="1551513" cy="1246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684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a:solidFill>
                  <a:schemeClr val="accent6"/>
                </a:solidFill>
                <a:latin typeface="Poppins" pitchFamily="2" charset="-94"/>
                <a:cs typeface="Poppins" pitchFamily="2" charset="-94"/>
                <a:sym typeface="Darker Grotesque Medium"/>
              </a:rPr>
              <a:t>Kütle ve Sıcaklık Arasındaki İlişki (m ve </a:t>
            </a:r>
            <a:r>
              <a:rPr lang="el-GR" sz="2400" i="1" dirty="0">
                <a:solidFill>
                  <a:schemeClr val="accent6"/>
                </a:solidFill>
                <a:latin typeface="Poppins" pitchFamily="2" charset="-94"/>
                <a:cs typeface="Poppins" pitchFamily="2" charset="-94"/>
                <a:sym typeface="Darker Grotesque Medium"/>
              </a:rPr>
              <a:t>Δ</a:t>
            </a:r>
            <a:r>
              <a:rPr lang="tr-TR" sz="2400" i="1" dirty="0">
                <a:solidFill>
                  <a:schemeClr val="accent6"/>
                </a:solidFill>
                <a:latin typeface="Poppins" pitchFamily="2" charset="-94"/>
                <a:cs typeface="Poppins" pitchFamily="2" charset="-94"/>
                <a:sym typeface="Darker Grotesque Medium"/>
              </a:rPr>
              <a:t>t)</a:t>
            </a: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32492" y="2457450"/>
            <a:ext cx="7535000" cy="222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endParaRPr lang="tr-TR" sz="1200" dirty="0" smtClean="0">
              <a:latin typeface="Poppins" pitchFamily="2" charset="-94"/>
              <a:cs typeface="Poppins" pitchFamily="2" charset="-94"/>
            </a:endParaRPr>
          </a:p>
          <a:p>
            <a:pPr marL="0" indent="0" algn="l"/>
            <a:r>
              <a:rPr lang="tr-TR" sz="1200" dirty="0" smtClean="0">
                <a:latin typeface="Poppins" pitchFamily="2" charset="-94"/>
                <a:cs typeface="Poppins" pitchFamily="2" charset="-94"/>
              </a:rPr>
              <a:t>Özdeş </a:t>
            </a:r>
            <a:r>
              <a:rPr lang="tr-TR" sz="1200" dirty="0">
                <a:latin typeface="Poppins" pitchFamily="2" charset="-94"/>
                <a:cs typeface="Poppins" pitchFamily="2" charset="-94"/>
              </a:rPr>
              <a:t>ısıtıcılara beher içerisinde </a:t>
            </a:r>
            <a:r>
              <a:rPr lang="tr-TR" sz="1200" dirty="0" smtClean="0">
                <a:latin typeface="Poppins" pitchFamily="2" charset="-94"/>
                <a:cs typeface="Poppins" pitchFamily="2" charset="-94"/>
              </a:rPr>
              <a:t>200 </a:t>
            </a:r>
            <a:r>
              <a:rPr lang="tr-TR" sz="1200" dirty="0">
                <a:latin typeface="Poppins" pitchFamily="2" charset="-94"/>
                <a:cs typeface="Poppins" pitchFamily="2" charset="-94"/>
              </a:rPr>
              <a:t>g ve 100 g miktarında su koyulduğu ve eşit sürede ısıtıldığında </a:t>
            </a:r>
            <a:r>
              <a:rPr lang="tr-TR" sz="1200" dirty="0" smtClean="0">
                <a:latin typeface="Poppins" pitchFamily="2" charset="-94"/>
                <a:cs typeface="Poppins" pitchFamily="2" charset="-94"/>
              </a:rPr>
              <a:t>100 </a:t>
            </a:r>
            <a:r>
              <a:rPr lang="tr-TR" sz="1200" dirty="0">
                <a:latin typeface="Poppins" pitchFamily="2" charset="-94"/>
                <a:cs typeface="Poppins" pitchFamily="2" charset="-94"/>
              </a:rPr>
              <a:t>g suyun sıcaklığının daha fazla artacağı gözlemlenir.</a:t>
            </a:r>
          </a:p>
          <a:p>
            <a:pPr marL="0" indent="0" algn="l"/>
            <a:endParaRPr lang="tr-TR" sz="1200" dirty="0">
              <a:latin typeface="Poppins" pitchFamily="2" charset="-94"/>
              <a:cs typeface="Poppins" pitchFamily="2" charset="-94"/>
            </a:endParaRPr>
          </a:p>
          <a:p>
            <a:pPr marL="0" indent="0" algn="l"/>
            <a:r>
              <a:rPr lang="tr-TR" sz="1200" b="1" dirty="0">
                <a:solidFill>
                  <a:srgbClr val="FF0000"/>
                </a:solidFill>
                <a:latin typeface="Poppins" pitchFamily="2" charset="-94"/>
                <a:cs typeface="Poppins" pitchFamily="2" charset="-94"/>
              </a:rPr>
              <a:t>Bağımsız değişken: </a:t>
            </a:r>
            <a:r>
              <a:rPr lang="tr-TR" sz="1200" dirty="0">
                <a:latin typeface="Poppins" pitchFamily="2" charset="-94"/>
                <a:cs typeface="Poppins" pitchFamily="2" charset="-94"/>
              </a:rPr>
              <a:t>Suyun kütlesi</a:t>
            </a:r>
          </a:p>
          <a:p>
            <a:pPr marL="0" indent="0" algn="l"/>
            <a:r>
              <a:rPr lang="tr-TR" sz="1200" b="1" dirty="0">
                <a:solidFill>
                  <a:srgbClr val="FF0000"/>
                </a:solidFill>
                <a:latin typeface="Poppins" pitchFamily="2" charset="-94"/>
                <a:cs typeface="Poppins" pitchFamily="2" charset="-94"/>
              </a:rPr>
              <a:t>Bağımlı değişken: </a:t>
            </a:r>
            <a:r>
              <a:rPr lang="tr-TR" sz="1200" dirty="0">
                <a:latin typeface="Poppins" pitchFamily="2" charset="-94"/>
                <a:cs typeface="Poppins" pitchFamily="2" charset="-94"/>
              </a:rPr>
              <a:t>Sıcaklık değişimi</a:t>
            </a:r>
          </a:p>
          <a:p>
            <a:pPr marL="0" indent="0" algn="l"/>
            <a:r>
              <a:rPr lang="tr-TR" sz="1200" b="1" dirty="0">
                <a:solidFill>
                  <a:srgbClr val="FF0000"/>
                </a:solidFill>
                <a:latin typeface="Poppins" pitchFamily="2" charset="-94"/>
                <a:cs typeface="Poppins" pitchFamily="2" charset="-94"/>
              </a:rPr>
              <a:t>Kontrol edilen değişken: </a:t>
            </a:r>
            <a:r>
              <a:rPr lang="tr-TR" sz="1200" dirty="0">
                <a:latin typeface="Poppins" pitchFamily="2" charset="-94"/>
                <a:cs typeface="Poppins" pitchFamily="2" charset="-94"/>
              </a:rPr>
              <a:t>Madde cinsi (öz ısı), ısıtılma süresi (verilen ısı)</a:t>
            </a:r>
          </a:p>
        </p:txBody>
      </p:sp>
      <p:pic>
        <p:nvPicPr>
          <p:cNvPr id="2765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90199" y="1219864"/>
            <a:ext cx="5367917"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900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843558"/>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6" y="1347613"/>
            <a:ext cx="7416824" cy="16568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0070C0"/>
              </a:buClr>
              <a:buFont typeface="Wingdings" pitchFamily="2" charset="2"/>
              <a:buChar char="Ø"/>
              <a:defRPr/>
            </a:pPr>
            <a:r>
              <a:rPr lang="tr-TR" sz="1200" dirty="0">
                <a:solidFill>
                  <a:schemeClr val="bg1">
                    <a:lumMod val="10000"/>
                  </a:schemeClr>
                </a:solidFill>
                <a:latin typeface="Poppins" pitchFamily="2" charset="-94"/>
                <a:cs typeface="Poppins" pitchFamily="2" charset="-94"/>
              </a:rPr>
              <a:t>Bütün maddelerde atom vardır. Bir maddeyi oluşturan ve maddenin kimyasal özelliğini taşıyan en </a:t>
            </a:r>
            <a:r>
              <a:rPr lang="tr-TR" sz="1200" dirty="0" smtClean="0">
                <a:solidFill>
                  <a:schemeClr val="bg1">
                    <a:lumMod val="10000"/>
                  </a:schemeClr>
                </a:solidFill>
                <a:latin typeface="Poppins" pitchFamily="2" charset="-94"/>
                <a:cs typeface="Poppins" pitchFamily="2" charset="-94"/>
              </a:rPr>
              <a:t>küçük </a:t>
            </a:r>
            <a:r>
              <a:rPr lang="tr-TR" sz="1200" dirty="0">
                <a:solidFill>
                  <a:schemeClr val="bg1">
                    <a:lumMod val="10000"/>
                  </a:schemeClr>
                </a:solidFill>
                <a:latin typeface="Poppins" pitchFamily="2" charset="-94"/>
                <a:cs typeface="Poppins" pitchFamily="2" charset="-94"/>
              </a:rPr>
              <a:t>birimine </a:t>
            </a:r>
            <a:r>
              <a:rPr lang="tr-TR" sz="1200" i="1" dirty="0">
                <a:solidFill>
                  <a:srgbClr val="FF0000"/>
                </a:solidFill>
                <a:latin typeface="Poppins" pitchFamily="2" charset="-94"/>
                <a:cs typeface="Poppins" pitchFamily="2" charset="-94"/>
              </a:rPr>
              <a:t>atom</a:t>
            </a:r>
            <a:r>
              <a:rPr lang="tr-TR" sz="1200" dirty="0">
                <a:solidFill>
                  <a:schemeClr val="bg1">
                    <a:lumMod val="10000"/>
                  </a:schemeClr>
                </a:solidFill>
                <a:latin typeface="Poppins" pitchFamily="2" charset="-94"/>
                <a:cs typeface="Poppins" pitchFamily="2" charset="-94"/>
              </a:rPr>
              <a:t> denir.</a:t>
            </a:r>
          </a:p>
          <a:p>
            <a:pPr marL="171450" indent="-171450">
              <a:buClr>
                <a:srgbClr val="0070C0"/>
              </a:buClr>
              <a:buFont typeface="Wingdings" pitchFamily="2" charset="2"/>
              <a:buChar char="Ø"/>
              <a:defRPr/>
            </a:pPr>
            <a:endParaRPr lang="tr-TR" sz="1200" dirty="0" smtClean="0">
              <a:solidFill>
                <a:schemeClr val="bg1">
                  <a:lumMod val="10000"/>
                </a:schemeClr>
              </a:solidFill>
              <a:latin typeface="Poppins" pitchFamily="2" charset="-94"/>
              <a:cs typeface="Poppins" pitchFamily="2" charset="-94"/>
            </a:endParaRPr>
          </a:p>
          <a:p>
            <a:pPr marL="171450" indent="-171450">
              <a:buClr>
                <a:srgbClr val="0070C0"/>
              </a:buClr>
              <a:buFont typeface="Wingdings" pitchFamily="2" charset="2"/>
              <a:buChar char="Ø"/>
              <a:defRPr/>
            </a:pPr>
            <a:r>
              <a:rPr lang="tr-TR" sz="1200" dirty="0" smtClean="0">
                <a:solidFill>
                  <a:schemeClr val="bg1">
                    <a:lumMod val="10000"/>
                  </a:schemeClr>
                </a:solidFill>
                <a:latin typeface="Poppins" pitchFamily="2" charset="-94"/>
                <a:cs typeface="Poppins" pitchFamily="2" charset="-94"/>
              </a:rPr>
              <a:t>Aynı </a:t>
            </a:r>
            <a:r>
              <a:rPr lang="tr-TR" sz="1200" dirty="0">
                <a:solidFill>
                  <a:schemeClr val="bg1">
                    <a:lumMod val="10000"/>
                  </a:schemeClr>
                </a:solidFill>
                <a:latin typeface="Poppins" pitchFamily="2" charset="-94"/>
                <a:cs typeface="Poppins" pitchFamily="2" charset="-94"/>
              </a:rPr>
              <a:t>veya farklı cins ikiden fazla atomun birbirine bağlanması sonucu oluşan atom gruplarına </a:t>
            </a:r>
            <a:r>
              <a:rPr lang="tr-TR" sz="1200" i="1" dirty="0" smtClean="0">
                <a:solidFill>
                  <a:srgbClr val="FF0000"/>
                </a:solidFill>
                <a:latin typeface="Poppins" pitchFamily="2" charset="-94"/>
                <a:cs typeface="Poppins" pitchFamily="2" charset="-94"/>
              </a:rPr>
              <a:t>molekül</a:t>
            </a:r>
            <a:r>
              <a:rPr lang="tr-TR" sz="1200" dirty="0" smtClean="0">
                <a:solidFill>
                  <a:schemeClr val="bg1">
                    <a:lumMod val="10000"/>
                  </a:schemeClr>
                </a:solidFill>
                <a:latin typeface="Poppins" pitchFamily="2" charset="-94"/>
                <a:cs typeface="Poppins" pitchFamily="2" charset="-94"/>
              </a:rPr>
              <a:t> denir</a:t>
            </a:r>
            <a:r>
              <a:rPr lang="tr-TR" sz="1200" dirty="0">
                <a:solidFill>
                  <a:schemeClr val="bg1">
                    <a:lumMod val="10000"/>
                  </a:schemeClr>
                </a:solidFill>
                <a:latin typeface="Poppins" pitchFamily="2" charset="-94"/>
                <a:cs typeface="Poppins" pitchFamily="2" charset="-94"/>
              </a:rPr>
              <a:t>.</a:t>
            </a:r>
          </a:p>
          <a:p>
            <a:pPr marL="171450" indent="-171450">
              <a:buClr>
                <a:srgbClr val="0070C0"/>
              </a:buClr>
              <a:buFont typeface="Wingdings" pitchFamily="2" charset="2"/>
              <a:buChar char="Ø"/>
              <a:defRPr/>
            </a:pPr>
            <a:endParaRPr lang="tr-TR" sz="1200" dirty="0" smtClean="0">
              <a:solidFill>
                <a:schemeClr val="bg1">
                  <a:lumMod val="10000"/>
                </a:schemeClr>
              </a:solidFill>
              <a:latin typeface="Poppins" pitchFamily="2" charset="-94"/>
              <a:cs typeface="Poppins" pitchFamily="2" charset="-94"/>
            </a:endParaRPr>
          </a:p>
          <a:p>
            <a:pPr marL="171450" indent="-171450">
              <a:buClr>
                <a:srgbClr val="0070C0"/>
              </a:buClr>
              <a:buFont typeface="Wingdings" pitchFamily="2" charset="2"/>
              <a:buChar char="Ø"/>
              <a:defRPr/>
            </a:pPr>
            <a:r>
              <a:rPr lang="tr-TR" sz="1200" dirty="0" smtClean="0">
                <a:solidFill>
                  <a:schemeClr val="bg1">
                    <a:lumMod val="10000"/>
                  </a:schemeClr>
                </a:solidFill>
                <a:latin typeface="Poppins" pitchFamily="2" charset="-94"/>
                <a:cs typeface="Poppins" pitchFamily="2" charset="-94"/>
              </a:rPr>
              <a:t>Aynı </a:t>
            </a:r>
            <a:r>
              <a:rPr lang="tr-TR" sz="1200" dirty="0">
                <a:solidFill>
                  <a:schemeClr val="bg1">
                    <a:lumMod val="10000"/>
                  </a:schemeClr>
                </a:solidFill>
                <a:latin typeface="Poppins" pitchFamily="2" charset="-94"/>
                <a:cs typeface="Poppins" pitchFamily="2" charset="-94"/>
              </a:rPr>
              <a:t>cins atomlardan oluşan kendinden daha basit ve farklı maddelere ayrılmayan saf maddelere </a:t>
            </a:r>
            <a:r>
              <a:rPr lang="tr-TR" sz="1200" i="1" dirty="0" smtClean="0">
                <a:solidFill>
                  <a:srgbClr val="FF0000"/>
                </a:solidFill>
                <a:latin typeface="Poppins" pitchFamily="2" charset="-94"/>
                <a:cs typeface="Poppins" pitchFamily="2" charset="-94"/>
              </a:rPr>
              <a:t>element</a:t>
            </a:r>
            <a:r>
              <a:rPr lang="tr-TR" sz="1200" dirty="0" smtClean="0">
                <a:solidFill>
                  <a:schemeClr val="bg1">
                    <a:lumMod val="10000"/>
                  </a:schemeClr>
                </a:solidFill>
                <a:latin typeface="Poppins" pitchFamily="2" charset="-94"/>
                <a:cs typeface="Poppins" pitchFamily="2" charset="-94"/>
              </a:rPr>
              <a:t> </a:t>
            </a:r>
            <a:r>
              <a:rPr lang="tr-TR" sz="1200" dirty="0">
                <a:solidFill>
                  <a:schemeClr val="bg1">
                    <a:lumMod val="10000"/>
                  </a:schemeClr>
                </a:solidFill>
                <a:latin typeface="Poppins" pitchFamily="2" charset="-94"/>
                <a:cs typeface="Poppins" pitchFamily="2" charset="-94"/>
              </a:rPr>
              <a:t>denir.</a:t>
            </a:r>
          </a:p>
        </p:txBody>
      </p:sp>
      <p:sp>
        <p:nvSpPr>
          <p:cNvPr id="28" name="Yuvarlatılmış Dikdörtgen 27"/>
          <p:cNvSpPr/>
          <p:nvPr/>
        </p:nvSpPr>
        <p:spPr>
          <a:xfrm>
            <a:off x="762140" y="699542"/>
            <a:ext cx="7704856" cy="254004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Yuvarlatılmış Dikdörtgen 28"/>
          <p:cNvSpPr/>
          <p:nvPr/>
        </p:nvSpPr>
        <p:spPr>
          <a:xfrm>
            <a:off x="762140" y="699542"/>
            <a:ext cx="7704856" cy="432048"/>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Altıgen 29"/>
          <p:cNvSpPr/>
          <p:nvPr/>
        </p:nvSpPr>
        <p:spPr>
          <a:xfrm>
            <a:off x="539552" y="627534"/>
            <a:ext cx="648072" cy="576064"/>
          </a:xfrm>
          <a:prstGeom prst="hexagon">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Google Shape;15287;p42"/>
          <p:cNvSpPr txBox="1">
            <a:spLocks/>
          </p:cNvSpPr>
          <p:nvPr/>
        </p:nvSpPr>
        <p:spPr>
          <a:xfrm>
            <a:off x="1186435" y="696966"/>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smtClean="0">
                <a:solidFill>
                  <a:schemeClr val="accent6"/>
                </a:solidFill>
                <a:latin typeface="321impact" pitchFamily="2" charset="0"/>
                <a:cs typeface="Poppins" pitchFamily="2" charset="-94"/>
                <a:sym typeface="Darker Grotesque Medium"/>
              </a:rPr>
              <a:t>BİLGİ</a:t>
            </a:r>
            <a:endParaRPr lang="tr-TR" sz="2000" dirty="0">
              <a:solidFill>
                <a:schemeClr val="accent6"/>
              </a:solidFill>
              <a:latin typeface="321impact" pitchFamily="2" charset="0"/>
              <a:cs typeface="Poppins" pitchFamily="2" charset="-94"/>
              <a:sym typeface="Darker Grotesque Medium"/>
            </a:endParaRPr>
          </a:p>
        </p:txBody>
      </p:sp>
      <p:pic>
        <p:nvPicPr>
          <p:cNvPr id="32" name="Picture 3" descr="C:\Users\Eru Iluvatar\Desktop\pngw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91388" y="739949"/>
            <a:ext cx="344399" cy="344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87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a:solidFill>
                  <a:schemeClr val="accent6"/>
                </a:solidFill>
                <a:latin typeface="Poppins" pitchFamily="2" charset="-94"/>
                <a:cs typeface="Poppins" pitchFamily="2" charset="-94"/>
                <a:sym typeface="Darker Grotesque Medium"/>
              </a:rPr>
              <a:t>Kütle ve Öz Isı Arasındaki İlişki (m ve c)</a:t>
            </a: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32492" y="2062380"/>
            <a:ext cx="7535000" cy="2039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smtClean="0">
                <a:latin typeface="Poppins" pitchFamily="2" charset="-94"/>
                <a:cs typeface="Poppins" pitchFamily="2" charset="-94"/>
              </a:rPr>
              <a:t>Kütle </a:t>
            </a:r>
            <a:r>
              <a:rPr lang="tr-TR" sz="1200" dirty="0">
                <a:latin typeface="Poppins" pitchFamily="2" charset="-94"/>
                <a:cs typeface="Poppins" pitchFamily="2" charset="-94"/>
              </a:rPr>
              <a:t>ve öz ısı ters orantılıdır.</a:t>
            </a:r>
          </a:p>
        </p:txBody>
      </p:sp>
      <p:sp>
        <p:nvSpPr>
          <p:cNvPr id="2" name="Metin kutusu 1"/>
          <p:cNvSpPr txBox="1"/>
          <p:nvPr/>
        </p:nvSpPr>
        <p:spPr>
          <a:xfrm>
            <a:off x="827584" y="1390650"/>
            <a:ext cx="2513830" cy="646331"/>
          </a:xfrm>
          <a:prstGeom prst="rect">
            <a:avLst/>
          </a:prstGeom>
          <a:noFill/>
        </p:spPr>
        <p:txBody>
          <a:bodyPr wrap="none" rtlCol="0">
            <a:spAutoFit/>
          </a:bodyPr>
          <a:lstStyle/>
          <a:p>
            <a:r>
              <a:rPr lang="tr-TR" sz="3600" b="1" dirty="0" smtClean="0">
                <a:solidFill>
                  <a:schemeClr val="tx1"/>
                </a:solidFill>
                <a:latin typeface="Poppins" pitchFamily="2" charset="-94"/>
                <a:cs typeface="Poppins" pitchFamily="2" charset="-94"/>
              </a:rPr>
              <a:t>Q</a:t>
            </a:r>
            <a:r>
              <a:rPr lang="tr-TR" sz="3600" b="1" dirty="0" smtClean="0">
                <a:latin typeface="Poppins" pitchFamily="2" charset="-94"/>
                <a:cs typeface="Poppins" pitchFamily="2" charset="-94"/>
              </a:rPr>
              <a:t>= </a:t>
            </a:r>
            <a:r>
              <a:rPr lang="tr-TR" sz="3600" b="1" dirty="0" err="1" smtClean="0">
                <a:solidFill>
                  <a:srgbClr val="FF0000"/>
                </a:solidFill>
                <a:latin typeface="Poppins" pitchFamily="2" charset="-94"/>
                <a:cs typeface="Poppins" pitchFamily="2" charset="-94"/>
              </a:rPr>
              <a:t>m</a:t>
            </a:r>
            <a:r>
              <a:rPr lang="tr-TR" sz="3600" b="1" dirty="0" err="1" smtClean="0">
                <a:latin typeface="Poppins" pitchFamily="2" charset="-94"/>
                <a:cs typeface="Poppins" pitchFamily="2" charset="-94"/>
              </a:rPr>
              <a:t>.</a:t>
            </a:r>
            <a:r>
              <a:rPr lang="tr-TR" sz="3600" b="1" dirty="0" err="1" smtClean="0">
                <a:solidFill>
                  <a:srgbClr val="FF0000"/>
                </a:solidFill>
                <a:latin typeface="Poppins" pitchFamily="2" charset="-94"/>
                <a:cs typeface="Poppins" pitchFamily="2" charset="-94"/>
              </a:rPr>
              <a:t>c</a:t>
            </a:r>
            <a:r>
              <a:rPr lang="tr-TR" sz="3600" b="1" dirty="0" smtClean="0">
                <a:latin typeface="Poppins" pitchFamily="2" charset="-94"/>
                <a:cs typeface="Poppins" pitchFamily="2" charset="-94"/>
              </a:rPr>
              <a:t>.</a:t>
            </a:r>
            <a:r>
              <a:rPr lang="el-GR" sz="3600" b="1" dirty="0" smtClean="0">
                <a:solidFill>
                  <a:schemeClr val="tx1"/>
                </a:solidFill>
                <a:cs typeface="Poppins" pitchFamily="2" charset="-94"/>
              </a:rPr>
              <a:t>Δ</a:t>
            </a:r>
            <a:r>
              <a:rPr lang="tr-TR" sz="3600" b="1" dirty="0" smtClean="0">
                <a:solidFill>
                  <a:schemeClr val="tx1"/>
                </a:solidFill>
                <a:latin typeface="Poppins" pitchFamily="2" charset="-94"/>
                <a:cs typeface="Poppins" pitchFamily="2" charset="-94"/>
              </a:rPr>
              <a:t>t</a:t>
            </a:r>
            <a:endParaRPr lang="tr-TR" sz="3600" b="1" dirty="0">
              <a:solidFill>
                <a:schemeClr val="tx1"/>
              </a:solidFill>
              <a:latin typeface="Poppins" pitchFamily="2" charset="-94"/>
              <a:cs typeface="Poppins" pitchFamily="2" charset="-94"/>
            </a:endParaRPr>
          </a:p>
        </p:txBody>
      </p:sp>
    </p:spTree>
    <p:extLst>
      <p:ext uri="{BB962C8B-B14F-4D97-AF65-F5344CB8AC3E}">
        <p14:creationId xmlns:p14="http://schemas.microsoft.com/office/powerpoint/2010/main" val="24801693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a:solidFill>
                  <a:schemeClr val="accent6"/>
                </a:solidFill>
                <a:latin typeface="Poppins" pitchFamily="2" charset="-94"/>
                <a:cs typeface="Poppins" pitchFamily="2" charset="-94"/>
                <a:sym typeface="Darker Grotesque Medium"/>
              </a:rPr>
              <a:t>Öz Isı ve Sıcaklık Arasındaki İlişki (c ve </a:t>
            </a:r>
            <a:r>
              <a:rPr lang="el-GR" sz="2400" i="1" dirty="0">
                <a:solidFill>
                  <a:schemeClr val="accent6"/>
                </a:solidFill>
                <a:latin typeface="Poppins" pitchFamily="2" charset="-94"/>
                <a:cs typeface="Poppins" pitchFamily="2" charset="-94"/>
                <a:sym typeface="Darker Grotesque Medium"/>
              </a:rPr>
              <a:t>Δ</a:t>
            </a:r>
            <a:r>
              <a:rPr lang="tr-TR" sz="2400" i="1" dirty="0">
                <a:solidFill>
                  <a:schemeClr val="accent6"/>
                </a:solidFill>
                <a:latin typeface="Poppins" pitchFamily="2" charset="-94"/>
                <a:cs typeface="Poppins" pitchFamily="2" charset="-94"/>
                <a:sym typeface="Darker Grotesque Medium"/>
              </a:rPr>
              <a:t>t)</a:t>
            </a: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32492" y="2062380"/>
            <a:ext cx="7535000" cy="20397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Sıcaklık ile öz ısı ters orantılıdır.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i="1" dirty="0">
                <a:solidFill>
                  <a:srgbClr val="FF0000"/>
                </a:solidFill>
                <a:latin typeface="Poppins" pitchFamily="2" charset="-94"/>
                <a:cs typeface="Poppins" pitchFamily="2" charset="-94"/>
              </a:rPr>
              <a:t>İlk sıcaklıkları aynı su ve yağ özdeş ısıtıcılarla ısıtıldığında sıcaklık değişimi farklı olacaktır. Madde değiştiği için öz ısıları da değişecektir</a:t>
            </a:r>
            <a:r>
              <a:rPr lang="tr-TR" sz="1200" i="1" dirty="0" smtClean="0">
                <a:solidFill>
                  <a:srgbClr val="FF0000"/>
                </a:solidFill>
                <a:latin typeface="Poppins" pitchFamily="2" charset="-94"/>
                <a:cs typeface="Poppins" pitchFamily="2" charset="-94"/>
              </a:rPr>
              <a:t>.</a:t>
            </a:r>
          </a:p>
          <a:p>
            <a:pPr marL="171450" indent="-171450" algn="l">
              <a:buSzPct val="100000"/>
              <a:buFont typeface="Arial" pitchFamily="34" charset="0"/>
              <a:buChar char="•"/>
            </a:pPr>
            <a:endParaRPr lang="tr-TR" sz="1200" i="1" dirty="0">
              <a:solidFill>
                <a:srgbClr val="FF0000"/>
              </a:solidFill>
              <a:latin typeface="Poppins" pitchFamily="2" charset="-94"/>
              <a:cs typeface="Poppins" pitchFamily="2" charset="-94"/>
            </a:endParaRPr>
          </a:p>
          <a:p>
            <a:pPr marL="171450" indent="-171450" algn="l">
              <a:buSzPct val="100000"/>
              <a:buFont typeface="Arial" pitchFamily="34" charset="0"/>
              <a:buChar char="•"/>
            </a:pPr>
            <a:r>
              <a:rPr lang="tr-TR" sz="1200" i="1" dirty="0" smtClean="0">
                <a:solidFill>
                  <a:srgbClr val="FF0000"/>
                </a:solidFill>
                <a:latin typeface="Poppins" pitchFamily="2" charset="-94"/>
                <a:cs typeface="Poppins" pitchFamily="2" charset="-94"/>
              </a:rPr>
              <a:t>Suyun öz ısısı yağdan büyük olduğu için sıcaklık değişimi az olur.</a:t>
            </a:r>
            <a:endParaRPr lang="tr-TR" sz="1200" i="1" dirty="0">
              <a:solidFill>
                <a:srgbClr val="FF0000"/>
              </a:solidFill>
              <a:latin typeface="Poppins" pitchFamily="2" charset="-94"/>
              <a:cs typeface="Poppins" pitchFamily="2" charset="-94"/>
            </a:endParaRPr>
          </a:p>
        </p:txBody>
      </p:sp>
      <p:sp>
        <p:nvSpPr>
          <p:cNvPr id="2" name="Metin kutusu 1"/>
          <p:cNvSpPr txBox="1"/>
          <p:nvPr/>
        </p:nvSpPr>
        <p:spPr>
          <a:xfrm>
            <a:off x="827584" y="1390650"/>
            <a:ext cx="2513830" cy="646331"/>
          </a:xfrm>
          <a:prstGeom prst="rect">
            <a:avLst/>
          </a:prstGeom>
          <a:noFill/>
        </p:spPr>
        <p:txBody>
          <a:bodyPr wrap="none" rtlCol="0">
            <a:spAutoFit/>
          </a:bodyPr>
          <a:lstStyle/>
          <a:p>
            <a:r>
              <a:rPr lang="tr-TR" sz="3600" b="1" dirty="0" smtClean="0">
                <a:solidFill>
                  <a:schemeClr val="tx1"/>
                </a:solidFill>
                <a:latin typeface="Poppins" pitchFamily="2" charset="-94"/>
                <a:cs typeface="Poppins" pitchFamily="2" charset="-94"/>
              </a:rPr>
              <a:t>Q</a:t>
            </a:r>
            <a:r>
              <a:rPr lang="tr-TR" sz="3600" b="1" dirty="0" smtClean="0">
                <a:latin typeface="Poppins" pitchFamily="2" charset="-94"/>
                <a:cs typeface="Poppins" pitchFamily="2" charset="-94"/>
              </a:rPr>
              <a:t>= </a:t>
            </a:r>
            <a:r>
              <a:rPr lang="tr-TR" sz="3600" b="1" dirty="0" err="1" smtClean="0">
                <a:solidFill>
                  <a:schemeClr val="tx1"/>
                </a:solidFill>
                <a:latin typeface="Poppins" pitchFamily="2" charset="-94"/>
                <a:cs typeface="Poppins" pitchFamily="2" charset="-94"/>
              </a:rPr>
              <a:t>m</a:t>
            </a:r>
            <a:r>
              <a:rPr lang="tr-TR" sz="3600" b="1" dirty="0" err="1" smtClean="0">
                <a:latin typeface="Poppins" pitchFamily="2" charset="-94"/>
                <a:cs typeface="Poppins" pitchFamily="2" charset="-94"/>
              </a:rPr>
              <a:t>.</a:t>
            </a:r>
            <a:r>
              <a:rPr lang="tr-TR" sz="3600" b="1" dirty="0" err="1" smtClean="0">
                <a:solidFill>
                  <a:srgbClr val="FF0000"/>
                </a:solidFill>
                <a:latin typeface="Poppins" pitchFamily="2" charset="-94"/>
                <a:cs typeface="Poppins" pitchFamily="2" charset="-94"/>
              </a:rPr>
              <a:t>c</a:t>
            </a:r>
            <a:r>
              <a:rPr lang="tr-TR" sz="3600" b="1" dirty="0" smtClean="0">
                <a:latin typeface="Poppins" pitchFamily="2" charset="-94"/>
                <a:cs typeface="Poppins" pitchFamily="2" charset="-94"/>
              </a:rPr>
              <a:t>.</a:t>
            </a:r>
            <a:r>
              <a:rPr lang="el-GR" sz="3600" b="1" dirty="0" smtClean="0">
                <a:solidFill>
                  <a:srgbClr val="FF0000"/>
                </a:solidFill>
                <a:cs typeface="Poppins" pitchFamily="2" charset="-94"/>
              </a:rPr>
              <a:t>Δ</a:t>
            </a:r>
            <a:r>
              <a:rPr lang="tr-TR" sz="3600" b="1" dirty="0" smtClean="0">
                <a:solidFill>
                  <a:srgbClr val="FF0000"/>
                </a:solidFill>
                <a:latin typeface="Poppins" pitchFamily="2" charset="-94"/>
                <a:cs typeface="Poppins" pitchFamily="2" charset="-94"/>
              </a:rPr>
              <a:t>t</a:t>
            </a:r>
            <a:endParaRPr lang="tr-TR" sz="3600" b="1" dirty="0">
              <a:solidFill>
                <a:srgbClr val="FF0000"/>
              </a:solidFill>
              <a:latin typeface="Poppins" pitchFamily="2" charset="-94"/>
              <a:cs typeface="Poppins" pitchFamily="2" charset="-94"/>
            </a:endParaRPr>
          </a:p>
        </p:txBody>
      </p:sp>
    </p:spTree>
    <p:extLst>
      <p:ext uri="{BB962C8B-B14F-4D97-AF65-F5344CB8AC3E}">
        <p14:creationId xmlns:p14="http://schemas.microsoft.com/office/powerpoint/2010/main" val="39925410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a:solidFill>
                  <a:schemeClr val="accent6"/>
                </a:solidFill>
                <a:latin typeface="Poppins" pitchFamily="2" charset="-94"/>
                <a:cs typeface="Poppins" pitchFamily="2" charset="-94"/>
                <a:sym typeface="Darker Grotesque Medium"/>
              </a:rPr>
              <a:t>Öz Isı ve Sıcaklık Arasındaki İlişki (c ve </a:t>
            </a:r>
            <a:r>
              <a:rPr lang="el-GR" sz="2400" i="1" dirty="0">
                <a:solidFill>
                  <a:schemeClr val="accent6"/>
                </a:solidFill>
                <a:latin typeface="Poppins" pitchFamily="2" charset="-94"/>
                <a:cs typeface="Poppins" pitchFamily="2" charset="-94"/>
                <a:sym typeface="Darker Grotesque Medium"/>
              </a:rPr>
              <a:t>Δ</a:t>
            </a:r>
            <a:r>
              <a:rPr lang="tr-TR" sz="2400" i="1" dirty="0">
                <a:solidFill>
                  <a:schemeClr val="accent6"/>
                </a:solidFill>
                <a:latin typeface="Poppins" pitchFamily="2" charset="-94"/>
                <a:cs typeface="Poppins" pitchFamily="2" charset="-94"/>
                <a:sym typeface="Darker Grotesque Medium"/>
              </a:rPr>
              <a:t>t)</a:t>
            </a: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66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6386" y="1541464"/>
            <a:ext cx="6577228" cy="238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53637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4598;p63"/>
          <p:cNvPicPr preferRelativeResize="0"/>
          <p:nvPr/>
        </p:nvPicPr>
        <p:blipFill>
          <a:blip r:embed="rId2">
            <a:extLst>
              <a:ext uri="{28A0092B-C50C-407E-A947-70E740481C1C}">
                <a14:useLocalDpi xmlns:a14="http://schemas.microsoft.com/office/drawing/2010/main" val="0"/>
              </a:ext>
            </a:extLst>
          </a:blip>
          <a:stretch>
            <a:fillRect/>
          </a:stretch>
        </p:blipFill>
        <p:spPr>
          <a:xfrm>
            <a:off x="1187623" y="1235749"/>
            <a:ext cx="2625577" cy="1407114"/>
          </a:xfrm>
          <a:prstGeom prst="roundRect">
            <a:avLst>
              <a:gd name="adj" fmla="val 1731"/>
            </a:avLst>
          </a:prstGeom>
          <a:noFill/>
          <a:ln>
            <a:noFill/>
          </a:ln>
        </p:spPr>
      </p:pic>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3997236" y="1290499"/>
            <a:ext cx="3127464" cy="121924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tr-TR" sz="1200" b="1" dirty="0">
                <a:solidFill>
                  <a:srgbClr val="FF0000"/>
                </a:solidFill>
                <a:latin typeface="Poppins" pitchFamily="2" charset="-94"/>
                <a:cs typeface="Poppins" pitchFamily="2" charset="-94"/>
              </a:rPr>
              <a:t>Öz Isı-Sıcaklık İlişkisi Deneyi</a:t>
            </a:r>
          </a:p>
          <a:p>
            <a:r>
              <a:rPr lang="tr-TR" sz="1200" b="1" dirty="0">
                <a:solidFill>
                  <a:srgbClr val="FF0000"/>
                </a:solidFill>
                <a:latin typeface="Poppins" pitchFamily="2" charset="-94"/>
                <a:cs typeface="Poppins" pitchFamily="2" charset="-94"/>
              </a:rPr>
              <a:t>Öz Isı-Kütle İlişkisi Deneyi</a:t>
            </a:r>
          </a:p>
          <a:p>
            <a:r>
              <a:rPr lang="tr-TR" sz="1200" b="1" dirty="0">
                <a:solidFill>
                  <a:srgbClr val="FF0000"/>
                </a:solidFill>
                <a:latin typeface="Poppins" pitchFamily="2" charset="-94"/>
                <a:cs typeface="Poppins" pitchFamily="2" charset="-94"/>
              </a:rPr>
              <a:t>Öz Isı-Isı İlişkisi Deneyi;</a:t>
            </a:r>
          </a:p>
          <a:p>
            <a:endParaRPr lang="tr-TR" sz="1200" dirty="0">
              <a:latin typeface="Poppins" pitchFamily="2" charset="-94"/>
              <a:cs typeface="Poppins" pitchFamily="2" charset="-94"/>
            </a:endParaRPr>
          </a:p>
          <a:p>
            <a:r>
              <a:rPr lang="tr-TR" sz="1200" dirty="0">
                <a:latin typeface="Poppins" pitchFamily="2" charset="-94"/>
                <a:cs typeface="Poppins" pitchFamily="2" charset="-94"/>
                <a:hlinkClick r:id="rId3"/>
              </a:rPr>
              <a:t>https://www.huseyinfarukyildirim.com/oz-isi-deneyleri/</a:t>
            </a:r>
            <a:endParaRPr lang="tr-TR" sz="1200" dirty="0">
              <a:latin typeface="Poppins" pitchFamily="2" charset="-94"/>
              <a:cs typeface="Poppins" pitchFamily="2" charset="-94"/>
            </a:endParaRPr>
          </a:p>
        </p:txBody>
      </p:sp>
      <p:sp>
        <p:nvSpPr>
          <p:cNvPr id="9" name="Yuvarlatılmış Dikdörtgen 8"/>
          <p:cNvSpPr/>
          <p:nvPr/>
        </p:nvSpPr>
        <p:spPr>
          <a:xfrm>
            <a:off x="763329" y="719469"/>
            <a:ext cx="7704856" cy="2017200"/>
          </a:xfrm>
          <a:prstGeom prst="roundRect">
            <a:avLst/>
          </a:prstGeom>
          <a:no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D53529"/>
          </a:solid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dirty="0" smtClean="0">
                <a:solidFill>
                  <a:schemeClr val="accent6"/>
                </a:solidFill>
                <a:latin typeface="321impact" pitchFamily="2" charset="0"/>
                <a:cs typeface="Poppins" pitchFamily="2" charset="-94"/>
                <a:sym typeface="Darker Grotesque Medium"/>
              </a:rPr>
              <a:t>ONLİNE DENEY</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6620"/>
            <a:ext cx="648072" cy="576064"/>
          </a:xfrm>
          <a:prstGeom prst="hexagon">
            <a:avLst/>
          </a:prstGeom>
          <a:solidFill>
            <a:srgbClr val="D5352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oogle Shape;4750;p70"/>
          <p:cNvGrpSpPr/>
          <p:nvPr/>
        </p:nvGrpSpPr>
        <p:grpSpPr>
          <a:xfrm>
            <a:off x="692408" y="762320"/>
            <a:ext cx="357800" cy="357725"/>
            <a:chOff x="6300450" y="1512850"/>
            <a:chExt cx="357800" cy="357725"/>
          </a:xfrm>
          <a:solidFill>
            <a:schemeClr val="bg1"/>
          </a:solidFill>
        </p:grpSpPr>
        <p:sp>
          <p:nvSpPr>
            <p:cNvPr id="15" name="Google Shape;4751;p70"/>
            <p:cNvSpPr/>
            <p:nvPr/>
          </p:nvSpPr>
          <p:spPr>
            <a:xfrm>
              <a:off x="6342375" y="1554775"/>
              <a:ext cx="20975" cy="21000"/>
            </a:xfrm>
            <a:custGeom>
              <a:avLst/>
              <a:gdLst/>
              <a:ahLst/>
              <a:cxnLst/>
              <a:rect l="l" t="t" r="r" b="b"/>
              <a:pathLst>
                <a:path w="839" h="840" extrusionOk="0">
                  <a:moveTo>
                    <a:pt x="0" y="0"/>
                  </a:moveTo>
                  <a:lnTo>
                    <a:pt x="0"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52;p70"/>
            <p:cNvSpPr/>
            <p:nvPr/>
          </p:nvSpPr>
          <p:spPr>
            <a:xfrm>
              <a:off x="6384950" y="1554775"/>
              <a:ext cx="20975" cy="21000"/>
            </a:xfrm>
            <a:custGeom>
              <a:avLst/>
              <a:gdLst/>
              <a:ahLst/>
              <a:cxnLst/>
              <a:rect l="l" t="t" r="r" b="b"/>
              <a:pathLst>
                <a:path w="839" h="840" extrusionOk="0">
                  <a:moveTo>
                    <a:pt x="1" y="0"/>
                  </a:moveTo>
                  <a:lnTo>
                    <a:pt x="1"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53;p70"/>
            <p:cNvSpPr/>
            <p:nvPr/>
          </p:nvSpPr>
          <p:spPr>
            <a:xfrm>
              <a:off x="6426850" y="1554775"/>
              <a:ext cx="21025" cy="21000"/>
            </a:xfrm>
            <a:custGeom>
              <a:avLst/>
              <a:gdLst/>
              <a:ahLst/>
              <a:cxnLst/>
              <a:rect l="l" t="t" r="r" b="b"/>
              <a:pathLst>
                <a:path w="841" h="840" extrusionOk="0">
                  <a:moveTo>
                    <a:pt x="1" y="0"/>
                  </a:moveTo>
                  <a:lnTo>
                    <a:pt x="1" y="839"/>
                  </a:lnTo>
                  <a:lnTo>
                    <a:pt x="840" y="839"/>
                  </a:lnTo>
                  <a:lnTo>
                    <a:pt x="8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54;p70"/>
            <p:cNvSpPr/>
            <p:nvPr/>
          </p:nvSpPr>
          <p:spPr>
            <a:xfrm>
              <a:off x="6468800" y="1554775"/>
              <a:ext cx="83850" cy="21000"/>
            </a:xfrm>
            <a:custGeom>
              <a:avLst/>
              <a:gdLst/>
              <a:ahLst/>
              <a:cxnLst/>
              <a:rect l="l" t="t" r="r" b="b"/>
              <a:pathLst>
                <a:path w="3354" h="840" extrusionOk="0">
                  <a:moveTo>
                    <a:pt x="0" y="0"/>
                  </a:moveTo>
                  <a:lnTo>
                    <a:pt x="0" y="839"/>
                  </a:lnTo>
                  <a:lnTo>
                    <a:pt x="3354" y="839"/>
                  </a:lnTo>
                  <a:lnTo>
                    <a:pt x="33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55;p70"/>
            <p:cNvSpPr/>
            <p:nvPr/>
          </p:nvSpPr>
          <p:spPr>
            <a:xfrm>
              <a:off x="6300450" y="1512850"/>
              <a:ext cx="357800" cy="357725"/>
            </a:xfrm>
            <a:custGeom>
              <a:avLst/>
              <a:gdLst/>
              <a:ahLst/>
              <a:cxnLst/>
              <a:rect l="l" t="t" r="r" b="b"/>
              <a:pathLst>
                <a:path w="14312" h="14309" extrusionOk="0">
                  <a:moveTo>
                    <a:pt x="10927" y="839"/>
                  </a:moveTo>
                  <a:lnTo>
                    <a:pt x="10927" y="3355"/>
                  </a:lnTo>
                  <a:lnTo>
                    <a:pt x="839" y="3355"/>
                  </a:lnTo>
                  <a:lnTo>
                    <a:pt x="839" y="839"/>
                  </a:lnTo>
                  <a:close/>
                  <a:moveTo>
                    <a:pt x="7572" y="6734"/>
                  </a:moveTo>
                  <a:lnTo>
                    <a:pt x="7572" y="9280"/>
                  </a:lnTo>
                  <a:cubicBezTo>
                    <a:pt x="7639" y="9327"/>
                    <a:pt x="9030" y="9598"/>
                    <a:pt x="9229" y="11085"/>
                  </a:cubicBezTo>
                  <a:cubicBezTo>
                    <a:pt x="8980" y="11170"/>
                    <a:pt x="8582" y="11279"/>
                    <a:pt x="8197" y="11279"/>
                  </a:cubicBezTo>
                  <a:cubicBezTo>
                    <a:pt x="7911" y="11279"/>
                    <a:pt x="7631" y="11219"/>
                    <a:pt x="7424" y="11045"/>
                  </a:cubicBezTo>
                  <a:cubicBezTo>
                    <a:pt x="7043" y="10721"/>
                    <a:pt x="6566" y="10615"/>
                    <a:pt x="6109" y="10615"/>
                  </a:cubicBezTo>
                  <a:cubicBezTo>
                    <a:pt x="5763" y="10615"/>
                    <a:pt x="5429" y="10675"/>
                    <a:pt x="5154" y="10748"/>
                  </a:cubicBezTo>
                  <a:cubicBezTo>
                    <a:pt x="5522" y="9537"/>
                    <a:pt x="6652" y="9332"/>
                    <a:pt x="6734" y="9280"/>
                  </a:cubicBezTo>
                  <a:lnTo>
                    <a:pt x="6734" y="6734"/>
                  </a:lnTo>
                  <a:close/>
                  <a:moveTo>
                    <a:pt x="13473" y="839"/>
                  </a:moveTo>
                  <a:lnTo>
                    <a:pt x="13473" y="5058"/>
                  </a:lnTo>
                  <a:lnTo>
                    <a:pt x="12216" y="5058"/>
                  </a:lnTo>
                  <a:lnTo>
                    <a:pt x="12216" y="5896"/>
                  </a:lnTo>
                  <a:lnTo>
                    <a:pt x="13473" y="5896"/>
                  </a:lnTo>
                  <a:lnTo>
                    <a:pt x="13473" y="6734"/>
                  </a:lnTo>
                  <a:lnTo>
                    <a:pt x="12216" y="6734"/>
                  </a:lnTo>
                  <a:lnTo>
                    <a:pt x="12216" y="7573"/>
                  </a:lnTo>
                  <a:lnTo>
                    <a:pt x="13473" y="7573"/>
                  </a:lnTo>
                  <a:lnTo>
                    <a:pt x="13473" y="8411"/>
                  </a:lnTo>
                  <a:lnTo>
                    <a:pt x="12216" y="8411"/>
                  </a:lnTo>
                  <a:lnTo>
                    <a:pt x="12216" y="9249"/>
                  </a:lnTo>
                  <a:lnTo>
                    <a:pt x="13473" y="9249"/>
                  </a:lnTo>
                  <a:lnTo>
                    <a:pt x="13473" y="12635"/>
                  </a:lnTo>
                  <a:lnTo>
                    <a:pt x="9812" y="12635"/>
                  </a:lnTo>
                  <a:cubicBezTo>
                    <a:pt x="10512" y="11167"/>
                    <a:pt x="9884" y="9403"/>
                    <a:pt x="8412" y="8702"/>
                  </a:cubicBezTo>
                  <a:lnTo>
                    <a:pt x="8412" y="6734"/>
                  </a:lnTo>
                  <a:lnTo>
                    <a:pt x="9280" y="6734"/>
                  </a:lnTo>
                  <a:lnTo>
                    <a:pt x="9280" y="5896"/>
                  </a:lnTo>
                  <a:lnTo>
                    <a:pt x="5057" y="5896"/>
                  </a:lnTo>
                  <a:lnTo>
                    <a:pt x="5057" y="6734"/>
                  </a:lnTo>
                  <a:lnTo>
                    <a:pt x="5896" y="6734"/>
                  </a:lnTo>
                  <a:lnTo>
                    <a:pt x="5896" y="8702"/>
                  </a:lnTo>
                  <a:cubicBezTo>
                    <a:pt x="4433" y="9403"/>
                    <a:pt x="3810" y="11167"/>
                    <a:pt x="4505" y="12635"/>
                  </a:cubicBezTo>
                  <a:lnTo>
                    <a:pt x="839" y="12635"/>
                  </a:lnTo>
                  <a:lnTo>
                    <a:pt x="839" y="9280"/>
                  </a:lnTo>
                  <a:lnTo>
                    <a:pt x="2097" y="9280"/>
                  </a:lnTo>
                  <a:lnTo>
                    <a:pt x="2097" y="8411"/>
                  </a:lnTo>
                  <a:lnTo>
                    <a:pt x="839" y="8411"/>
                  </a:lnTo>
                  <a:lnTo>
                    <a:pt x="839" y="7573"/>
                  </a:lnTo>
                  <a:lnTo>
                    <a:pt x="2097" y="7573"/>
                  </a:lnTo>
                  <a:lnTo>
                    <a:pt x="2097" y="6734"/>
                  </a:lnTo>
                  <a:lnTo>
                    <a:pt x="839" y="6734"/>
                  </a:lnTo>
                  <a:lnTo>
                    <a:pt x="839" y="5896"/>
                  </a:lnTo>
                  <a:lnTo>
                    <a:pt x="2097" y="5896"/>
                  </a:lnTo>
                  <a:lnTo>
                    <a:pt x="2097" y="5058"/>
                  </a:lnTo>
                  <a:lnTo>
                    <a:pt x="839" y="5058"/>
                  </a:lnTo>
                  <a:lnTo>
                    <a:pt x="839" y="4193"/>
                  </a:lnTo>
                  <a:lnTo>
                    <a:pt x="11796" y="4193"/>
                  </a:lnTo>
                  <a:lnTo>
                    <a:pt x="11796" y="839"/>
                  </a:lnTo>
                  <a:close/>
                  <a:moveTo>
                    <a:pt x="6110" y="11449"/>
                  </a:moveTo>
                  <a:cubicBezTo>
                    <a:pt x="6397" y="11449"/>
                    <a:pt x="6676" y="11509"/>
                    <a:pt x="6883" y="11684"/>
                  </a:cubicBezTo>
                  <a:cubicBezTo>
                    <a:pt x="7253" y="11997"/>
                    <a:pt x="7720" y="12114"/>
                    <a:pt x="8202" y="12114"/>
                  </a:cubicBezTo>
                  <a:cubicBezTo>
                    <a:pt x="8525" y="12114"/>
                    <a:pt x="8854" y="12062"/>
                    <a:pt x="9167" y="11980"/>
                  </a:cubicBezTo>
                  <a:lnTo>
                    <a:pt x="9167" y="11980"/>
                  </a:lnTo>
                  <a:cubicBezTo>
                    <a:pt x="8902" y="12844"/>
                    <a:pt x="8099" y="13468"/>
                    <a:pt x="7154" y="13468"/>
                  </a:cubicBezTo>
                  <a:cubicBezTo>
                    <a:pt x="6090" y="13468"/>
                    <a:pt x="5210" y="12675"/>
                    <a:pt x="5068" y="11647"/>
                  </a:cubicBezTo>
                  <a:cubicBezTo>
                    <a:pt x="5323" y="11559"/>
                    <a:pt x="5723" y="11449"/>
                    <a:pt x="6110" y="11449"/>
                  </a:cubicBezTo>
                  <a:close/>
                  <a:moveTo>
                    <a:pt x="0" y="1"/>
                  </a:moveTo>
                  <a:lnTo>
                    <a:pt x="0" y="13473"/>
                  </a:lnTo>
                  <a:lnTo>
                    <a:pt x="5092" y="13473"/>
                  </a:lnTo>
                  <a:cubicBezTo>
                    <a:pt x="5640" y="14030"/>
                    <a:pt x="6396" y="14309"/>
                    <a:pt x="7153" y="14309"/>
                  </a:cubicBezTo>
                  <a:cubicBezTo>
                    <a:pt x="7910" y="14309"/>
                    <a:pt x="8667" y="14030"/>
                    <a:pt x="9214" y="13473"/>
                  </a:cubicBezTo>
                  <a:lnTo>
                    <a:pt x="14311" y="13473"/>
                  </a:lnTo>
                  <a:lnTo>
                    <a:pt x="14311"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spTree>
    <p:extLst>
      <p:ext uri="{BB962C8B-B14F-4D97-AF65-F5344CB8AC3E}">
        <p14:creationId xmlns:p14="http://schemas.microsoft.com/office/powerpoint/2010/main" val="6588069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Maddenin Hâl Değişimi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50" name="Picture 2"/>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1712341" y="1826405"/>
            <a:ext cx="5692235" cy="2732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Google Shape;224;p30"/>
          <p:cNvSpPr txBox="1">
            <a:spLocks/>
          </p:cNvSpPr>
          <p:nvPr/>
        </p:nvSpPr>
        <p:spPr>
          <a:xfrm>
            <a:off x="720000" y="1366273"/>
            <a:ext cx="7465150" cy="15166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Maddelerin ısı alarak ya da vererek bir hâlden başka bir hâle geçmelerine </a:t>
            </a:r>
            <a:r>
              <a:rPr lang="tr-TR" sz="1200" i="1" dirty="0">
                <a:solidFill>
                  <a:srgbClr val="FF0000"/>
                </a:solidFill>
                <a:latin typeface="Poppins" pitchFamily="2" charset="-94"/>
                <a:cs typeface="Poppins" pitchFamily="2" charset="-94"/>
              </a:rPr>
              <a:t>hâl değişimi </a:t>
            </a:r>
            <a:r>
              <a:rPr lang="tr-TR" sz="1200" dirty="0">
                <a:latin typeface="Poppins" pitchFamily="2" charset="-94"/>
                <a:cs typeface="Poppins" pitchFamily="2" charset="-94"/>
              </a:rPr>
              <a:t>denir.</a:t>
            </a:r>
          </a:p>
        </p:txBody>
      </p:sp>
    </p:spTree>
    <p:extLst>
      <p:ext uri="{BB962C8B-B14F-4D97-AF65-F5344CB8AC3E}">
        <p14:creationId xmlns:p14="http://schemas.microsoft.com/office/powerpoint/2010/main" val="8459705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Hâl Değişimi Sırasında Neler Olur?</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7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0648" y="1798098"/>
            <a:ext cx="7278688" cy="2058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767906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Hâl Değişim Isısı Nedir?</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651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Hâl değiştirme sıcaklığındaki saf bir maddenin 1 gramının hâl değiştirmesi için alması ya da vermesi gereken ısıya </a:t>
            </a:r>
            <a:r>
              <a:rPr lang="tr-TR" sz="1200" i="1" dirty="0">
                <a:solidFill>
                  <a:srgbClr val="FF0000"/>
                </a:solidFill>
                <a:latin typeface="Poppins" pitchFamily="2" charset="-94"/>
                <a:cs typeface="Poppins" pitchFamily="2" charset="-94"/>
              </a:rPr>
              <a:t>hâl değiştirme ısısı </a:t>
            </a:r>
            <a:r>
              <a:rPr lang="tr-TR" sz="1200" dirty="0">
                <a:latin typeface="Poppins" pitchFamily="2" charset="-94"/>
                <a:cs typeface="Poppins" pitchFamily="2" charset="-94"/>
              </a:rPr>
              <a:t>denir</a:t>
            </a:r>
            <a:r>
              <a:rPr lang="tr-TR" sz="1200" dirty="0" smtClean="0">
                <a:latin typeface="Poppins" pitchFamily="2" charset="-94"/>
                <a:cs typeface="Poppins" pitchFamily="2" charset="-94"/>
              </a:rPr>
              <a:t>.</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a:latin typeface="Poppins" pitchFamily="2" charset="-94"/>
                <a:cs typeface="Poppins" pitchFamily="2" charset="-94"/>
              </a:rPr>
              <a:t>Hâl değiştirme ısıları maddeler için </a:t>
            </a:r>
            <a:r>
              <a:rPr lang="tr-TR" sz="1200" dirty="0">
                <a:solidFill>
                  <a:srgbClr val="FF0000"/>
                </a:solidFill>
                <a:latin typeface="Poppins" pitchFamily="2" charset="-94"/>
                <a:cs typeface="Poppins" pitchFamily="2" charset="-94"/>
              </a:rPr>
              <a:t>ayırt edici bir özelliktir </a:t>
            </a:r>
            <a:r>
              <a:rPr lang="tr-TR" sz="1200" dirty="0">
                <a:latin typeface="Poppins" pitchFamily="2" charset="-94"/>
                <a:cs typeface="Poppins" pitchFamily="2" charset="-94"/>
              </a:rPr>
              <a:t>ve kütleye bağlı </a:t>
            </a:r>
            <a:r>
              <a:rPr lang="tr-TR" sz="1200" dirty="0">
                <a:solidFill>
                  <a:srgbClr val="FF0000"/>
                </a:solidFill>
                <a:latin typeface="Poppins" pitchFamily="2" charset="-94"/>
                <a:cs typeface="Poppins" pitchFamily="2" charset="-94"/>
              </a:rPr>
              <a:t>değildir</a:t>
            </a:r>
            <a:r>
              <a:rPr lang="tr-TR" sz="1200" dirty="0" smtClean="0">
                <a:solidFill>
                  <a:srgbClr val="FF0000"/>
                </a:solidFill>
                <a:latin typeface="Poppins" pitchFamily="2" charset="-94"/>
                <a:cs typeface="Poppins" pitchFamily="2" charset="-94"/>
              </a:rPr>
              <a:t>.</a:t>
            </a:r>
          </a:p>
          <a:p>
            <a:pPr marL="171450" indent="-171450" algn="l">
              <a:buSzPct val="100000"/>
              <a:buFont typeface="Arial" pitchFamily="34" charset="0"/>
              <a:buChar char="•"/>
            </a:pPr>
            <a:endParaRPr lang="tr-TR" sz="1200" dirty="0">
              <a:solidFill>
                <a:srgbClr val="FF0000"/>
              </a:solidFill>
              <a:latin typeface="Poppins" pitchFamily="2" charset="-94"/>
              <a:cs typeface="Poppins" pitchFamily="2" charset="-94"/>
            </a:endParaRPr>
          </a:p>
          <a:p>
            <a:pPr marL="171450" indent="-171450" algn="l">
              <a:buSzPct val="100000"/>
              <a:buFont typeface="Arial" pitchFamily="34" charset="0"/>
              <a:buChar char="•"/>
            </a:pPr>
            <a:r>
              <a:rPr lang="tr-TR" sz="1200" i="1" dirty="0">
                <a:solidFill>
                  <a:srgbClr val="FF0000"/>
                </a:solidFill>
                <a:latin typeface="Poppins" pitchFamily="2" charset="-94"/>
                <a:cs typeface="Poppins" pitchFamily="2" charset="-94"/>
              </a:rPr>
              <a:t>Maddeler hâl değiştirirken ısı almalarına rağmen sıcaklıkları değişmez, çünkü aldıkları enerjiyi tanecikler arasındaki bağların kırılması ya da kurulması için harcarlar</a:t>
            </a:r>
            <a:r>
              <a:rPr lang="tr-TR" sz="1200" i="1" dirty="0" smtClean="0">
                <a:solidFill>
                  <a:srgbClr val="FF0000"/>
                </a:solidFill>
                <a:latin typeface="Poppins" pitchFamily="2" charset="-94"/>
                <a:cs typeface="Poppins" pitchFamily="2" charset="-94"/>
              </a:rPr>
              <a:t>.</a:t>
            </a:r>
          </a:p>
          <a:p>
            <a:pPr marL="171450" indent="-171450" algn="l">
              <a:buSzPct val="100000"/>
              <a:buFont typeface="Arial" pitchFamily="34" charset="0"/>
              <a:buChar char="•"/>
            </a:pPr>
            <a:endParaRPr lang="tr-TR" sz="1200" i="1" dirty="0">
              <a:solidFill>
                <a:srgbClr val="FF0000"/>
              </a:solidFill>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Hâl değişim ısısı L harfi ile gösterilir; </a:t>
            </a:r>
            <a:r>
              <a:rPr lang="tr-TR" sz="1200" dirty="0" err="1" smtClean="0">
                <a:solidFill>
                  <a:srgbClr val="FF0000"/>
                </a:solidFill>
                <a:latin typeface="Poppins" pitchFamily="2" charset="-94"/>
                <a:cs typeface="Poppins" pitchFamily="2" charset="-94"/>
              </a:rPr>
              <a:t>L</a:t>
            </a:r>
            <a:r>
              <a:rPr lang="tr-TR" sz="700" dirty="0" err="1" smtClean="0">
                <a:solidFill>
                  <a:srgbClr val="FF0000"/>
                </a:solidFill>
                <a:latin typeface="Poppins" pitchFamily="2" charset="-94"/>
                <a:cs typeface="Poppins" pitchFamily="2" charset="-94"/>
              </a:rPr>
              <a:t>donma</a:t>
            </a:r>
            <a:r>
              <a:rPr lang="tr-TR" sz="1200" dirty="0" smtClean="0">
                <a:solidFill>
                  <a:srgbClr val="FF0000"/>
                </a:solidFill>
                <a:latin typeface="Poppins" pitchFamily="2" charset="-94"/>
                <a:cs typeface="Poppins" pitchFamily="2" charset="-94"/>
              </a:rPr>
              <a:t> (</a:t>
            </a:r>
            <a:r>
              <a:rPr lang="tr-TR" sz="1200" dirty="0" err="1" smtClean="0">
                <a:solidFill>
                  <a:srgbClr val="FF0000"/>
                </a:solidFill>
                <a:latin typeface="Poppins" pitchFamily="2" charset="-94"/>
                <a:cs typeface="Poppins" pitchFamily="2" charset="-94"/>
              </a:rPr>
              <a:t>L</a:t>
            </a:r>
            <a:r>
              <a:rPr lang="tr-TR" sz="700" dirty="0" err="1" smtClean="0">
                <a:solidFill>
                  <a:srgbClr val="FF0000"/>
                </a:solidFill>
                <a:latin typeface="Poppins" pitchFamily="2" charset="-94"/>
                <a:cs typeface="Poppins" pitchFamily="2" charset="-94"/>
              </a:rPr>
              <a:t>d</a:t>
            </a:r>
            <a:r>
              <a:rPr lang="tr-TR" sz="1200" dirty="0" smtClean="0">
                <a:solidFill>
                  <a:srgbClr val="FF0000"/>
                </a:solidFill>
                <a:latin typeface="Poppins" pitchFamily="2" charset="-94"/>
                <a:cs typeface="Poppins" pitchFamily="2" charset="-94"/>
              </a:rPr>
              <a:t>), </a:t>
            </a:r>
            <a:r>
              <a:rPr lang="tr-TR" sz="1200" dirty="0" err="1" smtClean="0">
                <a:solidFill>
                  <a:srgbClr val="FF0000"/>
                </a:solidFill>
                <a:latin typeface="Poppins" pitchFamily="2" charset="-94"/>
                <a:cs typeface="Poppins" pitchFamily="2" charset="-94"/>
              </a:rPr>
              <a:t>L</a:t>
            </a:r>
            <a:r>
              <a:rPr lang="tr-TR" sz="700" dirty="0" err="1" smtClean="0">
                <a:solidFill>
                  <a:srgbClr val="FF0000"/>
                </a:solidFill>
                <a:latin typeface="Poppins" pitchFamily="2" charset="-94"/>
                <a:cs typeface="Poppins" pitchFamily="2" charset="-94"/>
              </a:rPr>
              <a:t>erime</a:t>
            </a:r>
            <a:r>
              <a:rPr lang="tr-TR" sz="1200" dirty="0" smtClean="0">
                <a:solidFill>
                  <a:srgbClr val="FF0000"/>
                </a:solidFill>
                <a:latin typeface="Poppins" pitchFamily="2" charset="-94"/>
                <a:cs typeface="Poppins" pitchFamily="2" charset="-94"/>
              </a:rPr>
              <a:t> (L</a:t>
            </a:r>
            <a:r>
              <a:rPr lang="tr-TR" sz="700" dirty="0" smtClean="0">
                <a:solidFill>
                  <a:srgbClr val="FF0000"/>
                </a:solidFill>
                <a:latin typeface="Poppins" pitchFamily="2" charset="-94"/>
                <a:cs typeface="Poppins" pitchFamily="2" charset="-94"/>
              </a:rPr>
              <a:t>e</a:t>
            </a:r>
            <a:r>
              <a:rPr lang="tr-TR" sz="1200" dirty="0" smtClean="0">
                <a:solidFill>
                  <a:srgbClr val="FF0000"/>
                </a:solidFill>
                <a:latin typeface="Poppins" pitchFamily="2" charset="-94"/>
                <a:cs typeface="Poppins" pitchFamily="2" charset="-94"/>
              </a:rPr>
              <a:t>)</a:t>
            </a:r>
            <a:r>
              <a:rPr lang="tr-TR" sz="1200" dirty="0" smtClean="0">
                <a:latin typeface="Poppins" pitchFamily="2" charset="-94"/>
                <a:cs typeface="Poppins" pitchFamily="2" charset="-94"/>
              </a:rPr>
              <a:t> gibi.</a:t>
            </a:r>
            <a:endParaRPr lang="tr-TR" sz="1200" i="1" dirty="0">
              <a:solidFill>
                <a:srgbClr val="FF0000"/>
              </a:solidFill>
              <a:latin typeface="Poppins" pitchFamily="2" charset="-94"/>
              <a:cs typeface="Poppins" pitchFamily="2" charset="-94"/>
            </a:endParaRPr>
          </a:p>
          <a:p>
            <a:pPr marL="171450" indent="-171450" algn="l">
              <a:buSzPct val="100000"/>
              <a:buFont typeface="Arial" pitchFamily="34" charset="0"/>
              <a:buChar char="•"/>
            </a:pPr>
            <a:endParaRPr lang="tr-TR" sz="1200" dirty="0">
              <a:solidFill>
                <a:srgbClr val="FF0000"/>
              </a:solidFill>
              <a:latin typeface="Poppins" pitchFamily="2" charset="-94"/>
              <a:cs typeface="Poppins" pitchFamily="2" charset="-94"/>
            </a:endParaRP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endParaRPr lang="tr-TR" sz="1200" dirty="0">
              <a:latin typeface="Poppins" pitchFamily="2" charset="-94"/>
              <a:cs typeface="Poppins" pitchFamily="2" charset="-94"/>
            </a:endParaRPr>
          </a:p>
        </p:txBody>
      </p:sp>
    </p:spTree>
    <p:extLst>
      <p:ext uri="{BB962C8B-B14F-4D97-AF65-F5344CB8AC3E}">
        <p14:creationId xmlns:p14="http://schemas.microsoft.com/office/powerpoint/2010/main" val="207397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843558"/>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5" y="1347613"/>
            <a:ext cx="7336145" cy="31164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0070C0"/>
              </a:buClr>
              <a:buFont typeface="Wingdings" pitchFamily="2" charset="2"/>
              <a:buChar char="Ø"/>
              <a:defRPr/>
            </a:pPr>
            <a:r>
              <a:rPr lang="tr-TR" sz="1200" dirty="0" smtClean="0">
                <a:solidFill>
                  <a:schemeClr val="bg1">
                    <a:lumMod val="10000"/>
                  </a:schemeClr>
                </a:solidFill>
                <a:latin typeface="Poppins" pitchFamily="2" charset="-94"/>
                <a:cs typeface="Poppins" pitchFamily="2" charset="-94"/>
              </a:rPr>
              <a:t>Saf maddelerin erime ve donma, </a:t>
            </a:r>
            <a:r>
              <a:rPr lang="tr-TR" sz="1200" dirty="0" err="1" smtClean="0">
                <a:solidFill>
                  <a:schemeClr val="bg1">
                    <a:lumMod val="10000"/>
                  </a:schemeClr>
                </a:solidFill>
                <a:latin typeface="Poppins" pitchFamily="2" charset="-94"/>
                <a:cs typeface="Poppins" pitchFamily="2" charset="-94"/>
              </a:rPr>
              <a:t>yoğuşma</a:t>
            </a:r>
            <a:r>
              <a:rPr lang="tr-TR" sz="1200" dirty="0" smtClean="0">
                <a:solidFill>
                  <a:schemeClr val="bg1">
                    <a:lumMod val="10000"/>
                  </a:schemeClr>
                </a:solidFill>
                <a:latin typeface="Poppins" pitchFamily="2" charset="-94"/>
                <a:cs typeface="Poppins" pitchFamily="2" charset="-94"/>
              </a:rPr>
              <a:t> ve buharlaşma hâl değişim ısıları eşittir.</a:t>
            </a:r>
            <a:endParaRPr lang="tr-TR" sz="1200" dirty="0">
              <a:solidFill>
                <a:schemeClr val="bg1">
                  <a:lumMod val="10000"/>
                </a:schemeClr>
              </a:solidFill>
              <a:latin typeface="Poppins" pitchFamily="2" charset="-94"/>
              <a:cs typeface="Poppins" pitchFamily="2" charset="-94"/>
            </a:endParaRPr>
          </a:p>
        </p:txBody>
      </p:sp>
      <p:sp>
        <p:nvSpPr>
          <p:cNvPr id="28" name="Yuvarlatılmış Dikdörtgen 27"/>
          <p:cNvSpPr/>
          <p:nvPr/>
        </p:nvSpPr>
        <p:spPr>
          <a:xfrm>
            <a:off x="762140" y="699543"/>
            <a:ext cx="7704856" cy="281200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Yuvarlatılmış Dikdörtgen 28"/>
          <p:cNvSpPr/>
          <p:nvPr/>
        </p:nvSpPr>
        <p:spPr>
          <a:xfrm>
            <a:off x="762140" y="699542"/>
            <a:ext cx="7704856" cy="432048"/>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Altıgen 29"/>
          <p:cNvSpPr/>
          <p:nvPr/>
        </p:nvSpPr>
        <p:spPr>
          <a:xfrm>
            <a:off x="539552" y="627534"/>
            <a:ext cx="648072" cy="576064"/>
          </a:xfrm>
          <a:prstGeom prst="hexagon">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Google Shape;15287;p42"/>
          <p:cNvSpPr txBox="1">
            <a:spLocks/>
          </p:cNvSpPr>
          <p:nvPr/>
        </p:nvSpPr>
        <p:spPr>
          <a:xfrm>
            <a:off x="1186435" y="696966"/>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smtClean="0">
                <a:solidFill>
                  <a:schemeClr val="accent6"/>
                </a:solidFill>
                <a:latin typeface="321impact" pitchFamily="2" charset="0"/>
                <a:cs typeface="Poppins" pitchFamily="2" charset="-94"/>
                <a:sym typeface="Darker Grotesque Medium"/>
              </a:rPr>
              <a:t>BİLGİ</a:t>
            </a:r>
            <a:endParaRPr lang="tr-TR" sz="2000" dirty="0">
              <a:solidFill>
                <a:schemeClr val="accent6"/>
              </a:solidFill>
              <a:latin typeface="321impact" pitchFamily="2" charset="0"/>
              <a:cs typeface="Poppins" pitchFamily="2" charset="-94"/>
              <a:sym typeface="Darker Grotesque Medium"/>
            </a:endParaRPr>
          </a:p>
        </p:txBody>
      </p:sp>
      <p:pic>
        <p:nvPicPr>
          <p:cNvPr id="32" name="Picture 3" descr="C:\Users\Eru Iluvatar\Desktop\pngw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91388" y="739949"/>
            <a:ext cx="344399" cy="3443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3">
            <a:clrChange>
              <a:clrFrom>
                <a:srgbClr val="F8F7F6"/>
              </a:clrFrom>
              <a:clrTo>
                <a:srgbClr val="F8F7F6">
                  <a:alpha val="0"/>
                </a:srgbClr>
              </a:clrTo>
            </a:clrChange>
            <a:extLst>
              <a:ext uri="{28A0092B-C50C-407E-A947-70E740481C1C}">
                <a14:useLocalDpi xmlns:a14="http://schemas.microsoft.com/office/drawing/2010/main" val="0"/>
              </a:ext>
            </a:extLst>
          </a:blip>
          <a:srcRect/>
          <a:stretch>
            <a:fillRect/>
          </a:stretch>
        </p:blipFill>
        <p:spPr bwMode="auto">
          <a:xfrm>
            <a:off x="1389685" y="1855892"/>
            <a:ext cx="6125780" cy="1293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7942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Hâl Değişimi İçin Gereken Isı Miktarı</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651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Hâl değiştirme </a:t>
            </a:r>
            <a:r>
              <a:rPr lang="tr-TR" sz="1200" dirty="0" smtClean="0">
                <a:latin typeface="Poppins" pitchFamily="2" charset="-94"/>
                <a:cs typeface="Poppins" pitchFamily="2" charset="-94"/>
              </a:rPr>
              <a:t>için gereken ısı miktarı cismin </a:t>
            </a:r>
            <a:r>
              <a:rPr lang="tr-TR" sz="1200" dirty="0" smtClean="0">
                <a:solidFill>
                  <a:srgbClr val="FF0000"/>
                </a:solidFill>
                <a:latin typeface="Poppins" pitchFamily="2" charset="-94"/>
                <a:cs typeface="Poppins" pitchFamily="2" charset="-94"/>
              </a:rPr>
              <a:t>kütlesine (m)</a:t>
            </a:r>
            <a:r>
              <a:rPr lang="tr-TR" sz="1200" dirty="0" smtClean="0">
                <a:latin typeface="Poppins" pitchFamily="2" charset="-94"/>
                <a:cs typeface="Poppins" pitchFamily="2" charset="-94"/>
              </a:rPr>
              <a:t> ve </a:t>
            </a:r>
            <a:r>
              <a:rPr lang="tr-TR" sz="1200" dirty="0" smtClean="0">
                <a:solidFill>
                  <a:srgbClr val="FF0000"/>
                </a:solidFill>
                <a:latin typeface="Poppins" pitchFamily="2" charset="-94"/>
                <a:cs typeface="Poppins" pitchFamily="2" charset="-94"/>
              </a:rPr>
              <a:t>hâl değişim ısısına (L) </a:t>
            </a:r>
            <a:r>
              <a:rPr lang="tr-TR" sz="1200" dirty="0" smtClean="0">
                <a:latin typeface="Poppins" pitchFamily="2" charset="-94"/>
                <a:cs typeface="Poppins" pitchFamily="2" charset="-94"/>
              </a:rPr>
              <a:t>bağlıdır.</a:t>
            </a:r>
            <a:endParaRPr lang="tr-TR" sz="1200" i="1" dirty="0">
              <a:solidFill>
                <a:srgbClr val="FF0000"/>
              </a:solidFill>
              <a:latin typeface="Poppins" pitchFamily="2" charset="-94"/>
              <a:cs typeface="Poppins" pitchFamily="2" charset="-94"/>
            </a:endParaRPr>
          </a:p>
          <a:p>
            <a:pPr marL="171450" indent="-171450" algn="l">
              <a:buSzPct val="100000"/>
              <a:buFont typeface="Arial" pitchFamily="34" charset="0"/>
              <a:buChar char="•"/>
            </a:pPr>
            <a:endParaRPr lang="tr-TR" sz="1200" dirty="0">
              <a:solidFill>
                <a:srgbClr val="FF0000"/>
              </a:solidFill>
              <a:latin typeface="Poppins" pitchFamily="2" charset="-94"/>
              <a:cs typeface="Poppins" pitchFamily="2" charset="-94"/>
            </a:endParaRP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endParaRPr lang="tr-TR" sz="1200" dirty="0">
              <a:latin typeface="Poppins" pitchFamily="2" charset="-94"/>
              <a:cs typeface="Poppins" pitchFamily="2" charset="-94"/>
            </a:endParaRPr>
          </a:p>
        </p:txBody>
      </p:sp>
      <p:pic>
        <p:nvPicPr>
          <p:cNvPr id="512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1285" y="2000250"/>
            <a:ext cx="7060983" cy="230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781744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6" y="1386799"/>
            <a:ext cx="7416824" cy="237875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CC00CC"/>
              </a:buClr>
              <a:buFont typeface="Wingdings" pitchFamily="2" charset="2"/>
              <a:buChar char="Ø"/>
              <a:defRPr/>
            </a:pPr>
            <a:r>
              <a:rPr lang="tr-TR" sz="1200" dirty="0">
                <a:solidFill>
                  <a:schemeClr val="bg1">
                    <a:lumMod val="10000"/>
                  </a:schemeClr>
                </a:solidFill>
                <a:latin typeface="Poppins" pitchFamily="2" charset="-94"/>
                <a:cs typeface="Poppins" pitchFamily="2" charset="-94"/>
              </a:rPr>
              <a:t>Hâl değiştirme ısısı </a:t>
            </a:r>
            <a:r>
              <a:rPr lang="tr-TR" sz="1200" dirty="0" smtClean="0">
                <a:solidFill>
                  <a:schemeClr val="bg1">
                    <a:lumMod val="10000"/>
                  </a:schemeClr>
                </a:solidFill>
                <a:latin typeface="Poppins" pitchFamily="2" charset="-94"/>
                <a:cs typeface="Poppins" pitchFamily="2" charset="-94"/>
              </a:rPr>
              <a:t>ve hâl değişimi için gerekli ısı kavramları aynı şey değildir!</a:t>
            </a:r>
          </a:p>
          <a:p>
            <a:pPr marL="171450" indent="-171450">
              <a:buClr>
                <a:srgbClr val="CC00CC"/>
              </a:buClr>
              <a:buFont typeface="Wingdings" pitchFamily="2" charset="2"/>
              <a:buChar char="Ø"/>
              <a:defRPr/>
            </a:pPr>
            <a:endParaRPr lang="tr-TR" sz="1200" dirty="0">
              <a:solidFill>
                <a:schemeClr val="bg1">
                  <a:lumMod val="10000"/>
                </a:schemeClr>
              </a:solidFill>
              <a:latin typeface="Poppins" pitchFamily="2" charset="-94"/>
              <a:cs typeface="Poppins" pitchFamily="2" charset="-94"/>
            </a:endParaRPr>
          </a:p>
          <a:p>
            <a:pPr marL="171450" indent="-171450">
              <a:buClr>
                <a:srgbClr val="CC00CC"/>
              </a:buClr>
              <a:buFont typeface="Wingdings" pitchFamily="2" charset="2"/>
              <a:buChar char="Ø"/>
              <a:defRPr/>
            </a:pPr>
            <a:r>
              <a:rPr lang="tr-TR" sz="1200" i="1" dirty="0" smtClean="0">
                <a:solidFill>
                  <a:srgbClr val="FF0000"/>
                </a:solidFill>
                <a:latin typeface="Poppins" pitchFamily="2" charset="-94"/>
                <a:cs typeface="Poppins" pitchFamily="2" charset="-94"/>
              </a:rPr>
              <a:t>Hâl değişim ısısı sabit bir değerdir.</a:t>
            </a:r>
          </a:p>
          <a:p>
            <a:pPr marL="171450" indent="-171450">
              <a:buClr>
                <a:srgbClr val="CC00CC"/>
              </a:buClr>
              <a:buFont typeface="Wingdings" pitchFamily="2" charset="2"/>
              <a:buChar char="Ø"/>
              <a:defRPr/>
            </a:pPr>
            <a:endParaRPr lang="tr-TR" sz="1200" i="1" dirty="0">
              <a:solidFill>
                <a:srgbClr val="FF0000"/>
              </a:solidFill>
              <a:latin typeface="Poppins" pitchFamily="2" charset="-94"/>
              <a:cs typeface="Poppins" pitchFamily="2" charset="-94"/>
            </a:endParaRPr>
          </a:p>
          <a:p>
            <a:pPr marL="171450" indent="-171450">
              <a:buClr>
                <a:srgbClr val="CC00CC"/>
              </a:buClr>
              <a:buFont typeface="Wingdings" pitchFamily="2" charset="2"/>
              <a:buChar char="Ø"/>
              <a:defRPr/>
            </a:pPr>
            <a:r>
              <a:rPr lang="tr-TR" sz="1200" i="1" dirty="0" smtClean="0">
                <a:solidFill>
                  <a:srgbClr val="FF0000"/>
                </a:solidFill>
                <a:latin typeface="Poppins" pitchFamily="2" charset="-94"/>
                <a:cs typeface="Poppins" pitchFamily="2" charset="-94"/>
              </a:rPr>
              <a:t>Hâl değiştirmek için gereken ısı miktarı kütleye ve maddenin cinsine bağlıdır.</a:t>
            </a:r>
          </a:p>
          <a:p>
            <a:pPr marL="171450" indent="-171450">
              <a:buClr>
                <a:srgbClr val="CC00CC"/>
              </a:buClr>
              <a:buFont typeface="Wingdings" pitchFamily="2" charset="2"/>
              <a:buChar char="Ø"/>
              <a:defRPr/>
            </a:pPr>
            <a:endParaRPr lang="tr-TR" sz="1200" i="1" dirty="0">
              <a:solidFill>
                <a:srgbClr val="FF0000"/>
              </a:solidFill>
              <a:latin typeface="Poppins" pitchFamily="2" charset="-94"/>
              <a:cs typeface="Poppins" pitchFamily="2" charset="-94"/>
            </a:endParaRPr>
          </a:p>
          <a:p>
            <a:pPr marL="171450" indent="-171450">
              <a:buClr>
                <a:srgbClr val="CC00CC"/>
              </a:buClr>
              <a:buFont typeface="Wingdings" pitchFamily="2" charset="2"/>
              <a:buChar char="Ø"/>
              <a:defRPr/>
            </a:pPr>
            <a:r>
              <a:rPr lang="tr-TR" sz="1200" dirty="0" smtClean="0">
                <a:solidFill>
                  <a:schemeClr val="bg1">
                    <a:lumMod val="10000"/>
                  </a:schemeClr>
                </a:solidFill>
                <a:latin typeface="Poppins" pitchFamily="2" charset="-94"/>
                <a:cs typeface="Poppins" pitchFamily="2" charset="-94"/>
              </a:rPr>
              <a:t>Örneğin suyun buharlaşma ısısı (</a:t>
            </a:r>
            <a:r>
              <a:rPr lang="tr-TR" sz="1200" dirty="0" err="1" smtClean="0">
                <a:solidFill>
                  <a:schemeClr val="bg1">
                    <a:lumMod val="10000"/>
                  </a:schemeClr>
                </a:solidFill>
                <a:latin typeface="Poppins" pitchFamily="2" charset="-94"/>
                <a:cs typeface="Poppins" pitchFamily="2" charset="-94"/>
              </a:rPr>
              <a:t>L</a:t>
            </a:r>
            <a:r>
              <a:rPr lang="tr-TR" sz="700" dirty="0" err="1" smtClean="0">
                <a:solidFill>
                  <a:schemeClr val="bg1">
                    <a:lumMod val="10000"/>
                  </a:schemeClr>
                </a:solidFill>
                <a:latin typeface="Poppins" pitchFamily="2" charset="-94"/>
                <a:cs typeface="Poppins" pitchFamily="2" charset="-94"/>
              </a:rPr>
              <a:t>b</a:t>
            </a:r>
            <a:r>
              <a:rPr lang="tr-TR" sz="1200" dirty="0" smtClean="0">
                <a:solidFill>
                  <a:schemeClr val="bg1">
                    <a:lumMod val="10000"/>
                  </a:schemeClr>
                </a:solidFill>
                <a:latin typeface="Poppins" pitchFamily="2" charset="-94"/>
                <a:cs typeface="Poppins" pitchFamily="2" charset="-94"/>
              </a:rPr>
              <a:t>) 2257 J/g’dır. 100 g suyun hal değiştirmesi için verilmesi gereken sıcaklık ise 2257 x 100 bağıntısından yola çıkılarak 225.700 J/g olarak bulunur.</a:t>
            </a:r>
          </a:p>
          <a:p>
            <a:pPr marL="171450" indent="-171450">
              <a:buClr>
                <a:srgbClr val="CC00CC"/>
              </a:buClr>
              <a:buFont typeface="Wingdings" pitchFamily="2" charset="2"/>
              <a:buChar char="Ø"/>
              <a:defRPr/>
            </a:pPr>
            <a:endParaRPr lang="tr-TR" sz="1200" i="1" dirty="0">
              <a:solidFill>
                <a:srgbClr val="FF0000"/>
              </a:solidFill>
              <a:latin typeface="Poppins" pitchFamily="2" charset="-94"/>
              <a:cs typeface="Poppins" pitchFamily="2" charset="-94"/>
            </a:endParaRPr>
          </a:p>
        </p:txBody>
      </p:sp>
      <p:sp>
        <p:nvSpPr>
          <p:cNvPr id="9" name="Yuvarlatılmış Dikdörtgen 8"/>
          <p:cNvSpPr/>
          <p:nvPr/>
        </p:nvSpPr>
        <p:spPr>
          <a:xfrm>
            <a:off x="763329" y="719469"/>
            <a:ext cx="7704856" cy="2550781"/>
          </a:xfrm>
          <a:prstGeom prst="roundRect">
            <a:avLst/>
          </a:prstGeom>
          <a:no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CC3399"/>
          </a:solid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dirty="0" smtClean="0">
                <a:solidFill>
                  <a:schemeClr val="accent6"/>
                </a:solidFill>
                <a:latin typeface="321impact" pitchFamily="2" charset="0"/>
                <a:cs typeface="Poppins" pitchFamily="2" charset="-94"/>
                <a:sym typeface="Darker Grotesque Medium"/>
              </a:rPr>
              <a:t>DİKKAT</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7461"/>
            <a:ext cx="648072" cy="576064"/>
          </a:xfrm>
          <a:prstGeom prst="hexagon">
            <a:avLst/>
          </a:prstGeom>
          <a:solidFill>
            <a:srgbClr val="CC339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Google Shape;15287;p42"/>
          <p:cNvSpPr txBox="1">
            <a:spLocks/>
          </p:cNvSpPr>
          <p:nvPr/>
        </p:nvSpPr>
        <p:spPr>
          <a:xfrm>
            <a:off x="702875" y="650038"/>
            <a:ext cx="280837"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1pPr>
            <a:lvl2pPr marR="0" lvl="1"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2pPr>
            <a:lvl3pPr marR="0" lvl="2"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3pPr>
            <a:lvl4pPr marR="0" lvl="3"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4pPr>
            <a:lvl5pPr marR="0" lvl="4"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5pPr>
            <a:lvl6pPr marR="0" lvl="5"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6pPr>
            <a:lvl7pPr marR="0" lvl="6"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7pPr>
            <a:lvl8pPr marR="0" lvl="7"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8pPr>
            <a:lvl9pPr marR="0" lvl="8"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9pPr>
          </a:lstStyle>
          <a:p>
            <a:r>
              <a:rPr lang="tr-TR" sz="2800" b="1" dirty="0" smtClean="0">
                <a:solidFill>
                  <a:schemeClr val="accent6"/>
                </a:solidFill>
                <a:latin typeface="Poppins" pitchFamily="2" charset="-94"/>
                <a:cs typeface="Poppins" pitchFamily="2" charset="-94"/>
              </a:rPr>
              <a:t>!</a:t>
            </a:r>
            <a:endParaRPr lang="tr-TR" sz="2800" b="1" dirty="0">
              <a:solidFill>
                <a:schemeClr val="accent6"/>
              </a:solidFill>
              <a:latin typeface="Poppins" pitchFamily="2" charset="-94"/>
              <a:cs typeface="Poppins" pitchFamily="2" charset="-94"/>
            </a:endParaRPr>
          </a:p>
        </p:txBody>
      </p:sp>
    </p:spTree>
    <p:extLst>
      <p:ext uri="{BB962C8B-B14F-4D97-AF65-F5344CB8AC3E}">
        <p14:creationId xmlns:p14="http://schemas.microsoft.com/office/powerpoint/2010/main" val="2025603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Periyodik Sistemde Grup ve Periyot</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1" y="1366274"/>
            <a:ext cx="3972140" cy="1820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Yatay sıralara </a:t>
            </a:r>
            <a:r>
              <a:rPr lang="tr-TR" sz="1200" i="1" dirty="0">
                <a:solidFill>
                  <a:srgbClr val="FF0000"/>
                </a:solidFill>
                <a:latin typeface="Poppins" pitchFamily="2" charset="-94"/>
                <a:cs typeface="Poppins" pitchFamily="2" charset="-94"/>
              </a:rPr>
              <a:t>periyot</a:t>
            </a:r>
            <a:r>
              <a:rPr lang="tr-TR" sz="1200" dirty="0">
                <a:latin typeface="Poppins" pitchFamily="2" charset="-94"/>
                <a:cs typeface="Poppins" pitchFamily="2" charset="-94"/>
              </a:rPr>
              <a:t>, düşey sıralara ise </a:t>
            </a:r>
            <a:r>
              <a:rPr lang="tr-TR" sz="1200" i="1" dirty="0">
                <a:solidFill>
                  <a:srgbClr val="FF0000"/>
                </a:solidFill>
                <a:latin typeface="Poppins" pitchFamily="2" charset="-94"/>
                <a:cs typeface="Poppins" pitchFamily="2" charset="-94"/>
              </a:rPr>
              <a:t>grup</a:t>
            </a:r>
            <a:r>
              <a:rPr lang="tr-TR" sz="1200" dirty="0">
                <a:latin typeface="Poppins" pitchFamily="2" charset="-94"/>
                <a:cs typeface="Poppins" pitchFamily="2" charset="-94"/>
              </a:rPr>
              <a:t> denir.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Periyodik </a:t>
            </a:r>
            <a:r>
              <a:rPr lang="tr-TR" sz="1200" dirty="0">
                <a:latin typeface="Poppins" pitchFamily="2" charset="-94"/>
                <a:cs typeface="Poppins" pitchFamily="2" charset="-94"/>
              </a:rPr>
              <a:t>sistemde </a:t>
            </a:r>
            <a:r>
              <a:rPr lang="tr-TR" sz="1200" dirty="0">
                <a:solidFill>
                  <a:srgbClr val="FF0000"/>
                </a:solidFill>
                <a:latin typeface="Poppins" pitchFamily="2" charset="-94"/>
                <a:cs typeface="Poppins" pitchFamily="2" charset="-94"/>
              </a:rPr>
              <a:t>7 tane </a:t>
            </a:r>
            <a:r>
              <a:rPr lang="tr-TR" sz="1200" dirty="0">
                <a:latin typeface="Poppins" pitchFamily="2" charset="-94"/>
                <a:cs typeface="Poppins" pitchFamily="2" charset="-94"/>
              </a:rPr>
              <a:t>periyot bulunur.</a:t>
            </a: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Periyodik </a:t>
            </a:r>
            <a:r>
              <a:rPr lang="tr-TR" sz="1200" dirty="0">
                <a:latin typeface="Poppins" pitchFamily="2" charset="-94"/>
                <a:cs typeface="Poppins" pitchFamily="2" charset="-94"/>
              </a:rPr>
              <a:t>tabloda </a:t>
            </a:r>
            <a:r>
              <a:rPr lang="tr-TR" sz="1200" dirty="0">
                <a:solidFill>
                  <a:srgbClr val="FF0000"/>
                </a:solidFill>
                <a:latin typeface="Poppins" pitchFamily="2" charset="-94"/>
                <a:cs typeface="Poppins" pitchFamily="2" charset="-94"/>
              </a:rPr>
              <a:t>8 tanesi A </a:t>
            </a:r>
            <a:r>
              <a:rPr lang="tr-TR" sz="1200" dirty="0">
                <a:latin typeface="Poppins" pitchFamily="2" charset="-94"/>
                <a:cs typeface="Poppins" pitchFamily="2" charset="-94"/>
              </a:rPr>
              <a:t>grubu, </a:t>
            </a:r>
            <a:r>
              <a:rPr lang="tr-TR" sz="1200" dirty="0">
                <a:solidFill>
                  <a:srgbClr val="FF0000"/>
                </a:solidFill>
                <a:latin typeface="Poppins" pitchFamily="2" charset="-94"/>
                <a:cs typeface="Poppins" pitchFamily="2" charset="-94"/>
              </a:rPr>
              <a:t>10 tanesi de B</a:t>
            </a:r>
            <a:r>
              <a:rPr lang="tr-TR" sz="1200" dirty="0">
                <a:latin typeface="Poppins" pitchFamily="2" charset="-94"/>
                <a:cs typeface="Poppins" pitchFamily="2" charset="-94"/>
              </a:rPr>
              <a:t> grubu olmak üzere toplam 18 tane grup bulunur.</a:t>
            </a:r>
          </a:p>
          <a:p>
            <a:pPr marL="171450" indent="-171450" algn="l">
              <a:buSzPct val="100000"/>
              <a:buFont typeface="Arial" pitchFamily="34" charset="0"/>
              <a:buChar char="•"/>
            </a:pPr>
            <a:endParaRPr lang="tr-TR" sz="1200" dirty="0" smtClean="0">
              <a:latin typeface="Poppins" pitchFamily="2" charset="-94"/>
              <a:cs typeface="Poppins" pitchFamily="2" charset="-94"/>
            </a:endParaRPr>
          </a:p>
        </p:txBody>
      </p:sp>
      <p:pic>
        <p:nvPicPr>
          <p:cNvPr id="4099" name="Picture 3"/>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4644008" y="1454848"/>
            <a:ext cx="3605999" cy="1495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Google Shape;224;p30"/>
          <p:cNvSpPr txBox="1">
            <a:spLocks/>
          </p:cNvSpPr>
          <p:nvPr/>
        </p:nvSpPr>
        <p:spPr>
          <a:xfrm>
            <a:off x="716223" y="3186801"/>
            <a:ext cx="7474188" cy="11761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Periyodik tabloda elementler </a:t>
            </a:r>
            <a:r>
              <a:rPr lang="tr-TR" sz="1200" dirty="0">
                <a:solidFill>
                  <a:srgbClr val="FF0000"/>
                </a:solidFill>
                <a:latin typeface="Poppins" pitchFamily="2" charset="-94"/>
                <a:cs typeface="Poppins" pitchFamily="2" charset="-94"/>
              </a:rPr>
              <a:t>artan proton sayılarına </a:t>
            </a:r>
            <a:r>
              <a:rPr lang="tr-TR" sz="1200" dirty="0">
                <a:latin typeface="Poppins" pitchFamily="2" charset="-94"/>
                <a:cs typeface="Poppins" pitchFamily="2" charset="-94"/>
              </a:rPr>
              <a:t>göre sıralanmıştır.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dirty="0" smtClean="0">
                <a:latin typeface="Poppins" pitchFamily="2" charset="-94"/>
                <a:cs typeface="Poppins" pitchFamily="2" charset="-94"/>
              </a:rPr>
              <a:t>Elementler </a:t>
            </a:r>
            <a:r>
              <a:rPr lang="tr-TR" sz="1200" dirty="0">
                <a:latin typeface="Poppins" pitchFamily="2" charset="-94"/>
                <a:cs typeface="Poppins" pitchFamily="2" charset="-94"/>
              </a:rPr>
              <a:t>ortak ve farklı özelliklerine göre sıralanır. Element atomları ile ilgili bilgiler içeren çizelgeye </a:t>
            </a:r>
            <a:r>
              <a:rPr lang="tr-TR" sz="1200" i="1" dirty="0">
                <a:solidFill>
                  <a:srgbClr val="FF0000"/>
                </a:solidFill>
                <a:latin typeface="Poppins" pitchFamily="2" charset="-94"/>
                <a:cs typeface="Poppins" pitchFamily="2" charset="-94"/>
              </a:rPr>
              <a:t>periyodik sistem </a:t>
            </a:r>
            <a:r>
              <a:rPr lang="tr-TR" sz="1200" dirty="0">
                <a:latin typeface="Poppins" pitchFamily="2" charset="-94"/>
                <a:cs typeface="Poppins" pitchFamily="2" charset="-94"/>
              </a:rPr>
              <a:t>denir.</a:t>
            </a:r>
          </a:p>
        </p:txBody>
      </p:sp>
    </p:spTree>
    <p:extLst>
      <p:ext uri="{BB962C8B-B14F-4D97-AF65-F5344CB8AC3E}">
        <p14:creationId xmlns:p14="http://schemas.microsoft.com/office/powerpoint/2010/main" val="35824248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6" y="1386799"/>
            <a:ext cx="7416824" cy="82300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CC00CC"/>
              </a:buClr>
              <a:buFont typeface="Wingdings" pitchFamily="2" charset="2"/>
              <a:buChar char="Ø"/>
              <a:defRPr/>
            </a:pPr>
            <a:r>
              <a:rPr lang="tr-TR" sz="1200" dirty="0">
                <a:solidFill>
                  <a:schemeClr val="bg1">
                    <a:lumMod val="10000"/>
                  </a:schemeClr>
                </a:solidFill>
                <a:latin typeface="Poppins" pitchFamily="2" charset="-94"/>
                <a:cs typeface="Poppins" pitchFamily="2" charset="-94"/>
              </a:rPr>
              <a:t>Hâl değiştirme ısısı büyük olan maddelerin tanecikleri arasındaki çekim kuvveti daha büyüktür.</a:t>
            </a:r>
          </a:p>
        </p:txBody>
      </p:sp>
      <p:sp>
        <p:nvSpPr>
          <p:cNvPr id="9" name="Yuvarlatılmış Dikdörtgen 8"/>
          <p:cNvSpPr/>
          <p:nvPr/>
        </p:nvSpPr>
        <p:spPr>
          <a:xfrm>
            <a:off x="763329" y="719469"/>
            <a:ext cx="7704856" cy="1490331"/>
          </a:xfrm>
          <a:prstGeom prst="roundRect">
            <a:avLst/>
          </a:prstGeom>
          <a:no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CC3399"/>
          </a:solid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dirty="0" smtClean="0">
                <a:solidFill>
                  <a:schemeClr val="accent6"/>
                </a:solidFill>
                <a:latin typeface="321impact" pitchFamily="2" charset="0"/>
                <a:cs typeface="Poppins" pitchFamily="2" charset="-94"/>
                <a:sym typeface="Darker Grotesque Medium"/>
              </a:rPr>
              <a:t>DİKKAT</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7461"/>
            <a:ext cx="648072" cy="576064"/>
          </a:xfrm>
          <a:prstGeom prst="hexagon">
            <a:avLst/>
          </a:prstGeom>
          <a:solidFill>
            <a:srgbClr val="CC339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Google Shape;15287;p42"/>
          <p:cNvSpPr txBox="1">
            <a:spLocks/>
          </p:cNvSpPr>
          <p:nvPr/>
        </p:nvSpPr>
        <p:spPr>
          <a:xfrm>
            <a:off x="702875" y="650038"/>
            <a:ext cx="280837"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1pPr>
            <a:lvl2pPr marR="0" lvl="1"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2pPr>
            <a:lvl3pPr marR="0" lvl="2"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3pPr>
            <a:lvl4pPr marR="0" lvl="3"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4pPr>
            <a:lvl5pPr marR="0" lvl="4"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5pPr>
            <a:lvl6pPr marR="0" lvl="5"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6pPr>
            <a:lvl7pPr marR="0" lvl="6"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7pPr>
            <a:lvl8pPr marR="0" lvl="7"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8pPr>
            <a:lvl9pPr marR="0" lvl="8"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9pPr>
          </a:lstStyle>
          <a:p>
            <a:r>
              <a:rPr lang="tr-TR" sz="2800" b="1" dirty="0" smtClean="0">
                <a:solidFill>
                  <a:schemeClr val="accent6"/>
                </a:solidFill>
                <a:latin typeface="Poppins" pitchFamily="2" charset="-94"/>
                <a:cs typeface="Poppins" pitchFamily="2" charset="-94"/>
              </a:rPr>
              <a:t>!</a:t>
            </a:r>
            <a:endParaRPr lang="tr-TR" sz="2800" b="1" dirty="0">
              <a:solidFill>
                <a:schemeClr val="accent6"/>
              </a:solidFill>
              <a:latin typeface="Poppins" pitchFamily="2" charset="-94"/>
              <a:cs typeface="Poppins" pitchFamily="2" charset="-94"/>
            </a:endParaRPr>
          </a:p>
        </p:txBody>
      </p:sp>
    </p:spTree>
    <p:extLst>
      <p:ext uri="{BB962C8B-B14F-4D97-AF65-F5344CB8AC3E}">
        <p14:creationId xmlns:p14="http://schemas.microsoft.com/office/powerpoint/2010/main" val="6084762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6711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Hâl Değişim Sıcaklığı</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5707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7294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366273"/>
            <a:ext cx="7465150" cy="32906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171450" indent="-171450" algn="l">
              <a:buSzPct val="100000"/>
              <a:buFont typeface="Arial" pitchFamily="34" charset="0"/>
              <a:buChar char="•"/>
            </a:pPr>
            <a:r>
              <a:rPr lang="tr-TR" sz="1200" dirty="0">
                <a:latin typeface="Poppins" pitchFamily="2" charset="-94"/>
                <a:cs typeface="Poppins" pitchFamily="2" charset="-94"/>
              </a:rPr>
              <a:t>Hâl değiştirme </a:t>
            </a:r>
            <a:r>
              <a:rPr lang="tr-TR" sz="1200" dirty="0" smtClean="0">
                <a:latin typeface="Poppins" pitchFamily="2" charset="-94"/>
                <a:cs typeface="Poppins" pitchFamily="2" charset="-94"/>
              </a:rPr>
              <a:t>için gereken ulaşılması gereken sıcaklığa </a:t>
            </a:r>
            <a:r>
              <a:rPr lang="tr-TR" sz="1200" i="1" dirty="0" smtClean="0">
                <a:solidFill>
                  <a:srgbClr val="FF0000"/>
                </a:solidFill>
                <a:latin typeface="Poppins" pitchFamily="2" charset="-94"/>
                <a:cs typeface="Poppins" pitchFamily="2" charset="-94"/>
              </a:rPr>
              <a:t>hâl değişim sıcaklığı </a:t>
            </a:r>
            <a:r>
              <a:rPr lang="tr-TR" sz="1200" dirty="0" smtClean="0">
                <a:latin typeface="Poppins" pitchFamily="2" charset="-94"/>
                <a:cs typeface="Poppins" pitchFamily="2" charset="-94"/>
              </a:rPr>
              <a:t>denir.</a:t>
            </a:r>
          </a:p>
          <a:p>
            <a:pPr marL="171450" indent="-171450" algn="l">
              <a:buSzPct val="100000"/>
              <a:buFont typeface="Arial" pitchFamily="34" charset="0"/>
              <a:buChar char="•"/>
            </a:pPr>
            <a:endParaRPr lang="tr-TR" sz="1200" i="1" dirty="0">
              <a:solidFill>
                <a:srgbClr val="FF0000"/>
              </a:solidFill>
              <a:latin typeface="Poppins" pitchFamily="2" charset="-94"/>
              <a:cs typeface="Poppins" pitchFamily="2" charset="-94"/>
            </a:endParaRPr>
          </a:p>
          <a:p>
            <a:pPr marL="171450" indent="-171450" algn="l">
              <a:buSzPct val="100000"/>
              <a:buFont typeface="Arial" pitchFamily="34" charset="0"/>
              <a:buChar char="•"/>
            </a:pPr>
            <a:r>
              <a:rPr lang="tr-TR" sz="1200" dirty="0" smtClean="0">
                <a:solidFill>
                  <a:schemeClr val="tx1"/>
                </a:solidFill>
                <a:latin typeface="Poppins" pitchFamily="2" charset="-94"/>
                <a:cs typeface="Poppins" pitchFamily="2" charset="-94"/>
              </a:rPr>
              <a:t>Kaynama noktası, </a:t>
            </a:r>
            <a:r>
              <a:rPr lang="tr-TR" sz="1200" dirty="0" err="1" smtClean="0">
                <a:solidFill>
                  <a:schemeClr val="tx1"/>
                </a:solidFill>
                <a:latin typeface="Poppins" pitchFamily="2" charset="-94"/>
                <a:cs typeface="Poppins" pitchFamily="2" charset="-94"/>
              </a:rPr>
              <a:t>yoğuşma</a:t>
            </a:r>
            <a:r>
              <a:rPr lang="tr-TR" sz="1200" dirty="0" smtClean="0">
                <a:solidFill>
                  <a:schemeClr val="tx1"/>
                </a:solidFill>
                <a:latin typeface="Poppins" pitchFamily="2" charset="-94"/>
                <a:cs typeface="Poppins" pitchFamily="2" charset="-94"/>
              </a:rPr>
              <a:t> noktası, donma noktası ve erime noktası gibi duruma özgü şekilde isimlendirilir.</a:t>
            </a:r>
          </a:p>
          <a:p>
            <a:pPr marL="171450" indent="-171450" algn="l">
              <a:buSzPct val="100000"/>
              <a:buFont typeface="Arial" pitchFamily="34" charset="0"/>
              <a:buChar char="•"/>
            </a:pPr>
            <a:endParaRPr lang="tr-TR" sz="1200" dirty="0">
              <a:solidFill>
                <a:schemeClr val="tx1"/>
              </a:solidFill>
              <a:latin typeface="Poppins" pitchFamily="2" charset="-94"/>
              <a:cs typeface="Poppins" pitchFamily="2" charset="-94"/>
            </a:endParaRPr>
          </a:p>
          <a:p>
            <a:pPr marL="171450" indent="-171450" algn="l">
              <a:buSzPct val="100000"/>
              <a:buFont typeface="Arial" pitchFamily="34" charset="0"/>
              <a:buChar char="•"/>
            </a:pPr>
            <a:r>
              <a:rPr lang="tr-TR" sz="1200" i="1" dirty="0" smtClean="0">
                <a:solidFill>
                  <a:srgbClr val="FF0000"/>
                </a:solidFill>
                <a:latin typeface="Poppins" pitchFamily="2" charset="-94"/>
                <a:cs typeface="Poppins" pitchFamily="2" charset="-94"/>
              </a:rPr>
              <a:t>Saf maddeler için ayırt edici özellik olan hâl değişim sıcaklığı, cismin kütlesine bağlı değildir. Yani 100 g su da 100 derecede kaynarken 1000 g su da 100 derecede kaynar.</a:t>
            </a:r>
            <a:endParaRPr lang="tr-TR" sz="1200" i="1" dirty="0">
              <a:solidFill>
                <a:srgbClr val="FF0000"/>
              </a:solidFill>
              <a:latin typeface="Poppins" pitchFamily="2" charset="-94"/>
              <a:cs typeface="Poppins" pitchFamily="2" charset="-94"/>
            </a:endParaRPr>
          </a:p>
          <a:p>
            <a:pPr marL="171450" indent="-171450" algn="l">
              <a:buSzPct val="100000"/>
              <a:buFont typeface="Arial" pitchFamily="34" charset="0"/>
              <a:buChar char="•"/>
            </a:pPr>
            <a:endParaRPr lang="tr-TR" sz="1200" dirty="0">
              <a:solidFill>
                <a:srgbClr val="FF0000"/>
              </a:solidFill>
              <a:latin typeface="Poppins" pitchFamily="2" charset="-94"/>
              <a:cs typeface="Poppins" pitchFamily="2" charset="-94"/>
            </a:endParaRPr>
          </a:p>
          <a:p>
            <a:pPr marL="171450" indent="-171450" algn="l">
              <a:buSzPct val="100000"/>
              <a:buFont typeface="Arial" pitchFamily="34" charset="0"/>
              <a:buChar char="•"/>
            </a:pPr>
            <a:endParaRPr lang="tr-TR" sz="1200" dirty="0" smtClean="0">
              <a:latin typeface="Poppins" pitchFamily="2" charset="-94"/>
              <a:cs typeface="Poppins" pitchFamily="2" charset="-94"/>
            </a:endParaRPr>
          </a:p>
          <a:p>
            <a:pPr marL="171450" indent="-171450" algn="l">
              <a:buSzPct val="100000"/>
              <a:buFont typeface="Arial" pitchFamily="34" charset="0"/>
              <a:buChar char="•"/>
            </a:pPr>
            <a:endParaRPr lang="tr-TR" sz="1200" dirty="0">
              <a:latin typeface="Poppins" pitchFamily="2" charset="-94"/>
              <a:cs typeface="Poppins" pitchFamily="2" charset="-94"/>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193" y="3168023"/>
            <a:ext cx="7261598" cy="76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01079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843558"/>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5" y="1347613"/>
            <a:ext cx="7336145" cy="31164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0070C0"/>
              </a:buClr>
              <a:buFont typeface="Wingdings" pitchFamily="2" charset="2"/>
              <a:buChar char="Ø"/>
              <a:defRPr/>
            </a:pPr>
            <a:r>
              <a:rPr lang="tr-TR" sz="1200" dirty="0" smtClean="0">
                <a:solidFill>
                  <a:schemeClr val="bg1">
                    <a:lumMod val="10000"/>
                  </a:schemeClr>
                </a:solidFill>
                <a:latin typeface="Poppins" pitchFamily="2" charset="-94"/>
                <a:cs typeface="Poppins" pitchFamily="2" charset="-94"/>
              </a:rPr>
              <a:t>Saf maddeler hal değişimi sırasında ısı almaya devam ettikleri halde sıcaklık değişimine uğramazlar, bunun sebebi aldıkları ısı enerjisini hal değişimi için harcamamalarından dolayıdır.</a:t>
            </a:r>
            <a:endParaRPr lang="tr-TR" sz="1200" dirty="0">
              <a:solidFill>
                <a:schemeClr val="bg1">
                  <a:lumMod val="10000"/>
                </a:schemeClr>
              </a:solidFill>
              <a:latin typeface="Poppins" pitchFamily="2" charset="-94"/>
              <a:cs typeface="Poppins" pitchFamily="2" charset="-94"/>
            </a:endParaRPr>
          </a:p>
        </p:txBody>
      </p:sp>
      <p:sp>
        <p:nvSpPr>
          <p:cNvPr id="28" name="Yuvarlatılmış Dikdörtgen 27"/>
          <p:cNvSpPr/>
          <p:nvPr/>
        </p:nvSpPr>
        <p:spPr>
          <a:xfrm>
            <a:off x="762140" y="699543"/>
            <a:ext cx="7704856" cy="2812007"/>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Yuvarlatılmış Dikdörtgen 28"/>
          <p:cNvSpPr/>
          <p:nvPr/>
        </p:nvSpPr>
        <p:spPr>
          <a:xfrm>
            <a:off x="762140" y="699542"/>
            <a:ext cx="7704856" cy="432048"/>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Altıgen 29"/>
          <p:cNvSpPr/>
          <p:nvPr/>
        </p:nvSpPr>
        <p:spPr>
          <a:xfrm>
            <a:off x="539552" y="627534"/>
            <a:ext cx="648072" cy="576064"/>
          </a:xfrm>
          <a:prstGeom prst="hexagon">
            <a:avLst/>
          </a:prstGeom>
          <a:solidFill>
            <a:srgbClr val="0070C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Google Shape;15287;p42"/>
          <p:cNvSpPr txBox="1">
            <a:spLocks/>
          </p:cNvSpPr>
          <p:nvPr/>
        </p:nvSpPr>
        <p:spPr>
          <a:xfrm>
            <a:off x="1186435" y="696966"/>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smtClean="0">
                <a:solidFill>
                  <a:schemeClr val="accent6"/>
                </a:solidFill>
                <a:latin typeface="321impact" pitchFamily="2" charset="0"/>
                <a:cs typeface="Poppins" pitchFamily="2" charset="-94"/>
                <a:sym typeface="Darker Grotesque Medium"/>
              </a:rPr>
              <a:t>BİLGİ</a:t>
            </a:r>
            <a:endParaRPr lang="tr-TR" sz="2000" dirty="0">
              <a:solidFill>
                <a:schemeClr val="accent6"/>
              </a:solidFill>
              <a:latin typeface="321impact" pitchFamily="2" charset="0"/>
              <a:cs typeface="Poppins" pitchFamily="2" charset="-94"/>
              <a:sym typeface="Darker Grotesque Medium"/>
            </a:endParaRPr>
          </a:p>
        </p:txBody>
      </p:sp>
      <p:pic>
        <p:nvPicPr>
          <p:cNvPr id="32" name="Picture 3" descr="C:\Users\Eru Iluvatar\Desktop\pngw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91388" y="739949"/>
            <a:ext cx="344399" cy="34439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clrChange>
              <a:clrFrom>
                <a:srgbClr val="F7F0F6"/>
              </a:clrFrom>
              <a:clrTo>
                <a:srgbClr val="F7F0F6">
                  <a:alpha val="0"/>
                </a:srgbClr>
              </a:clrTo>
            </a:clrChange>
            <a:extLst>
              <a:ext uri="{28A0092B-C50C-407E-A947-70E740481C1C}">
                <a14:useLocalDpi xmlns:a14="http://schemas.microsoft.com/office/drawing/2010/main" val="0"/>
              </a:ext>
            </a:extLst>
          </a:blip>
          <a:srcRect/>
          <a:stretch>
            <a:fillRect/>
          </a:stretch>
        </p:blipFill>
        <p:spPr bwMode="auto">
          <a:xfrm>
            <a:off x="1481995" y="2200759"/>
            <a:ext cx="5952267" cy="100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28935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906156" y="1386799"/>
            <a:ext cx="7416824" cy="53090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CC00CC"/>
              </a:buClr>
              <a:buFont typeface="Wingdings" pitchFamily="2" charset="2"/>
              <a:buChar char="Ø"/>
              <a:defRPr/>
            </a:pPr>
            <a:r>
              <a:rPr lang="tr-TR" sz="1200" dirty="0" smtClean="0">
                <a:solidFill>
                  <a:schemeClr val="bg1">
                    <a:lumMod val="10000"/>
                  </a:schemeClr>
                </a:solidFill>
                <a:latin typeface="Poppins" pitchFamily="2" charset="-94"/>
                <a:cs typeface="Poppins" pitchFamily="2" charset="-94"/>
              </a:rPr>
              <a:t>Isı alan her maddenin sıcaklığı artmaz fakat sıcaklığı artan her maddenin ısısı artar.</a:t>
            </a:r>
            <a:endParaRPr lang="tr-TR" sz="1200" dirty="0">
              <a:solidFill>
                <a:schemeClr val="bg1">
                  <a:lumMod val="10000"/>
                </a:schemeClr>
              </a:solidFill>
              <a:latin typeface="Poppins" pitchFamily="2" charset="-94"/>
              <a:cs typeface="Poppins" pitchFamily="2" charset="-94"/>
            </a:endParaRPr>
          </a:p>
        </p:txBody>
      </p:sp>
      <p:sp>
        <p:nvSpPr>
          <p:cNvPr id="9" name="Yuvarlatılmış Dikdörtgen 8"/>
          <p:cNvSpPr/>
          <p:nvPr/>
        </p:nvSpPr>
        <p:spPr>
          <a:xfrm>
            <a:off x="763329" y="719469"/>
            <a:ext cx="7704856" cy="1344281"/>
          </a:xfrm>
          <a:prstGeom prst="roundRect">
            <a:avLst/>
          </a:prstGeom>
          <a:no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CC3399"/>
          </a:solid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dirty="0" smtClean="0">
                <a:solidFill>
                  <a:schemeClr val="accent6"/>
                </a:solidFill>
                <a:latin typeface="321impact" pitchFamily="2" charset="0"/>
                <a:cs typeface="Poppins" pitchFamily="2" charset="-94"/>
                <a:sym typeface="Darker Grotesque Medium"/>
              </a:rPr>
              <a:t>DİKKAT</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7461"/>
            <a:ext cx="648072" cy="576064"/>
          </a:xfrm>
          <a:prstGeom prst="hexagon">
            <a:avLst/>
          </a:prstGeom>
          <a:solidFill>
            <a:srgbClr val="CC339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Google Shape;15287;p42"/>
          <p:cNvSpPr txBox="1">
            <a:spLocks/>
          </p:cNvSpPr>
          <p:nvPr/>
        </p:nvSpPr>
        <p:spPr>
          <a:xfrm>
            <a:off x="702875" y="650038"/>
            <a:ext cx="280837"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1pPr>
            <a:lvl2pPr marR="0" lvl="1"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2pPr>
            <a:lvl3pPr marR="0" lvl="2"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3pPr>
            <a:lvl4pPr marR="0" lvl="3"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4pPr>
            <a:lvl5pPr marR="0" lvl="4"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5pPr>
            <a:lvl6pPr marR="0" lvl="5"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6pPr>
            <a:lvl7pPr marR="0" lvl="6"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7pPr>
            <a:lvl8pPr marR="0" lvl="7"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8pPr>
            <a:lvl9pPr marR="0" lvl="8"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9pPr>
          </a:lstStyle>
          <a:p>
            <a:r>
              <a:rPr lang="tr-TR" sz="2800" b="1" dirty="0" smtClean="0">
                <a:solidFill>
                  <a:schemeClr val="accent6"/>
                </a:solidFill>
                <a:latin typeface="Poppins" pitchFamily="2" charset="-94"/>
                <a:cs typeface="Poppins" pitchFamily="2" charset="-94"/>
              </a:rPr>
              <a:t>!</a:t>
            </a:r>
            <a:endParaRPr lang="tr-TR" sz="2800" b="1" dirty="0">
              <a:solidFill>
                <a:schemeClr val="accent6"/>
              </a:solidFill>
              <a:latin typeface="Poppins" pitchFamily="2" charset="-94"/>
              <a:cs typeface="Poppins" pitchFamily="2" charset="-94"/>
            </a:endParaRPr>
          </a:p>
        </p:txBody>
      </p:sp>
    </p:spTree>
    <p:extLst>
      <p:ext uri="{BB962C8B-B14F-4D97-AF65-F5344CB8AC3E}">
        <p14:creationId xmlns:p14="http://schemas.microsoft.com/office/powerpoint/2010/main" val="829314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4552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4312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Isınma Hâl Değişim Grafiği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3548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5135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080523"/>
            <a:ext cx="3779992" cy="35613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r>
              <a:rPr lang="tr-TR" sz="1200" dirty="0" smtClean="0">
                <a:latin typeface="Poppins" pitchFamily="2" charset="-94"/>
                <a:cs typeface="Poppins" pitchFamily="2" charset="-94"/>
              </a:rPr>
              <a:t>-20°C </a:t>
            </a:r>
            <a:r>
              <a:rPr lang="tr-TR" sz="1200" dirty="0">
                <a:latin typeface="Poppins" pitchFamily="2" charset="-94"/>
                <a:cs typeface="Poppins" pitchFamily="2" charset="-94"/>
              </a:rPr>
              <a:t>sıcaklıkta bulunan buzun </a:t>
            </a:r>
            <a:r>
              <a:rPr lang="tr-TR" sz="1200" dirty="0" smtClean="0">
                <a:latin typeface="Poppins" pitchFamily="2" charset="-94"/>
                <a:cs typeface="Poppins" pitchFamily="2" charset="-94"/>
              </a:rPr>
              <a:t>120°C </a:t>
            </a:r>
            <a:r>
              <a:rPr lang="tr-TR" sz="1200" dirty="0">
                <a:latin typeface="Poppins" pitchFamily="2" charset="-94"/>
                <a:cs typeface="Poppins" pitchFamily="2" charset="-94"/>
              </a:rPr>
              <a:t>sıcaklıkta su buharı hâline geçişini gösteren ısınma grafiği yandaki gibidir.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0" indent="0" algn="l">
              <a:buSzPct val="100000"/>
            </a:pPr>
            <a:r>
              <a:rPr lang="tr-TR" sz="1200" b="1" dirty="0">
                <a:solidFill>
                  <a:srgbClr val="FF0000"/>
                </a:solidFill>
                <a:latin typeface="Poppins" pitchFamily="2" charset="-94"/>
                <a:cs typeface="Poppins" pitchFamily="2" charset="-94"/>
              </a:rPr>
              <a:t>Verilen zaman aralıklarında saf madde;</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i="1" dirty="0">
                <a:latin typeface="Poppins" pitchFamily="2" charset="-94"/>
                <a:cs typeface="Poppins" pitchFamily="2" charset="-94"/>
              </a:rPr>
              <a:t>A-B aralığında: Katı hâldedir.</a:t>
            </a:r>
          </a:p>
          <a:p>
            <a:pPr marL="171450" indent="-171450" algn="l">
              <a:buSzPct val="100000"/>
              <a:buFont typeface="Arial" pitchFamily="34" charset="0"/>
              <a:buChar char="•"/>
            </a:pPr>
            <a:endParaRPr lang="tr-TR" sz="1200" i="1" dirty="0">
              <a:latin typeface="Poppins" pitchFamily="2" charset="-94"/>
              <a:cs typeface="Poppins" pitchFamily="2" charset="-94"/>
            </a:endParaRPr>
          </a:p>
          <a:p>
            <a:pPr marL="171450" indent="-171450" algn="l">
              <a:buSzPct val="100000"/>
              <a:buFont typeface="Arial" pitchFamily="34" charset="0"/>
              <a:buChar char="•"/>
            </a:pPr>
            <a:r>
              <a:rPr lang="tr-TR" sz="1200" i="1" dirty="0">
                <a:latin typeface="Poppins" pitchFamily="2" charset="-94"/>
                <a:cs typeface="Poppins" pitchFamily="2" charset="-94"/>
              </a:rPr>
              <a:t>B-C aralığında: Katı + sıvı hâldedir. (Erime)</a:t>
            </a:r>
          </a:p>
          <a:p>
            <a:pPr marL="171450" indent="-171450" algn="l">
              <a:buSzPct val="100000"/>
              <a:buFont typeface="Arial" pitchFamily="34" charset="0"/>
              <a:buChar char="•"/>
            </a:pPr>
            <a:endParaRPr lang="tr-TR" sz="1200" i="1" dirty="0">
              <a:latin typeface="Poppins" pitchFamily="2" charset="-94"/>
              <a:cs typeface="Poppins" pitchFamily="2" charset="-94"/>
            </a:endParaRPr>
          </a:p>
          <a:p>
            <a:pPr marL="171450" indent="-171450" algn="l">
              <a:buSzPct val="100000"/>
              <a:buFont typeface="Arial" pitchFamily="34" charset="0"/>
              <a:buChar char="•"/>
            </a:pPr>
            <a:r>
              <a:rPr lang="tr-TR" sz="1200" i="1" dirty="0">
                <a:latin typeface="Poppins" pitchFamily="2" charset="-94"/>
                <a:cs typeface="Poppins" pitchFamily="2" charset="-94"/>
              </a:rPr>
              <a:t>C-D aralığında: Sıvı hâldedir.</a:t>
            </a:r>
          </a:p>
          <a:p>
            <a:pPr marL="171450" indent="-171450" algn="l">
              <a:buSzPct val="100000"/>
              <a:buFont typeface="Arial" pitchFamily="34" charset="0"/>
              <a:buChar char="•"/>
            </a:pPr>
            <a:endParaRPr lang="tr-TR" sz="1200" i="1" dirty="0">
              <a:latin typeface="Poppins" pitchFamily="2" charset="-94"/>
              <a:cs typeface="Poppins" pitchFamily="2" charset="-94"/>
            </a:endParaRPr>
          </a:p>
          <a:p>
            <a:pPr marL="171450" indent="-171450" algn="l">
              <a:buSzPct val="100000"/>
              <a:buFont typeface="Arial" pitchFamily="34" charset="0"/>
              <a:buChar char="•"/>
            </a:pPr>
            <a:r>
              <a:rPr lang="tr-TR" sz="1200" i="1" dirty="0">
                <a:latin typeface="Poppins" pitchFamily="2" charset="-94"/>
                <a:cs typeface="Poppins" pitchFamily="2" charset="-94"/>
              </a:rPr>
              <a:t>D-E aralığında: Sıvı + gaz hâldedir. (Kaynama)</a:t>
            </a:r>
          </a:p>
          <a:p>
            <a:pPr marL="171450" indent="-171450" algn="l">
              <a:buSzPct val="100000"/>
              <a:buFont typeface="Arial" pitchFamily="34" charset="0"/>
              <a:buChar char="•"/>
            </a:pPr>
            <a:endParaRPr lang="tr-TR" sz="1200" i="1" dirty="0">
              <a:latin typeface="Poppins" pitchFamily="2" charset="-94"/>
              <a:cs typeface="Poppins" pitchFamily="2" charset="-94"/>
            </a:endParaRPr>
          </a:p>
          <a:p>
            <a:pPr marL="171450" indent="-171450" algn="l">
              <a:buSzPct val="100000"/>
              <a:buFont typeface="Arial" pitchFamily="34" charset="0"/>
              <a:buChar char="•"/>
            </a:pPr>
            <a:r>
              <a:rPr lang="tr-TR" sz="1200" i="1" dirty="0">
                <a:latin typeface="Poppins" pitchFamily="2" charset="-94"/>
                <a:cs typeface="Poppins" pitchFamily="2" charset="-94"/>
              </a:rPr>
              <a:t>E-F aralığında: Gaz hâldedir.</a:t>
            </a:r>
          </a:p>
        </p:txBody>
      </p:sp>
      <p:pic>
        <p:nvPicPr>
          <p:cNvPr id="8195" name="Picture 3"/>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4352238" y="1187450"/>
            <a:ext cx="3945128"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028055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4552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4312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Soğuma Hâl Değişim Grafiği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3548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5135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224;p30"/>
          <p:cNvSpPr txBox="1">
            <a:spLocks/>
          </p:cNvSpPr>
          <p:nvPr/>
        </p:nvSpPr>
        <p:spPr>
          <a:xfrm>
            <a:off x="720000" y="1080523"/>
            <a:ext cx="3779992" cy="35613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accent2"/>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0" indent="0" algn="l">
              <a:buSzPct val="100000"/>
            </a:pPr>
            <a:r>
              <a:rPr lang="tr-TR" sz="1200" dirty="0" smtClean="0">
                <a:latin typeface="Poppins" pitchFamily="2" charset="-94"/>
                <a:cs typeface="Poppins" pitchFamily="2" charset="-94"/>
              </a:rPr>
              <a:t>120°C </a:t>
            </a:r>
            <a:r>
              <a:rPr lang="tr-TR" sz="1200" dirty="0">
                <a:latin typeface="Poppins" pitchFamily="2" charset="-94"/>
                <a:cs typeface="Poppins" pitchFamily="2" charset="-94"/>
              </a:rPr>
              <a:t>sıcaklıkta bulunan </a:t>
            </a:r>
            <a:r>
              <a:rPr lang="tr-TR" sz="1200" dirty="0" smtClean="0">
                <a:latin typeface="Poppins" pitchFamily="2" charset="-94"/>
                <a:cs typeface="Poppins" pitchFamily="2" charset="-94"/>
              </a:rPr>
              <a:t>su buharının -20°C </a:t>
            </a:r>
            <a:r>
              <a:rPr lang="tr-TR" sz="1200" dirty="0">
                <a:latin typeface="Poppins" pitchFamily="2" charset="-94"/>
                <a:cs typeface="Poppins" pitchFamily="2" charset="-94"/>
              </a:rPr>
              <a:t>sıcaklıkta </a:t>
            </a:r>
            <a:r>
              <a:rPr lang="tr-TR" sz="1200" dirty="0" smtClean="0">
                <a:latin typeface="Poppins" pitchFamily="2" charset="-94"/>
                <a:cs typeface="Poppins" pitchFamily="2" charset="-94"/>
              </a:rPr>
              <a:t>buz hâline </a:t>
            </a:r>
            <a:r>
              <a:rPr lang="tr-TR" sz="1200" dirty="0">
                <a:latin typeface="Poppins" pitchFamily="2" charset="-94"/>
                <a:cs typeface="Poppins" pitchFamily="2" charset="-94"/>
              </a:rPr>
              <a:t>geçişini gösteren </a:t>
            </a:r>
            <a:r>
              <a:rPr lang="tr-TR" sz="1200" dirty="0" smtClean="0">
                <a:latin typeface="Poppins" pitchFamily="2" charset="-94"/>
                <a:cs typeface="Poppins" pitchFamily="2" charset="-94"/>
              </a:rPr>
              <a:t>soğuma </a:t>
            </a:r>
            <a:r>
              <a:rPr lang="tr-TR" sz="1200" dirty="0">
                <a:latin typeface="Poppins" pitchFamily="2" charset="-94"/>
                <a:cs typeface="Poppins" pitchFamily="2" charset="-94"/>
              </a:rPr>
              <a:t>grafiği yandaki gibidir.</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0" indent="0" algn="l">
              <a:buSzPct val="100000"/>
            </a:pPr>
            <a:r>
              <a:rPr lang="tr-TR" sz="1200" b="1" dirty="0">
                <a:solidFill>
                  <a:srgbClr val="FF0000"/>
                </a:solidFill>
                <a:latin typeface="Poppins" pitchFamily="2" charset="-94"/>
                <a:cs typeface="Poppins" pitchFamily="2" charset="-94"/>
              </a:rPr>
              <a:t>Verilen zaman aralıklarında saf madde;</a:t>
            </a:r>
          </a:p>
          <a:p>
            <a:pPr marL="171450" indent="-171450" algn="l">
              <a:buSzPct val="100000"/>
              <a:buFont typeface="Arial" pitchFamily="34" charset="0"/>
              <a:buChar char="•"/>
            </a:pPr>
            <a:endParaRPr lang="tr-TR" sz="1200" dirty="0">
              <a:latin typeface="Poppins" pitchFamily="2" charset="-94"/>
              <a:cs typeface="Poppins" pitchFamily="2" charset="-94"/>
            </a:endParaRPr>
          </a:p>
          <a:p>
            <a:pPr marL="171450" indent="-171450" algn="l">
              <a:buSzPct val="100000"/>
              <a:buFont typeface="Arial" pitchFamily="34" charset="0"/>
              <a:buChar char="•"/>
            </a:pPr>
            <a:r>
              <a:rPr lang="tr-TR" sz="1200" i="1" dirty="0" smtClean="0">
                <a:latin typeface="Poppins" pitchFamily="2" charset="-94"/>
                <a:cs typeface="Poppins" pitchFamily="2" charset="-94"/>
              </a:rPr>
              <a:t>F-E </a:t>
            </a:r>
            <a:r>
              <a:rPr lang="tr-TR" sz="1200" i="1" dirty="0">
                <a:latin typeface="Poppins" pitchFamily="2" charset="-94"/>
                <a:cs typeface="Poppins" pitchFamily="2" charset="-94"/>
              </a:rPr>
              <a:t>aralığında: Gaz hâldedir.</a:t>
            </a:r>
          </a:p>
          <a:p>
            <a:pPr marL="171450" indent="-171450" algn="l">
              <a:buSzPct val="100000"/>
              <a:buFont typeface="Arial" pitchFamily="34" charset="0"/>
              <a:buChar char="•"/>
            </a:pPr>
            <a:endParaRPr lang="tr-TR" sz="1200" i="1" dirty="0" smtClean="0">
              <a:latin typeface="Poppins" pitchFamily="2" charset="-94"/>
              <a:cs typeface="Poppins" pitchFamily="2" charset="-94"/>
            </a:endParaRPr>
          </a:p>
          <a:p>
            <a:pPr marL="171450" indent="-171450" algn="l">
              <a:buSzPct val="100000"/>
              <a:buFont typeface="Arial" pitchFamily="34" charset="0"/>
              <a:buChar char="•"/>
            </a:pPr>
            <a:r>
              <a:rPr lang="tr-TR" sz="1200" i="1" dirty="0" smtClean="0">
                <a:latin typeface="Poppins" pitchFamily="2" charset="-94"/>
                <a:cs typeface="Poppins" pitchFamily="2" charset="-94"/>
              </a:rPr>
              <a:t>E-D </a:t>
            </a:r>
            <a:r>
              <a:rPr lang="tr-TR" sz="1200" i="1" dirty="0">
                <a:latin typeface="Poppins" pitchFamily="2" charset="-94"/>
                <a:cs typeface="Poppins" pitchFamily="2" charset="-94"/>
              </a:rPr>
              <a:t>aralığında: Sıvı + gaz hâldedir. </a:t>
            </a:r>
            <a:r>
              <a:rPr lang="tr-TR" sz="1200" i="1" dirty="0" smtClean="0">
                <a:latin typeface="Poppins" pitchFamily="2" charset="-94"/>
                <a:cs typeface="Poppins" pitchFamily="2" charset="-94"/>
              </a:rPr>
              <a:t>(</a:t>
            </a:r>
            <a:r>
              <a:rPr lang="tr-TR" sz="1200" i="1" dirty="0" err="1" smtClean="0">
                <a:latin typeface="Poppins" pitchFamily="2" charset="-94"/>
                <a:cs typeface="Poppins" pitchFamily="2" charset="-94"/>
              </a:rPr>
              <a:t>Yoğuşma</a:t>
            </a:r>
            <a:r>
              <a:rPr lang="tr-TR" sz="1200" i="1" dirty="0" smtClean="0">
                <a:latin typeface="Poppins" pitchFamily="2" charset="-94"/>
                <a:cs typeface="Poppins" pitchFamily="2" charset="-94"/>
              </a:rPr>
              <a:t>)</a:t>
            </a:r>
            <a:endParaRPr lang="tr-TR" sz="1200" i="1" dirty="0">
              <a:latin typeface="Poppins" pitchFamily="2" charset="-94"/>
              <a:cs typeface="Poppins" pitchFamily="2" charset="-94"/>
            </a:endParaRPr>
          </a:p>
          <a:p>
            <a:pPr marL="171450" indent="-171450" algn="l">
              <a:buSzPct val="100000"/>
              <a:buFont typeface="Arial" pitchFamily="34" charset="0"/>
              <a:buChar char="•"/>
            </a:pPr>
            <a:endParaRPr lang="tr-TR" sz="1200" i="1" dirty="0" smtClean="0">
              <a:latin typeface="Poppins" pitchFamily="2" charset="-94"/>
              <a:cs typeface="Poppins" pitchFamily="2" charset="-94"/>
            </a:endParaRPr>
          </a:p>
          <a:p>
            <a:pPr marL="171450" indent="-171450" algn="l">
              <a:buSzPct val="100000"/>
              <a:buFont typeface="Arial" pitchFamily="34" charset="0"/>
              <a:buChar char="•"/>
            </a:pPr>
            <a:r>
              <a:rPr lang="tr-TR" sz="1200" i="1" dirty="0" smtClean="0">
                <a:latin typeface="Poppins" pitchFamily="2" charset="-94"/>
                <a:cs typeface="Poppins" pitchFamily="2" charset="-94"/>
              </a:rPr>
              <a:t>D-C </a:t>
            </a:r>
            <a:r>
              <a:rPr lang="tr-TR" sz="1200" i="1" dirty="0">
                <a:latin typeface="Poppins" pitchFamily="2" charset="-94"/>
                <a:cs typeface="Poppins" pitchFamily="2" charset="-94"/>
              </a:rPr>
              <a:t>aralığında: Sıvı hâldedir.</a:t>
            </a:r>
          </a:p>
          <a:p>
            <a:pPr marL="171450" indent="-171450" algn="l">
              <a:buSzPct val="100000"/>
              <a:buFont typeface="Arial" pitchFamily="34" charset="0"/>
              <a:buChar char="•"/>
            </a:pPr>
            <a:endParaRPr lang="tr-TR" sz="1200" i="1" dirty="0" smtClean="0">
              <a:latin typeface="Poppins" pitchFamily="2" charset="-94"/>
              <a:cs typeface="Poppins" pitchFamily="2" charset="-94"/>
            </a:endParaRPr>
          </a:p>
          <a:p>
            <a:pPr marL="171450" indent="-171450" algn="l">
              <a:buSzPct val="100000"/>
              <a:buFont typeface="Arial" pitchFamily="34" charset="0"/>
              <a:buChar char="•"/>
            </a:pPr>
            <a:r>
              <a:rPr lang="tr-TR" sz="1200" i="1" dirty="0" smtClean="0">
                <a:latin typeface="Poppins" pitchFamily="2" charset="-94"/>
                <a:cs typeface="Poppins" pitchFamily="2" charset="-94"/>
              </a:rPr>
              <a:t>C-B </a:t>
            </a:r>
            <a:r>
              <a:rPr lang="tr-TR" sz="1200" i="1" dirty="0">
                <a:latin typeface="Poppins" pitchFamily="2" charset="-94"/>
                <a:cs typeface="Poppins" pitchFamily="2" charset="-94"/>
              </a:rPr>
              <a:t>aralığında: Katı + sıvı hâldedir. </a:t>
            </a:r>
            <a:r>
              <a:rPr lang="tr-TR" sz="1200" i="1" dirty="0" smtClean="0">
                <a:latin typeface="Poppins" pitchFamily="2" charset="-94"/>
                <a:cs typeface="Poppins" pitchFamily="2" charset="-94"/>
              </a:rPr>
              <a:t>(Donma)</a:t>
            </a:r>
            <a:endParaRPr lang="tr-TR" sz="1200" i="1" dirty="0">
              <a:latin typeface="Poppins" pitchFamily="2" charset="-94"/>
              <a:cs typeface="Poppins" pitchFamily="2" charset="-94"/>
            </a:endParaRPr>
          </a:p>
          <a:p>
            <a:pPr marL="171450" indent="-171450" algn="l">
              <a:buSzPct val="100000"/>
              <a:buFont typeface="Arial" pitchFamily="34" charset="0"/>
              <a:buChar char="•"/>
            </a:pPr>
            <a:endParaRPr lang="tr-TR" sz="1200" i="1" dirty="0" smtClean="0">
              <a:latin typeface="Poppins" pitchFamily="2" charset="-94"/>
              <a:cs typeface="Poppins" pitchFamily="2" charset="-94"/>
            </a:endParaRPr>
          </a:p>
          <a:p>
            <a:pPr marL="171450" indent="-171450" algn="l">
              <a:buSzPct val="100000"/>
              <a:buFont typeface="Arial" pitchFamily="34" charset="0"/>
              <a:buChar char="•"/>
            </a:pPr>
            <a:r>
              <a:rPr lang="tr-TR" sz="1200" i="1" dirty="0" smtClean="0">
                <a:latin typeface="Poppins" pitchFamily="2" charset="-94"/>
                <a:cs typeface="Poppins" pitchFamily="2" charset="-94"/>
              </a:rPr>
              <a:t>B-A </a:t>
            </a:r>
            <a:r>
              <a:rPr lang="tr-TR" sz="1200" i="1" dirty="0">
                <a:latin typeface="Poppins" pitchFamily="2" charset="-94"/>
                <a:cs typeface="Poppins" pitchFamily="2" charset="-94"/>
              </a:rPr>
              <a:t>aralığında: Katı hâldedir</a:t>
            </a:r>
            <a:r>
              <a:rPr lang="tr-TR" sz="1200" i="1" dirty="0" smtClean="0">
                <a:latin typeface="Poppins" pitchFamily="2" charset="-94"/>
                <a:cs typeface="Poppins" pitchFamily="2" charset="-94"/>
              </a:rPr>
              <a:t>.</a:t>
            </a:r>
            <a:endParaRPr lang="tr-TR" sz="1200" i="1" dirty="0">
              <a:latin typeface="Poppins" pitchFamily="2" charset="-94"/>
              <a:cs typeface="Poppins" pitchFamily="2" charset="-94"/>
            </a:endParaRPr>
          </a:p>
          <a:p>
            <a:pPr marL="171450" indent="-171450" algn="l">
              <a:buSzPct val="100000"/>
              <a:buFont typeface="Arial" pitchFamily="34" charset="0"/>
              <a:buChar char="•"/>
            </a:pPr>
            <a:endParaRPr lang="tr-TR" sz="1200" i="1" dirty="0">
              <a:latin typeface="Poppins" pitchFamily="2" charset="-94"/>
              <a:cs typeface="Poppins" pitchFamily="2" charset="-94"/>
            </a:endParaRPr>
          </a:p>
          <a:p>
            <a:pPr marL="171450" indent="-171450" algn="l">
              <a:buSzPct val="100000"/>
              <a:buFont typeface="Arial" pitchFamily="34" charset="0"/>
              <a:buChar char="•"/>
            </a:pPr>
            <a:endParaRPr lang="tr-TR" sz="1200" i="1" dirty="0">
              <a:latin typeface="Poppins" pitchFamily="2" charset="-94"/>
              <a:cs typeface="Poppins" pitchFamily="2" charset="-94"/>
            </a:endParaRPr>
          </a:p>
        </p:txBody>
      </p:sp>
      <p:pic>
        <p:nvPicPr>
          <p:cNvPr id="9218" name="Picture 2"/>
          <p:cNvPicPr>
            <a:picLocks noChangeAspect="1" noChangeArrowheads="1"/>
          </p:cNvPicPr>
          <p:nvPr/>
        </p:nvPicPr>
        <p:blipFill>
          <a:blip r:embed="rId3">
            <a:clrChange>
              <a:clrFrom>
                <a:srgbClr val="FAFAF9"/>
              </a:clrFrom>
              <a:clrTo>
                <a:srgbClr val="FAFAF9">
                  <a:alpha val="0"/>
                </a:srgbClr>
              </a:clrTo>
            </a:clrChange>
            <a:extLst>
              <a:ext uri="{28A0092B-C50C-407E-A947-70E740481C1C}">
                <a14:useLocalDpi xmlns:a14="http://schemas.microsoft.com/office/drawing/2010/main" val="0"/>
              </a:ext>
            </a:extLst>
          </a:blip>
          <a:srcRect/>
          <a:stretch>
            <a:fillRect/>
          </a:stretch>
        </p:blipFill>
        <p:spPr bwMode="auto">
          <a:xfrm>
            <a:off x="4406900" y="1130300"/>
            <a:ext cx="3894532" cy="240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04262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oogle Shape;4598;p63"/>
          <p:cNvPicPr preferRelativeResize="0"/>
          <p:nvPr/>
        </p:nvPicPr>
        <p:blipFill>
          <a:blip r:embed="rId2">
            <a:extLst>
              <a:ext uri="{28A0092B-C50C-407E-A947-70E740481C1C}">
                <a14:useLocalDpi xmlns:a14="http://schemas.microsoft.com/office/drawing/2010/main" val="0"/>
              </a:ext>
            </a:extLst>
          </a:blip>
          <a:stretch>
            <a:fillRect/>
          </a:stretch>
        </p:blipFill>
        <p:spPr>
          <a:xfrm>
            <a:off x="1188813" y="1235749"/>
            <a:ext cx="2624387" cy="1407114"/>
          </a:xfrm>
          <a:prstGeom prst="roundRect">
            <a:avLst>
              <a:gd name="adj" fmla="val 1731"/>
            </a:avLst>
          </a:prstGeom>
          <a:noFill/>
          <a:ln>
            <a:noFill/>
          </a:ln>
        </p:spPr>
      </p:pic>
      <p:sp>
        <p:nvSpPr>
          <p:cNvPr id="23" name="Google Shape;15287;p42"/>
          <p:cNvSpPr txBox="1">
            <a:spLocks noGrp="1"/>
          </p:cNvSpPr>
          <p:nvPr>
            <p:ph type="title"/>
          </p:nvPr>
        </p:nvSpPr>
        <p:spPr>
          <a:xfrm>
            <a:off x="1186435" y="628035"/>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accent6"/>
                </a:solidFill>
                <a:latin typeface="321impact" pitchFamily="2" charset="0"/>
                <a:cs typeface="Poppins" pitchFamily="2" charset="-94"/>
                <a:sym typeface="Darker Grotesque Medium"/>
              </a:rPr>
              <a:t>DİKKAT</a:t>
            </a:r>
            <a:endParaRPr sz="2000" b="1" dirty="0">
              <a:solidFill>
                <a:schemeClr val="accent6"/>
              </a:solidFill>
              <a:latin typeface="321impact" pitchFamily="2" charset="0"/>
              <a:cs typeface="Poppins" pitchFamily="2" charset="-94"/>
              <a:sym typeface="Darker Grotesque Medium"/>
            </a:endParaRPr>
          </a:p>
        </p:txBody>
      </p:sp>
      <p:sp>
        <p:nvSpPr>
          <p:cNvPr id="24" name="Google Shape;15289;p42"/>
          <p:cNvSpPr txBox="1">
            <a:spLocks/>
          </p:cNvSpPr>
          <p:nvPr/>
        </p:nvSpPr>
        <p:spPr>
          <a:xfrm>
            <a:off x="3997236" y="1290499"/>
            <a:ext cx="3127464" cy="121924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tr-TR" sz="1200" b="1" dirty="0">
                <a:solidFill>
                  <a:srgbClr val="FF0000"/>
                </a:solidFill>
                <a:latin typeface="Poppins" pitchFamily="2" charset="-94"/>
                <a:cs typeface="Poppins" pitchFamily="2" charset="-94"/>
              </a:rPr>
              <a:t>Hal Değişim Grafiği </a:t>
            </a:r>
            <a:r>
              <a:rPr lang="tr-TR" sz="1200" b="1" dirty="0" smtClean="0">
                <a:solidFill>
                  <a:srgbClr val="FF0000"/>
                </a:solidFill>
                <a:latin typeface="Poppins" pitchFamily="2" charset="-94"/>
                <a:cs typeface="Poppins" pitchFamily="2" charset="-94"/>
              </a:rPr>
              <a:t>Etkinliği;</a:t>
            </a:r>
            <a:endParaRPr lang="tr-TR" sz="1200" b="1" dirty="0">
              <a:solidFill>
                <a:srgbClr val="FF0000"/>
              </a:solidFill>
              <a:latin typeface="Poppins" pitchFamily="2" charset="-94"/>
              <a:cs typeface="Poppins" pitchFamily="2" charset="-94"/>
            </a:endParaRPr>
          </a:p>
          <a:p>
            <a:endParaRPr lang="tr-TR" sz="1200" dirty="0">
              <a:latin typeface="Poppins" pitchFamily="2" charset="-94"/>
              <a:cs typeface="Poppins" pitchFamily="2" charset="-94"/>
            </a:endParaRPr>
          </a:p>
          <a:p>
            <a:r>
              <a:rPr lang="tr-TR" sz="1200" dirty="0">
                <a:latin typeface="Poppins" pitchFamily="2" charset="-94"/>
                <a:cs typeface="Poppins" pitchFamily="2" charset="-94"/>
                <a:hlinkClick r:id="rId3"/>
              </a:rPr>
              <a:t>https://www.huseyinfarukyildirim.com/hal-degisim-grafigi-deneyi/</a:t>
            </a:r>
            <a:endParaRPr lang="tr-TR" sz="1200" dirty="0">
              <a:latin typeface="Poppins" pitchFamily="2" charset="-94"/>
              <a:cs typeface="Poppins" pitchFamily="2" charset="-94"/>
            </a:endParaRPr>
          </a:p>
        </p:txBody>
      </p:sp>
      <p:sp>
        <p:nvSpPr>
          <p:cNvPr id="9" name="Yuvarlatılmış Dikdörtgen 8"/>
          <p:cNvSpPr/>
          <p:nvPr/>
        </p:nvSpPr>
        <p:spPr>
          <a:xfrm>
            <a:off x="763329" y="719469"/>
            <a:ext cx="7704856" cy="2017200"/>
          </a:xfrm>
          <a:prstGeom prst="roundRect">
            <a:avLst/>
          </a:prstGeom>
          <a:no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Yuvarlatılmış Dikdörtgen 9"/>
          <p:cNvSpPr/>
          <p:nvPr/>
        </p:nvSpPr>
        <p:spPr>
          <a:xfrm>
            <a:off x="763329" y="719469"/>
            <a:ext cx="7704856" cy="432048"/>
          </a:xfrm>
          <a:prstGeom prst="roundRect">
            <a:avLst/>
          </a:prstGeom>
          <a:solidFill>
            <a:srgbClr val="D53529"/>
          </a:solidFill>
          <a:ln>
            <a:solidFill>
              <a:srgbClr val="D53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Google Shape;15287;p42"/>
          <p:cNvSpPr txBox="1">
            <a:spLocks/>
          </p:cNvSpPr>
          <p:nvPr/>
        </p:nvSpPr>
        <p:spPr>
          <a:xfrm>
            <a:off x="1187624" y="719469"/>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Questrial"/>
              <a:buNone/>
              <a:defRPr sz="3300" b="1"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500"/>
              <a:buFont typeface="Questrial"/>
              <a:buNone/>
              <a:defRPr sz="3500" b="1" i="0" u="none" strike="noStrike" cap="none">
                <a:solidFill>
                  <a:schemeClr val="dk1"/>
                </a:solidFill>
                <a:latin typeface="Questrial"/>
                <a:ea typeface="Questrial"/>
                <a:cs typeface="Questrial"/>
                <a:sym typeface="Questrial"/>
              </a:defRPr>
            </a:lvl9pPr>
          </a:lstStyle>
          <a:p>
            <a:pPr algn="l"/>
            <a:r>
              <a:rPr lang="tr-TR" sz="2000" dirty="0" smtClean="0">
                <a:solidFill>
                  <a:schemeClr val="accent6"/>
                </a:solidFill>
                <a:latin typeface="321impact" pitchFamily="2" charset="0"/>
                <a:cs typeface="Poppins" pitchFamily="2" charset="-94"/>
                <a:sym typeface="Darker Grotesque Medium"/>
              </a:rPr>
              <a:t>ONLİNE ETKİNLİK</a:t>
            </a:r>
            <a:endParaRPr lang="tr-TR" sz="2000" dirty="0">
              <a:solidFill>
                <a:schemeClr val="accent6"/>
              </a:solidFill>
              <a:latin typeface="321impact" pitchFamily="2" charset="0"/>
              <a:cs typeface="Poppins" pitchFamily="2" charset="-94"/>
              <a:sym typeface="Darker Grotesque Medium"/>
            </a:endParaRPr>
          </a:p>
        </p:txBody>
      </p:sp>
      <p:sp>
        <p:nvSpPr>
          <p:cNvPr id="12" name="Altıgen 11"/>
          <p:cNvSpPr/>
          <p:nvPr/>
        </p:nvSpPr>
        <p:spPr>
          <a:xfrm>
            <a:off x="540741" y="646620"/>
            <a:ext cx="648072" cy="576064"/>
          </a:xfrm>
          <a:prstGeom prst="hexagon">
            <a:avLst/>
          </a:prstGeom>
          <a:solidFill>
            <a:srgbClr val="D5352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4" name="Google Shape;4750;p70"/>
          <p:cNvGrpSpPr/>
          <p:nvPr/>
        </p:nvGrpSpPr>
        <p:grpSpPr>
          <a:xfrm>
            <a:off x="692408" y="762320"/>
            <a:ext cx="357800" cy="357725"/>
            <a:chOff x="6300450" y="1512850"/>
            <a:chExt cx="357800" cy="357725"/>
          </a:xfrm>
          <a:solidFill>
            <a:schemeClr val="bg1"/>
          </a:solidFill>
        </p:grpSpPr>
        <p:sp>
          <p:nvSpPr>
            <p:cNvPr id="15" name="Google Shape;4751;p70"/>
            <p:cNvSpPr/>
            <p:nvPr/>
          </p:nvSpPr>
          <p:spPr>
            <a:xfrm>
              <a:off x="6342375" y="1554775"/>
              <a:ext cx="20975" cy="21000"/>
            </a:xfrm>
            <a:custGeom>
              <a:avLst/>
              <a:gdLst/>
              <a:ahLst/>
              <a:cxnLst/>
              <a:rect l="l" t="t" r="r" b="b"/>
              <a:pathLst>
                <a:path w="839" h="840" extrusionOk="0">
                  <a:moveTo>
                    <a:pt x="0" y="0"/>
                  </a:moveTo>
                  <a:lnTo>
                    <a:pt x="0"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52;p70"/>
            <p:cNvSpPr/>
            <p:nvPr/>
          </p:nvSpPr>
          <p:spPr>
            <a:xfrm>
              <a:off x="6384950" y="1554775"/>
              <a:ext cx="20975" cy="21000"/>
            </a:xfrm>
            <a:custGeom>
              <a:avLst/>
              <a:gdLst/>
              <a:ahLst/>
              <a:cxnLst/>
              <a:rect l="l" t="t" r="r" b="b"/>
              <a:pathLst>
                <a:path w="839" h="840" extrusionOk="0">
                  <a:moveTo>
                    <a:pt x="1" y="0"/>
                  </a:moveTo>
                  <a:lnTo>
                    <a:pt x="1" y="839"/>
                  </a:lnTo>
                  <a:lnTo>
                    <a:pt x="839" y="839"/>
                  </a:lnTo>
                  <a:lnTo>
                    <a:pt x="8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53;p70"/>
            <p:cNvSpPr/>
            <p:nvPr/>
          </p:nvSpPr>
          <p:spPr>
            <a:xfrm>
              <a:off x="6426850" y="1554775"/>
              <a:ext cx="21025" cy="21000"/>
            </a:xfrm>
            <a:custGeom>
              <a:avLst/>
              <a:gdLst/>
              <a:ahLst/>
              <a:cxnLst/>
              <a:rect l="l" t="t" r="r" b="b"/>
              <a:pathLst>
                <a:path w="841" h="840" extrusionOk="0">
                  <a:moveTo>
                    <a:pt x="1" y="0"/>
                  </a:moveTo>
                  <a:lnTo>
                    <a:pt x="1" y="839"/>
                  </a:lnTo>
                  <a:lnTo>
                    <a:pt x="840" y="839"/>
                  </a:lnTo>
                  <a:lnTo>
                    <a:pt x="84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54;p70"/>
            <p:cNvSpPr/>
            <p:nvPr/>
          </p:nvSpPr>
          <p:spPr>
            <a:xfrm>
              <a:off x="6468800" y="1554775"/>
              <a:ext cx="83850" cy="21000"/>
            </a:xfrm>
            <a:custGeom>
              <a:avLst/>
              <a:gdLst/>
              <a:ahLst/>
              <a:cxnLst/>
              <a:rect l="l" t="t" r="r" b="b"/>
              <a:pathLst>
                <a:path w="3354" h="840" extrusionOk="0">
                  <a:moveTo>
                    <a:pt x="0" y="0"/>
                  </a:moveTo>
                  <a:lnTo>
                    <a:pt x="0" y="839"/>
                  </a:lnTo>
                  <a:lnTo>
                    <a:pt x="3354" y="839"/>
                  </a:lnTo>
                  <a:lnTo>
                    <a:pt x="33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55;p70"/>
            <p:cNvSpPr/>
            <p:nvPr/>
          </p:nvSpPr>
          <p:spPr>
            <a:xfrm>
              <a:off x="6300450" y="1512850"/>
              <a:ext cx="357800" cy="357725"/>
            </a:xfrm>
            <a:custGeom>
              <a:avLst/>
              <a:gdLst/>
              <a:ahLst/>
              <a:cxnLst/>
              <a:rect l="l" t="t" r="r" b="b"/>
              <a:pathLst>
                <a:path w="14312" h="14309" extrusionOk="0">
                  <a:moveTo>
                    <a:pt x="10927" y="839"/>
                  </a:moveTo>
                  <a:lnTo>
                    <a:pt x="10927" y="3355"/>
                  </a:lnTo>
                  <a:lnTo>
                    <a:pt x="839" y="3355"/>
                  </a:lnTo>
                  <a:lnTo>
                    <a:pt x="839" y="839"/>
                  </a:lnTo>
                  <a:close/>
                  <a:moveTo>
                    <a:pt x="7572" y="6734"/>
                  </a:moveTo>
                  <a:lnTo>
                    <a:pt x="7572" y="9280"/>
                  </a:lnTo>
                  <a:cubicBezTo>
                    <a:pt x="7639" y="9327"/>
                    <a:pt x="9030" y="9598"/>
                    <a:pt x="9229" y="11085"/>
                  </a:cubicBezTo>
                  <a:cubicBezTo>
                    <a:pt x="8980" y="11170"/>
                    <a:pt x="8582" y="11279"/>
                    <a:pt x="8197" y="11279"/>
                  </a:cubicBezTo>
                  <a:cubicBezTo>
                    <a:pt x="7911" y="11279"/>
                    <a:pt x="7631" y="11219"/>
                    <a:pt x="7424" y="11045"/>
                  </a:cubicBezTo>
                  <a:cubicBezTo>
                    <a:pt x="7043" y="10721"/>
                    <a:pt x="6566" y="10615"/>
                    <a:pt x="6109" y="10615"/>
                  </a:cubicBezTo>
                  <a:cubicBezTo>
                    <a:pt x="5763" y="10615"/>
                    <a:pt x="5429" y="10675"/>
                    <a:pt x="5154" y="10748"/>
                  </a:cubicBezTo>
                  <a:cubicBezTo>
                    <a:pt x="5522" y="9537"/>
                    <a:pt x="6652" y="9332"/>
                    <a:pt x="6734" y="9280"/>
                  </a:cubicBezTo>
                  <a:lnTo>
                    <a:pt x="6734" y="6734"/>
                  </a:lnTo>
                  <a:close/>
                  <a:moveTo>
                    <a:pt x="13473" y="839"/>
                  </a:moveTo>
                  <a:lnTo>
                    <a:pt x="13473" y="5058"/>
                  </a:lnTo>
                  <a:lnTo>
                    <a:pt x="12216" y="5058"/>
                  </a:lnTo>
                  <a:lnTo>
                    <a:pt x="12216" y="5896"/>
                  </a:lnTo>
                  <a:lnTo>
                    <a:pt x="13473" y="5896"/>
                  </a:lnTo>
                  <a:lnTo>
                    <a:pt x="13473" y="6734"/>
                  </a:lnTo>
                  <a:lnTo>
                    <a:pt x="12216" y="6734"/>
                  </a:lnTo>
                  <a:lnTo>
                    <a:pt x="12216" y="7573"/>
                  </a:lnTo>
                  <a:lnTo>
                    <a:pt x="13473" y="7573"/>
                  </a:lnTo>
                  <a:lnTo>
                    <a:pt x="13473" y="8411"/>
                  </a:lnTo>
                  <a:lnTo>
                    <a:pt x="12216" y="8411"/>
                  </a:lnTo>
                  <a:lnTo>
                    <a:pt x="12216" y="9249"/>
                  </a:lnTo>
                  <a:lnTo>
                    <a:pt x="13473" y="9249"/>
                  </a:lnTo>
                  <a:lnTo>
                    <a:pt x="13473" y="12635"/>
                  </a:lnTo>
                  <a:lnTo>
                    <a:pt x="9812" y="12635"/>
                  </a:lnTo>
                  <a:cubicBezTo>
                    <a:pt x="10512" y="11167"/>
                    <a:pt x="9884" y="9403"/>
                    <a:pt x="8412" y="8702"/>
                  </a:cubicBezTo>
                  <a:lnTo>
                    <a:pt x="8412" y="6734"/>
                  </a:lnTo>
                  <a:lnTo>
                    <a:pt x="9280" y="6734"/>
                  </a:lnTo>
                  <a:lnTo>
                    <a:pt x="9280" y="5896"/>
                  </a:lnTo>
                  <a:lnTo>
                    <a:pt x="5057" y="5896"/>
                  </a:lnTo>
                  <a:lnTo>
                    <a:pt x="5057" y="6734"/>
                  </a:lnTo>
                  <a:lnTo>
                    <a:pt x="5896" y="6734"/>
                  </a:lnTo>
                  <a:lnTo>
                    <a:pt x="5896" y="8702"/>
                  </a:lnTo>
                  <a:cubicBezTo>
                    <a:pt x="4433" y="9403"/>
                    <a:pt x="3810" y="11167"/>
                    <a:pt x="4505" y="12635"/>
                  </a:cubicBezTo>
                  <a:lnTo>
                    <a:pt x="839" y="12635"/>
                  </a:lnTo>
                  <a:lnTo>
                    <a:pt x="839" y="9280"/>
                  </a:lnTo>
                  <a:lnTo>
                    <a:pt x="2097" y="9280"/>
                  </a:lnTo>
                  <a:lnTo>
                    <a:pt x="2097" y="8411"/>
                  </a:lnTo>
                  <a:lnTo>
                    <a:pt x="839" y="8411"/>
                  </a:lnTo>
                  <a:lnTo>
                    <a:pt x="839" y="7573"/>
                  </a:lnTo>
                  <a:lnTo>
                    <a:pt x="2097" y="7573"/>
                  </a:lnTo>
                  <a:lnTo>
                    <a:pt x="2097" y="6734"/>
                  </a:lnTo>
                  <a:lnTo>
                    <a:pt x="839" y="6734"/>
                  </a:lnTo>
                  <a:lnTo>
                    <a:pt x="839" y="5896"/>
                  </a:lnTo>
                  <a:lnTo>
                    <a:pt x="2097" y="5896"/>
                  </a:lnTo>
                  <a:lnTo>
                    <a:pt x="2097" y="5058"/>
                  </a:lnTo>
                  <a:lnTo>
                    <a:pt x="839" y="5058"/>
                  </a:lnTo>
                  <a:lnTo>
                    <a:pt x="839" y="4193"/>
                  </a:lnTo>
                  <a:lnTo>
                    <a:pt x="11796" y="4193"/>
                  </a:lnTo>
                  <a:lnTo>
                    <a:pt x="11796" y="839"/>
                  </a:lnTo>
                  <a:close/>
                  <a:moveTo>
                    <a:pt x="6110" y="11449"/>
                  </a:moveTo>
                  <a:cubicBezTo>
                    <a:pt x="6397" y="11449"/>
                    <a:pt x="6676" y="11509"/>
                    <a:pt x="6883" y="11684"/>
                  </a:cubicBezTo>
                  <a:cubicBezTo>
                    <a:pt x="7253" y="11997"/>
                    <a:pt x="7720" y="12114"/>
                    <a:pt x="8202" y="12114"/>
                  </a:cubicBezTo>
                  <a:cubicBezTo>
                    <a:pt x="8525" y="12114"/>
                    <a:pt x="8854" y="12062"/>
                    <a:pt x="9167" y="11980"/>
                  </a:cubicBezTo>
                  <a:lnTo>
                    <a:pt x="9167" y="11980"/>
                  </a:lnTo>
                  <a:cubicBezTo>
                    <a:pt x="8902" y="12844"/>
                    <a:pt x="8099" y="13468"/>
                    <a:pt x="7154" y="13468"/>
                  </a:cubicBezTo>
                  <a:cubicBezTo>
                    <a:pt x="6090" y="13468"/>
                    <a:pt x="5210" y="12675"/>
                    <a:pt x="5068" y="11647"/>
                  </a:cubicBezTo>
                  <a:cubicBezTo>
                    <a:pt x="5323" y="11559"/>
                    <a:pt x="5723" y="11449"/>
                    <a:pt x="6110" y="11449"/>
                  </a:cubicBezTo>
                  <a:close/>
                  <a:moveTo>
                    <a:pt x="0" y="1"/>
                  </a:moveTo>
                  <a:lnTo>
                    <a:pt x="0" y="13473"/>
                  </a:lnTo>
                  <a:lnTo>
                    <a:pt x="5092" y="13473"/>
                  </a:lnTo>
                  <a:cubicBezTo>
                    <a:pt x="5640" y="14030"/>
                    <a:pt x="6396" y="14309"/>
                    <a:pt x="7153" y="14309"/>
                  </a:cubicBezTo>
                  <a:cubicBezTo>
                    <a:pt x="7910" y="14309"/>
                    <a:pt x="8667" y="14030"/>
                    <a:pt x="9214" y="13473"/>
                  </a:cubicBezTo>
                  <a:lnTo>
                    <a:pt x="14311" y="13473"/>
                  </a:lnTo>
                  <a:lnTo>
                    <a:pt x="14311" y="1"/>
                  </a:ln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spTree>
    <p:extLst>
      <p:ext uri="{BB962C8B-B14F-4D97-AF65-F5344CB8AC3E}">
        <p14:creationId xmlns:p14="http://schemas.microsoft.com/office/powerpoint/2010/main" val="313621330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4425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4185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Günlük Hayattan Erime Örnekleri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3421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5008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9" name="Tablo 8"/>
          <p:cNvGraphicFramePr>
            <a:graphicFrameLocks noGrp="1"/>
          </p:cNvGraphicFramePr>
          <p:nvPr>
            <p:extLst>
              <p:ext uri="{D42A27DB-BD31-4B8C-83A1-F6EECF244321}">
                <p14:modId xmlns:p14="http://schemas.microsoft.com/office/powerpoint/2010/main" val="382481179"/>
              </p:ext>
            </p:extLst>
          </p:nvPr>
        </p:nvGraphicFramePr>
        <p:xfrm>
          <a:off x="856233" y="1142257"/>
          <a:ext cx="7334250" cy="1613726"/>
        </p:xfrm>
        <a:graphic>
          <a:graphicData uri="http://schemas.openxmlformats.org/drawingml/2006/table">
            <a:tbl>
              <a:tblPr firstRow="1" bandRow="1">
                <a:tableStyleId>{16607A7A-411B-4AAE-84E9-677A8AF7450D}</a:tableStyleId>
              </a:tblPr>
              <a:tblGrid>
                <a:gridCol w="2428150"/>
                <a:gridCol w="4906100"/>
              </a:tblGrid>
              <a:tr h="45711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Eriyen buzun elimizi soğutması:</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616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Avucumuza koyduğumuz buz parçası elimizden ısı alarak erir. Bu sırada ısı kaybeden elimizin sıcaklığı düşer. Bu yüzden üşüdüğümüzü hissederiz.</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DCD"/>
                    </a:solidFill>
                  </a:tcPr>
                </a:tc>
              </a:tr>
              <a:tr h="585109">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Eriyen buzun ortamı soğutması:</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616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Yazın lokanta, kafe gibi yerlere büyük buz kalıpları bırakılır. Buz kalıpları havadan ısı alarak erir. Bu sırada ortam serinlemiş olur.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DCD"/>
                    </a:solidFill>
                  </a:tcPr>
                </a:tc>
              </a:tr>
              <a:tr h="45711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Eriyen karın ortamı soğutması:</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616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Kar erimek için temas halinde olduğu yerlerden ısı alır. Havadan da ısı alır ve bu sırada hava soğumuş olur.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DCD"/>
                    </a:solidFill>
                  </a:tcPr>
                </a:tc>
              </a:tr>
            </a:tbl>
          </a:graphicData>
        </a:graphic>
      </p:graphicFrame>
    </p:spTree>
    <p:extLst>
      <p:ext uri="{BB962C8B-B14F-4D97-AF65-F5344CB8AC3E}">
        <p14:creationId xmlns:p14="http://schemas.microsoft.com/office/powerpoint/2010/main" val="261969528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4425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4185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Günlük Hayattan Buharlaşma Örnekleri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3421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5008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8" name="Tablo 7"/>
          <p:cNvGraphicFramePr>
            <a:graphicFrameLocks noGrp="1"/>
          </p:cNvGraphicFramePr>
          <p:nvPr>
            <p:extLst>
              <p:ext uri="{D42A27DB-BD31-4B8C-83A1-F6EECF244321}">
                <p14:modId xmlns:p14="http://schemas.microsoft.com/office/powerpoint/2010/main" val="735539670"/>
              </p:ext>
            </p:extLst>
          </p:nvPr>
        </p:nvGraphicFramePr>
        <p:xfrm>
          <a:off x="856233" y="1142257"/>
          <a:ext cx="7334250" cy="3213843"/>
        </p:xfrm>
        <a:graphic>
          <a:graphicData uri="http://schemas.openxmlformats.org/drawingml/2006/table">
            <a:tbl>
              <a:tblPr firstRow="1" bandRow="1">
                <a:tableStyleId>{16607A7A-411B-4AAE-84E9-677A8AF7450D}</a:tableStyleId>
              </a:tblPr>
              <a:tblGrid>
                <a:gridCol w="2428150"/>
                <a:gridCol w="4906100"/>
              </a:tblGrid>
              <a:tr h="45711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Kolonya dökülen elin serinlemesi:</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616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Elimize döktüğümüz kolonya elimizden ısı alarak buharlaşır. Bu sırada ısı kaybeden elimizin sıcaklığı düşer. Bu yüzden serinlediğimizi hissederiz.</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DCD"/>
                    </a:solidFill>
                  </a:tcPr>
                </a:tc>
              </a:tr>
              <a:tr h="585109">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Duştan çıkınca </a:t>
                      </a:r>
                      <a:r>
                        <a:rPr lang="tr-TR" sz="1050" b="1" dirty="0" err="1" smtClean="0">
                          <a:solidFill>
                            <a:schemeClr val="bg2"/>
                          </a:solidFill>
                          <a:latin typeface="Poppins" pitchFamily="2" charset="-94"/>
                          <a:cs typeface="Poppins" pitchFamily="2" charset="-94"/>
                        </a:rPr>
                        <a:t>üşünmesi</a:t>
                      </a:r>
                      <a:r>
                        <a:rPr lang="tr-TR" sz="1050" b="1" dirty="0" smtClean="0">
                          <a:solidFill>
                            <a:schemeClr val="bg2"/>
                          </a:solidFill>
                          <a:latin typeface="Poppins" pitchFamily="2" charset="-94"/>
                          <a:cs typeface="Poppins" pitchFamily="2" charset="-94"/>
                        </a:rPr>
                        <a: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616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Üzerimizde kalan su damlaları vücudumuzdan ısı alarak buharlaşır. Bu sırada ısı kaybeden vücudumuzun sıcaklığı düşer. Bu yüzden üşüdüğümüzü hissederiz.</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DCD"/>
                    </a:solidFill>
                  </a:tcPr>
                </a:tc>
              </a:tr>
              <a:tr h="45711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Güneşte bekletilen kesik karpuzun soğuması:</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616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Kesik karpuzun yüzeyindeki su buharlaşırken karpuzdan da ısı alır. Isı kaybeden karpuz soğumuş olur.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DCD"/>
                    </a:solidFill>
                  </a:tcPr>
                </a:tc>
              </a:tr>
              <a:tr h="45711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Toprak testideki suyun soğuması:</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616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Toprak testiler gözenekli yapıdadır. Gözeneklerden çıkan su buharlaşırken testiden de ısı alır. Testinin soğumasıyla suyun da soğuması sağlanmış olur.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DCD"/>
                    </a:solidFill>
                  </a:tcPr>
                </a:tc>
              </a:tr>
              <a:tr h="45711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Alnına ıslak bez konulan çocuğun ateşinin düşmesi:</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616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Vücuttan ısı alan bezdeki su buharlaşır. Bu sırada vücudun sıcaklığı düşer.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DCD"/>
                    </a:solidFill>
                  </a:tcPr>
                </a:tc>
              </a:tr>
              <a:tr h="45711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Yüzümüzü, kolumuzu yıkayınca serinlik hissetmemiz:</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616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Tenimizde kalan su damlaları vücudumuzdan ısı alarak buharlaşır. Bu sırada ısı kaybeden vücudumuzun sıcaklığı düşer. Bu yüzden serinlik hissederiz.</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DCD"/>
                    </a:solidFill>
                  </a:tcPr>
                </a:tc>
              </a:tr>
            </a:tbl>
          </a:graphicData>
        </a:graphic>
      </p:graphicFrame>
    </p:spTree>
    <p:extLst>
      <p:ext uri="{BB962C8B-B14F-4D97-AF65-F5344CB8AC3E}">
        <p14:creationId xmlns:p14="http://schemas.microsoft.com/office/powerpoint/2010/main" val="87274534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 name="Dikdörtgen 11"/>
          <p:cNvSpPr/>
          <p:nvPr/>
        </p:nvSpPr>
        <p:spPr>
          <a:xfrm>
            <a:off x="683568" y="923202"/>
            <a:ext cx="7632848" cy="3808788"/>
          </a:xfrm>
          <a:prstGeom prst="rect">
            <a:avLst/>
          </a:prstGeom>
          <a:solidFill>
            <a:schemeClr val="bg2"/>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3" name="Paralelkenar 12"/>
          <p:cNvSpPr/>
          <p:nvPr/>
        </p:nvSpPr>
        <p:spPr>
          <a:xfrm>
            <a:off x="827584" y="442574"/>
            <a:ext cx="7632848" cy="504056"/>
          </a:xfrm>
          <a:prstGeom prst="parallelogram">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Google Shape;15287;p42"/>
          <p:cNvSpPr txBox="1">
            <a:spLocks/>
          </p:cNvSpPr>
          <p:nvPr/>
        </p:nvSpPr>
        <p:spPr>
          <a:xfrm>
            <a:off x="1331640" y="4185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accent6"/>
                </a:solidFill>
                <a:latin typeface="Poppins" pitchFamily="2" charset="-94"/>
                <a:cs typeface="Poppins" pitchFamily="2" charset="-94"/>
                <a:sym typeface="Darker Grotesque Medium"/>
              </a:rPr>
              <a:t>Günlük Hayattan Süblimleşme Örnekleri</a:t>
            </a:r>
            <a:endParaRPr lang="tr-TR" sz="2400" i="1" dirty="0">
              <a:solidFill>
                <a:schemeClr val="accent6"/>
              </a:solidFill>
              <a:latin typeface="Poppins" pitchFamily="2" charset="-94"/>
              <a:cs typeface="Poppins" pitchFamily="2" charset="-94"/>
              <a:sym typeface="Darker Grotesque Medium"/>
            </a:endParaRPr>
          </a:p>
        </p:txBody>
      </p:sp>
      <p:sp>
        <p:nvSpPr>
          <p:cNvPr id="15" name="Oval 14"/>
          <p:cNvSpPr/>
          <p:nvPr/>
        </p:nvSpPr>
        <p:spPr>
          <a:xfrm>
            <a:off x="611560" y="342197"/>
            <a:ext cx="720080" cy="704809"/>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mut Düğmesi: İleri veya Sonraki 15">
            <a:hlinkClick r:id="" action="ppaction://noaction" highlightClick="1"/>
          </p:cNvPr>
          <p:cNvSpPr/>
          <p:nvPr/>
        </p:nvSpPr>
        <p:spPr>
          <a:xfrm>
            <a:off x="798016" y="500895"/>
            <a:ext cx="428370" cy="387414"/>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9" name="Tablo 8"/>
          <p:cNvGraphicFramePr>
            <a:graphicFrameLocks noGrp="1"/>
          </p:cNvGraphicFramePr>
          <p:nvPr>
            <p:extLst>
              <p:ext uri="{D42A27DB-BD31-4B8C-83A1-F6EECF244321}">
                <p14:modId xmlns:p14="http://schemas.microsoft.com/office/powerpoint/2010/main" val="880617736"/>
              </p:ext>
            </p:extLst>
          </p:nvPr>
        </p:nvGraphicFramePr>
        <p:xfrm>
          <a:off x="856233" y="1142256"/>
          <a:ext cx="7334250" cy="1918444"/>
        </p:xfrm>
        <a:graphic>
          <a:graphicData uri="http://schemas.openxmlformats.org/drawingml/2006/table">
            <a:tbl>
              <a:tblPr firstRow="1" bandRow="1">
                <a:tableStyleId>{16607A7A-411B-4AAE-84E9-677A8AF7450D}</a:tableStyleId>
              </a:tblPr>
              <a:tblGrid>
                <a:gridCol w="2428150"/>
                <a:gridCol w="4906100"/>
              </a:tblGrid>
              <a:tr h="864651">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Lavabolarda koku gidermek için ve elbiseleri güve gibi zararlı böceklerden korumak için naftalin kullanılması:</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616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Naftalin katı halden doğrudan gaz hale geçer yani süblimleşir (bu şekilde koku yayılmış olur). Bu sırada ortamdan ısı da alır.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DCD"/>
                    </a:solidFill>
                  </a:tcPr>
                </a:tc>
              </a:tr>
              <a:tr h="1053793">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b="1" dirty="0" smtClean="0">
                          <a:solidFill>
                            <a:schemeClr val="bg2"/>
                          </a:solidFill>
                          <a:latin typeface="Poppins" pitchFamily="2" charset="-94"/>
                          <a:cs typeface="Poppins" pitchFamily="2" charset="-94"/>
                        </a:rPr>
                        <a:t>Maddelerin (örneğin dondurma) soğuk kalmasını, erimesini engellemek için kuru buz kullanılması:</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616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050" dirty="0" smtClean="0">
                          <a:latin typeface="Poppins" pitchFamily="2" charset="-94"/>
                          <a:cs typeface="Poppins" pitchFamily="2" charset="-94"/>
                        </a:rPr>
                        <a:t>Kuru buz katı halden doğrudan gaz hale geçen yani süblimleşen bir maddedir. Uzun süre erimeden kalması istenilen dondurma, kuru buzla beraber köpük kutulara </a:t>
                      </a:r>
                      <a:r>
                        <a:rPr lang="tr-TR" sz="1050" dirty="0" err="1" smtClean="0">
                          <a:latin typeface="Poppins" pitchFamily="2" charset="-94"/>
                          <a:cs typeface="Poppins" pitchFamily="2" charset="-94"/>
                        </a:rPr>
                        <a:t>konulurak</a:t>
                      </a:r>
                      <a:r>
                        <a:rPr lang="tr-TR" sz="1050" dirty="0" smtClean="0">
                          <a:latin typeface="Poppins" pitchFamily="2" charset="-94"/>
                          <a:cs typeface="Poppins" pitchFamily="2" charset="-94"/>
                        </a:rPr>
                        <a:t> sıkıca bantlanır. Katı haldeki kuru buz dondurmadan ısı alarak onun erimesini engellerken kendisi de gaz hale geçer.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CDCD"/>
                    </a:solidFill>
                  </a:tcPr>
                </a:tc>
              </a:tr>
            </a:tbl>
          </a:graphicData>
        </a:graphic>
      </p:graphicFrame>
    </p:spTree>
    <p:extLst>
      <p:ext uri="{BB962C8B-B14F-4D97-AF65-F5344CB8AC3E}">
        <p14:creationId xmlns:p14="http://schemas.microsoft.com/office/powerpoint/2010/main" val="3180460755"/>
      </p:ext>
    </p:extLst>
  </p:cSld>
  <p:clrMapOvr>
    <a:masterClrMapping/>
  </p:clrMapOvr>
  <p:timing>
    <p:tnLst>
      <p:par>
        <p:cTn id="1" dur="indefinite" restart="never" nodeType="tmRoot"/>
      </p:par>
    </p:tnLst>
  </p:timing>
</p:sld>
</file>

<file path=ppt/theme/theme1.xml><?xml version="1.0" encoding="utf-8"?>
<a:theme xmlns:a="http://schemas.openxmlformats.org/drawingml/2006/main" name="Biochemistry and Biomolecules - Science - 9th grade by Slidesgo">
  <a:themeElements>
    <a:clrScheme name="Simple Light">
      <a:dk1>
        <a:srgbClr val="383030"/>
      </a:dk1>
      <a:lt1>
        <a:srgbClr val="D8E7D8"/>
      </a:lt1>
      <a:dk2>
        <a:srgbClr val="FEFEFE"/>
      </a:dk2>
      <a:lt2>
        <a:srgbClr val="F7F2E9"/>
      </a:lt2>
      <a:accent1>
        <a:srgbClr val="A1A48F"/>
      </a:accent1>
      <a:accent2>
        <a:srgbClr val="5A6B47"/>
      </a:accent2>
      <a:accent3>
        <a:srgbClr val="004717"/>
      </a:accent3>
      <a:accent4>
        <a:srgbClr val="BB945E"/>
      </a:accent4>
      <a:accent5>
        <a:srgbClr val="6D563C"/>
      </a:accent5>
      <a:accent6>
        <a:srgbClr val="FFFFFF"/>
      </a:accent6>
      <a:hlink>
        <a:srgbClr val="3830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687</TotalTime>
  <Words>6804</Words>
  <Application>Microsoft Office PowerPoint</Application>
  <PresentationFormat>Ekran Gösterisi (16:9)</PresentationFormat>
  <Paragraphs>1490</Paragraphs>
  <Slides>109</Slides>
  <Notes>81</Notes>
  <HiddenSlides>0</HiddenSlides>
  <MMClips>0</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109</vt:i4>
      </vt:variant>
    </vt:vector>
  </HeadingPairs>
  <TitlesOfParts>
    <vt:vector size="122" baseType="lpstr">
      <vt:lpstr>Arial</vt:lpstr>
      <vt:lpstr>Poppins</vt:lpstr>
      <vt:lpstr>Questrial</vt:lpstr>
      <vt:lpstr>Albert Sans</vt:lpstr>
      <vt:lpstr>Space Mono</vt:lpstr>
      <vt:lpstr>Playfair Display ExtraBold</vt:lpstr>
      <vt:lpstr>Anaheim</vt:lpstr>
      <vt:lpstr>321impact</vt:lpstr>
      <vt:lpstr>Bodoni Moda</vt:lpstr>
      <vt:lpstr>Playfair Display</vt:lpstr>
      <vt:lpstr>Wingdings</vt:lpstr>
      <vt:lpstr>Darker Grotesque Medium</vt:lpstr>
      <vt:lpstr>Biochemistry and Biomolecules - Science - 9th grade by Slidesgo</vt:lpstr>
      <vt:lpstr>MADDE VE ENDÜSTRİ</vt:lpstr>
      <vt:lpstr>PowerPoint Sunusu</vt:lpstr>
      <vt:lpstr>PowerPoint Sunusu</vt:lpstr>
      <vt:lpstr>PowerPoint Sunusu</vt:lpstr>
      <vt:lpstr>PowerPoint Sunusu</vt:lpstr>
      <vt:lpstr>PowerPoint Sunusu</vt:lpstr>
      <vt:lpstr>PowerPoint Sunusu</vt:lpstr>
      <vt:lpstr>DİKKAT</vt:lpstr>
      <vt:lpstr>PowerPoint Sunusu</vt:lpstr>
      <vt:lpstr>PowerPoint Sunusu</vt:lpstr>
      <vt:lpstr>PowerPoint Sunusu</vt:lpstr>
      <vt:lpstr>PowerPoint Sunusu</vt:lpstr>
      <vt:lpstr>DİKKAT</vt:lpstr>
      <vt:lpstr>PowerPoint Sunusu</vt:lpstr>
      <vt:lpstr>PowerPoint Sunusu</vt:lpstr>
      <vt:lpstr>PowerPoint Sunusu</vt:lpstr>
      <vt:lpstr>PowerPoint Sunusu</vt:lpstr>
      <vt:lpstr>DİKKAT</vt:lpstr>
      <vt:lpstr>DİKKAT</vt:lpstr>
      <vt:lpstr>DİKKAT</vt:lpstr>
      <vt:lpstr>PowerPoint Sunusu</vt:lpstr>
      <vt:lpstr>PowerPoint Sunusu</vt:lpstr>
      <vt:lpstr>PowerPoint Sunusu</vt:lpstr>
      <vt:lpstr>PowerPoint Sunusu</vt:lpstr>
      <vt:lpstr>DİKKAT</vt:lpstr>
      <vt:lpstr>PowerPoint Sunusu</vt:lpstr>
      <vt:lpstr>PowerPoint Sunusu</vt:lpstr>
      <vt:lpstr>PowerPoint Sunusu</vt:lpstr>
      <vt:lpstr>PowerPoint Sunusu</vt:lpstr>
      <vt:lpstr>DİKKAT</vt:lpstr>
      <vt:lpstr>PowerPoint Sunusu</vt:lpstr>
      <vt:lpstr>PowerPoint Sunusu</vt:lpstr>
      <vt:lpstr>PowerPoint Sunusu</vt:lpstr>
      <vt:lpstr>DİKKAT</vt:lpstr>
      <vt:lpstr>DİKKAT</vt:lpstr>
      <vt:lpstr>PowerPoint Sunusu</vt:lpstr>
      <vt:lpstr>PowerPoint Sunusu</vt:lpstr>
      <vt:lpstr>DİKKAT</vt:lpstr>
      <vt:lpstr>DİKKAT</vt:lpstr>
      <vt:lpstr>DİKKAT</vt:lpstr>
      <vt:lpstr>PowerPoint Sunusu</vt:lpstr>
      <vt:lpstr>PowerPoint Sunusu</vt:lpstr>
      <vt:lpstr>PowerPoint Sunusu</vt:lpstr>
      <vt:lpstr>DİKKAT</vt:lpstr>
      <vt:lpstr>DİKKAT</vt:lpstr>
      <vt:lpstr>PowerPoint Sunusu</vt:lpstr>
      <vt:lpstr>PowerPoint Sunusu</vt:lpstr>
      <vt:lpstr>PowerPoint Sunusu</vt:lpstr>
      <vt:lpstr>PowerPoint Sunusu</vt:lpstr>
      <vt:lpstr>PowerPoint Sunusu</vt:lpstr>
      <vt:lpstr>PowerPoint Sunusu</vt:lpstr>
      <vt:lpstr>PowerPoint Sunusu</vt:lpstr>
      <vt:lpstr>PowerPoint Sunusu</vt:lpstr>
      <vt:lpstr>DİKKAT</vt:lpstr>
      <vt:lpstr>DİKKAT</vt:lpstr>
      <vt:lpstr>DİKKAT</vt:lpstr>
      <vt:lpstr>PowerPoint Sunusu</vt:lpstr>
      <vt:lpstr>PowerPoint Sunusu</vt:lpstr>
      <vt:lpstr>PowerPoint Sunusu</vt:lpstr>
      <vt:lpstr>PowerPoint Sunusu</vt:lpstr>
      <vt:lpstr>PowerPoint Sunusu</vt:lpstr>
      <vt:lpstr>DİKKAT</vt:lpstr>
      <vt:lpstr>PowerPoint Sunusu</vt:lpstr>
      <vt:lpstr>PowerPoint Sunusu</vt:lpstr>
      <vt:lpstr>PowerPoint Sunusu</vt:lpstr>
      <vt:lpstr>PowerPoint Sunusu</vt:lpstr>
      <vt:lpstr>DİKKAT</vt:lpstr>
      <vt:lpstr>PowerPoint Sunusu</vt:lpstr>
      <vt:lpstr>DİKKAT</vt:lpstr>
      <vt:lpstr>PowerPoint Sunusu</vt:lpstr>
      <vt:lpstr>PowerPoint Sunusu</vt:lpstr>
      <vt:lpstr>PowerPoint Sunusu</vt:lpstr>
      <vt:lpstr>PowerPoint Sunusu</vt:lpstr>
      <vt:lpstr>DİKKAT</vt:lpstr>
      <vt:lpstr>PowerPoint Sunusu</vt:lpstr>
      <vt:lpstr>PowerPoint Sunusu</vt:lpstr>
      <vt:lpstr>PowerPoint Sunusu</vt:lpstr>
      <vt:lpstr>PowerPoint Sunusu</vt:lpstr>
      <vt:lpstr>PowerPoint Sunusu</vt:lpstr>
      <vt:lpstr>PowerPoint Sunusu</vt:lpstr>
      <vt:lpstr>PowerPoint Sunusu</vt:lpstr>
      <vt:lpstr>PowerPoint Sunusu</vt:lpstr>
      <vt:lpstr>DİKKAT</vt:lpstr>
      <vt:lpstr>PowerPoint Sunusu</vt:lpstr>
      <vt:lpstr>PowerPoint Sunusu</vt:lpstr>
      <vt:lpstr>PowerPoint Sunusu</vt:lpstr>
      <vt:lpstr>DİKKAT</vt:lpstr>
      <vt:lpstr>PowerPoint Sunusu</vt:lpstr>
      <vt:lpstr>DİKKAT</vt:lpstr>
      <vt:lpstr>DİKKAT</vt:lpstr>
      <vt:lpstr>PowerPoint Sunusu</vt:lpstr>
      <vt:lpstr>DİKKAT</vt:lpstr>
      <vt:lpstr>DİKKAT</vt:lpstr>
      <vt:lpstr>PowerPoint Sunusu</vt:lpstr>
      <vt:lpstr>PowerPoint Sunusu</vt:lpstr>
      <vt:lpstr>DİKKAT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MADDE VE ENDÜSTRİ</dc:title>
  <dc:creator>Eru Iluvatar</dc:creator>
  <cp:lastModifiedBy>Eru Iluvatar</cp:lastModifiedBy>
  <cp:revision>59</cp:revision>
  <dcterms:modified xsi:type="dcterms:W3CDTF">2024-01-03T12:08:59Z</dcterms:modified>
</cp:coreProperties>
</file>