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305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4" r:id="rId22"/>
    <p:sldId id="323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</p:sldIdLst>
  <p:sldSz cx="9144000" cy="5143500" type="screen16x9"/>
  <p:notesSz cx="6858000" cy="9144000"/>
  <p:embeddedFontLst>
    <p:embeddedFont>
      <p:font typeface="Righteous" pitchFamily="2" charset="0"/>
      <p:regular r:id="rId40"/>
    </p:embeddedFont>
    <p:embeddedFont>
      <p:font typeface="Didact Gothic" charset="0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98"/>
    <a:srgbClr val="B2E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F47198-3390-4AEB-91E3-5AB454276075}">
  <a:tblStyle styleId="{9CF47198-3390-4AEB-91E3-5AB4542760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96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be7f40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dbe7f40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be7f40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dbe7f40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0225" y="1638500"/>
            <a:ext cx="3651300" cy="1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0224" y="3069113"/>
            <a:ext cx="451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958550" y="3173625"/>
            <a:ext cx="52269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423950" y="991825"/>
            <a:ext cx="62961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997600" y="3831125"/>
            <a:ext cx="3148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251625" y="1362825"/>
            <a:ext cx="319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3" hasCustomPrompt="1"/>
          </p:nvPr>
        </p:nvSpPr>
        <p:spPr>
          <a:xfrm>
            <a:off x="79297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4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5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6" hasCustomPrompt="1"/>
          </p:nvPr>
        </p:nvSpPr>
        <p:spPr>
          <a:xfrm>
            <a:off x="3515250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7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8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9" hasCustomPrompt="1"/>
          </p:nvPr>
        </p:nvSpPr>
        <p:spPr>
          <a:xfrm>
            <a:off x="623752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3"/>
          </p:nvPr>
        </p:nvSpPr>
        <p:spPr>
          <a:xfrm>
            <a:off x="3515250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4"/>
          </p:nvPr>
        </p:nvSpPr>
        <p:spPr>
          <a:xfrm>
            <a:off x="3515250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5" hasCustomPrompt="1"/>
          </p:nvPr>
        </p:nvSpPr>
        <p:spPr>
          <a:xfrm>
            <a:off x="3515250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6"/>
          </p:nvPr>
        </p:nvSpPr>
        <p:spPr>
          <a:xfrm>
            <a:off x="6237525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7"/>
          </p:nvPr>
        </p:nvSpPr>
        <p:spPr>
          <a:xfrm>
            <a:off x="6237525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18" hasCustomPrompt="1"/>
          </p:nvPr>
        </p:nvSpPr>
        <p:spPr>
          <a:xfrm>
            <a:off x="6237525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/>
          <p:nvPr/>
        </p:nvSpPr>
        <p:spPr>
          <a:xfrm>
            <a:off x="-7750" y="490985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-3900" y="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-31225" y="1083750"/>
            <a:ext cx="4815900" cy="29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117125" y="1230450"/>
            <a:ext cx="4519200" cy="2682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710225" y="1638500"/>
            <a:ext cx="3651300" cy="1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 b="1" dirty="0" smtClean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DOLAŞIM</a:t>
            </a:r>
            <a:br>
              <a:rPr lang="tr-TR" sz="6000" b="1" dirty="0" smtClean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6000" b="1" dirty="0" smtClean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SİSTEMİ</a:t>
            </a:r>
            <a:endParaRPr sz="6000" b="1" dirty="0">
              <a:solidFill>
                <a:schemeClr val="l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1259632" y="4293249"/>
            <a:ext cx="3312368" cy="726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Fen Bilimleri Öğretmeni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www.huseyinfarukyildirim.com</a:t>
            </a:r>
            <a:endParaRPr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oogle Shape;916;p51"/>
          <p:cNvGrpSpPr/>
          <p:nvPr/>
        </p:nvGrpSpPr>
        <p:grpSpPr>
          <a:xfrm>
            <a:off x="6002225" y="0"/>
            <a:ext cx="3141900" cy="5143504"/>
            <a:chOff x="6002225" y="0"/>
            <a:chExt cx="3141900" cy="5143504"/>
          </a:xfrm>
        </p:grpSpPr>
        <p:pic>
          <p:nvPicPr>
            <p:cNvPr id="10" name="Google Shape;917;p51"/>
            <p:cNvPicPr preferRelativeResize="0"/>
            <p:nvPr/>
          </p:nvPicPr>
          <p:blipFill rotWithShape="1">
            <a:blip r:embed="rId3">
              <a:alphaModFix/>
            </a:blip>
            <a:srcRect l="9174" r="50103"/>
            <a:stretch/>
          </p:blipFill>
          <p:spPr>
            <a:xfrm>
              <a:off x="6002225" y="0"/>
              <a:ext cx="3141779" cy="5143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918;p51"/>
            <p:cNvSpPr/>
            <p:nvPr/>
          </p:nvSpPr>
          <p:spPr>
            <a:xfrm>
              <a:off x="6002225" y="0"/>
              <a:ext cx="3141900" cy="5143500"/>
            </a:xfrm>
            <a:prstGeom prst="rect">
              <a:avLst/>
            </a:prstGeom>
            <a:solidFill>
              <a:srgbClr val="DA3B3B">
                <a:alpha val="1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Eru Iluvatar\Desktop\hfy-site-logo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5" y="4150551"/>
            <a:ext cx="1093678" cy="9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1259632" y="4371950"/>
            <a:ext cx="0" cy="43204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1061718"/>
            <a:ext cx="7060852" cy="316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Kanı kalpten vücuda taşıyan damarlardır.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Akciğer atardamarı hariç tüm atardamarlar </a:t>
            </a:r>
            <a:r>
              <a:rPr lang="tr-TR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temiz kan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taşır.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akış hızının en fazla olduğu damarlardır.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Kesilmesi durumunda kan akışı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fışkırma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halinde olur.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Atardamarlar kalbin alt odacıklarına bağlıdır.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Atardamarlar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1061718"/>
            <a:ext cx="7060852" cy="316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Kanı vücuttan kalbe taşıyan damarlardır.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Akciğer toplardamarı hariç tüm toplardamarlar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kirli kan </a:t>
            </a:r>
            <a:r>
              <a:rPr lang="tr-TR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taşır.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Kanın akış hızı atardamarlara göre daha yavaştır.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Kesilmesi durumunda kan akışı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damlama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şeklinde olur.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Toplardamarlar kalbin üst odacıklarına bağlıdır.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Bazı toplardamarlarda kanın geri akışını engelleyen kapakçıklar vardır.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Toplardamarlar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1061718"/>
            <a:ext cx="7060852" cy="316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Atardamarlar ile kılcal damarlar arasında yer alan damarlardır.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Vücudumuzu bir ağ gibi saran ince damarlardır.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ile hücreler arasında madde alışverişini sağlar.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Kandaki besin ve oksijeni hücrelere verirken, hücrelerdeki atık madde ve karbondioksitin toplardamara geçişini sağlar.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akış hızı en az olan damarlardır.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Kesilmesi durumunda kan akışı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sızıntı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şeklinde olur.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Kılcal Damarlar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419622"/>
            <a:ext cx="612474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oogle Shape;161;p28"/>
          <p:cNvSpPr txBox="1">
            <a:spLocks/>
          </p:cNvSpPr>
          <p:nvPr/>
        </p:nvSpPr>
        <p:spPr>
          <a:xfrm>
            <a:off x="679500" y="1421758"/>
            <a:ext cx="6128816" cy="501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Toplardamar &gt; Atardamar &gt; Kılcal damar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Google Shape;161;p28"/>
          <p:cNvSpPr txBox="1">
            <a:spLocks/>
          </p:cNvSpPr>
          <p:nvPr/>
        </p:nvSpPr>
        <p:spPr>
          <a:xfrm>
            <a:off x="615876" y="987574"/>
            <a:ext cx="5540300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Genişliklerine Göre Damarların Karşılaştırılması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87636" y="2571750"/>
            <a:ext cx="612474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Google Shape;161;p28"/>
          <p:cNvSpPr txBox="1">
            <a:spLocks/>
          </p:cNvSpPr>
          <p:nvPr/>
        </p:nvSpPr>
        <p:spPr>
          <a:xfrm>
            <a:off x="683568" y="2573886"/>
            <a:ext cx="6128816" cy="501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Atardamar &gt; Toplardamar &gt; Kılcal damar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Google Shape;161;p28"/>
          <p:cNvSpPr txBox="1">
            <a:spLocks/>
          </p:cNvSpPr>
          <p:nvPr/>
        </p:nvSpPr>
        <p:spPr>
          <a:xfrm>
            <a:off x="619944" y="2139702"/>
            <a:ext cx="6112296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Kanın Akış Hızına Göre Damar Karşılaştırılması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060852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Vücut dokuları ile kalp arasında gerçekleşen kan hareketine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dolaşımı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Küçük Kan Dolaşımı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Kalpte bulunan kirli kanın, akciğerlerde temizlenip tekrar kalbe geri dönmesine denir.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Amacı;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Kanın oksijence zenginleşmesini sağlamaktır.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Büyük </a:t>
            </a:r>
            <a:r>
              <a:rPr lang="tr-TR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Dolaşımı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Kalpten çıkan besin ve oksijen bakımından zengin kanın vücuttaki tüm hücrelere gönderildikten sonra karbondioksit ve atık madde ile kirlenip tekrar kalbe geri dönmesine denir.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Amacı;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Oksijence zengin kanın vücuda dağıtılmasını sağlamaktır.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endParaRPr lang="tr-TR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Küçük ve Büyük Ka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Dolaşımı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Küçük Kan Dolaşımında Kanın İzlediği Yollar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1547664" y="1721135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1519" y="915566"/>
            <a:ext cx="1232047" cy="16111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oogle Shape;171;p29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Kalbin Sağ </a:t>
            </a:r>
            <a:b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 Odacığı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123728" y="1419622"/>
            <a:ext cx="1656184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oogle Shape;171;p29"/>
          <p:cNvSpPr txBox="1">
            <a:spLocks noGrp="1"/>
          </p:cNvSpPr>
          <p:nvPr>
            <p:ph type="title"/>
          </p:nvPr>
        </p:nvSpPr>
        <p:spPr>
          <a:xfrm>
            <a:off x="2267796" y="1457308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Akciğer</a:t>
            </a:r>
            <a:b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Atardamarı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851920" y="1721135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4427984" y="1419622"/>
            <a:ext cx="1656184" cy="648072"/>
          </a:xfrm>
          <a:prstGeom prst="rect">
            <a:avLst/>
          </a:prstGeom>
          <a:solidFill>
            <a:srgbClr val="B2E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oogle Shape;171;p29"/>
          <p:cNvSpPr txBox="1">
            <a:spLocks noGrp="1"/>
          </p:cNvSpPr>
          <p:nvPr>
            <p:ph type="title"/>
          </p:nvPr>
        </p:nvSpPr>
        <p:spPr>
          <a:xfrm>
            <a:off x="4572052" y="1457308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Akciğer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6156176" y="1721135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6804248" y="1419622"/>
            <a:ext cx="1656184" cy="648072"/>
          </a:xfrm>
          <a:prstGeom prst="rect">
            <a:avLst/>
          </a:prstGeom>
          <a:solidFill>
            <a:srgbClr val="EFF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Google Shape;171;p29"/>
          <p:cNvSpPr txBox="1">
            <a:spLocks noGrp="1"/>
          </p:cNvSpPr>
          <p:nvPr>
            <p:ph type="title"/>
          </p:nvPr>
        </p:nvSpPr>
        <p:spPr>
          <a:xfrm>
            <a:off x="6948316" y="1457308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Akciğer</a:t>
            </a:r>
            <a:b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Toplardamarı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7668344" y="2139702"/>
            <a:ext cx="0" cy="490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52320" y="2679104"/>
            <a:ext cx="1232047" cy="16111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Google Shape;171;p29"/>
          <p:cNvSpPr txBox="1">
            <a:spLocks noGrp="1"/>
          </p:cNvSpPr>
          <p:nvPr>
            <p:ph type="title"/>
          </p:nvPr>
        </p:nvSpPr>
        <p:spPr>
          <a:xfrm>
            <a:off x="6980313" y="3183160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Kalbin Sol </a:t>
            </a:r>
            <a:b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Üst Odacığı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Büyük Kan Dolaşımında Kanın İzlediği Yollar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1547664" y="1721135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1519" y="915566"/>
            <a:ext cx="1232047" cy="16111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oogle Shape;171;p29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Kalbin Sol </a:t>
            </a:r>
            <a:b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 Odacığı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123728" y="1419622"/>
            <a:ext cx="1656184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oogle Shape;171;p29"/>
          <p:cNvSpPr txBox="1">
            <a:spLocks noGrp="1"/>
          </p:cNvSpPr>
          <p:nvPr>
            <p:ph type="title"/>
          </p:nvPr>
        </p:nvSpPr>
        <p:spPr>
          <a:xfrm>
            <a:off x="2267796" y="1457308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Aort</a:t>
            </a:r>
            <a:b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Atardamarı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851920" y="1721135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4427984" y="1419622"/>
            <a:ext cx="1656184" cy="648072"/>
          </a:xfrm>
          <a:prstGeom prst="rect">
            <a:avLst/>
          </a:prstGeom>
          <a:solidFill>
            <a:srgbClr val="B2E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oogle Shape;171;p29"/>
          <p:cNvSpPr txBox="1">
            <a:spLocks noGrp="1"/>
          </p:cNvSpPr>
          <p:nvPr>
            <p:ph type="title"/>
          </p:nvPr>
        </p:nvSpPr>
        <p:spPr>
          <a:xfrm>
            <a:off x="4427984" y="1457308"/>
            <a:ext cx="165618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Vücuttaki organ ve hücreler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6156176" y="1721135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6804248" y="1419622"/>
            <a:ext cx="1656184" cy="648072"/>
          </a:xfrm>
          <a:prstGeom prst="rect">
            <a:avLst/>
          </a:prstGeom>
          <a:solidFill>
            <a:srgbClr val="EFF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Google Shape;171;p29"/>
          <p:cNvSpPr txBox="1">
            <a:spLocks noGrp="1"/>
          </p:cNvSpPr>
          <p:nvPr>
            <p:ph type="title"/>
          </p:nvPr>
        </p:nvSpPr>
        <p:spPr>
          <a:xfrm>
            <a:off x="6804248" y="1457308"/>
            <a:ext cx="165618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 ve Üst Ana Toplardamar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7668344" y="2139702"/>
            <a:ext cx="0" cy="490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52320" y="2679104"/>
            <a:ext cx="1232047" cy="16111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Google Shape;171;p29"/>
          <p:cNvSpPr txBox="1">
            <a:spLocks noGrp="1"/>
          </p:cNvSpPr>
          <p:nvPr>
            <p:ph type="title"/>
          </p:nvPr>
        </p:nvSpPr>
        <p:spPr>
          <a:xfrm>
            <a:off x="6980313" y="3183160"/>
            <a:ext cx="13680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Kalbin Sağ </a:t>
            </a:r>
            <a:b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Üst Odacığı</a:t>
            </a:r>
            <a:endParaRPr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ru Iluvatar\Desktop\kucuk-buyuk-kan-dolasi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84" y="267494"/>
            <a:ext cx="4334924" cy="45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060852" cy="35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Damarlarımız içinde dolaşan kırmızı renkli sıvıya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 Kan;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plazması ve kan hücrelerinden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oluşur.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Kanın yapısında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alyuvar, akyuvar ve kan pulcukları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denilen üç çeşit hücre yer alır.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Kanın Görevleri</a:t>
            </a:r>
          </a:p>
          <a:p>
            <a:pPr marL="0" indent="0" algn="l">
              <a:buSzPts val="1100"/>
            </a:pPr>
            <a:endParaRPr lang="tr-TR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Vücut hücrelerine besin ve oksijen taşımak.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Vücut hücrelerinde oluşan atık maddeleri ilgili organlara taşımak.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Yaralanmalar durumunda pıhtılaşarak kan kaybını engellemek.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Hormonları ilgili organlara taşımak.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Vücudu mikroplara karşı korumak.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Vücut ısısını düzenlemek.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Kanın Yapısı ve Görevleri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Eru Iluvatar\Desktop\kanın-yapısı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50357"/>
            <a:ext cx="2297167" cy="26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060852" cy="35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Kanda en fazla bulunan kırmızı renkli hücrelerdir.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Kana kırmızı veren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hemoglobin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alyuvarların yapısında bulunur.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Oksijen ve Karbondioksit gazlarının taşınmasını sağlar.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Alyuvarlar çekirdeksizdir.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Yüksek yerlere çıkıldıkça sayıları artar.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Alyuvarlar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C:\Users\Eru Iluvatar\Desktop\hemoglo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7574"/>
            <a:ext cx="1992063" cy="14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1061718"/>
            <a:ext cx="6930900" cy="30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Vücudumuzdaki tüm hücrelere besin ve oksijen taşıyan, hücrelerde oluşan karbondioksit gazı ile atık maddeleri görevli organ ve yapılara taşıyan sisteme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dolaşım sistemi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Dolaşım sistemi; </a:t>
            </a:r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kalp, kan damarları ve kandan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oluşur.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Vücut sıcaklığını dengelemeye yardımcı olur.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Vücudun mikroplara karşı savunmasında görev alır.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Hormonları, ilgili organlara taşır.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Dolaşım Sistemi ve Görevleri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060852" cy="35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Kanda en az bulunan, en büyük ve beyaz renkli hücrelerdir.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Vücudu mikroplardan koruyan savunma hücreleridir.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Sayıları, vücuda mikroplar girince artar. 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Akyuvarlar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3" descr="C:\Users\Eru Iluvatar\Desktop\0PQl7XsjEPkeTT0k-636573981367047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7574"/>
            <a:ext cx="2016224" cy="15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060852" cy="151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Kandaki en küçük ve renksiz kan hücreleridir.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Yaralanma durumunda kanın pıhtılaşmasını sağlar.</a:t>
            </a: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Kan Pulcukları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Eru Iluvatar\Desktop\Trombosit_a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43558"/>
            <a:ext cx="2259441" cy="15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771550"/>
            <a:ext cx="6124748" cy="1106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oogle Shape;161;p28"/>
          <p:cNvSpPr txBox="1">
            <a:spLocks/>
          </p:cNvSpPr>
          <p:nvPr/>
        </p:nvSpPr>
        <p:spPr>
          <a:xfrm>
            <a:off x="679500" y="773687"/>
            <a:ext cx="6128816" cy="1103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 hücreleri kemiklerde üretilir. (Kırmızı kemik iliği)</a:t>
            </a:r>
          </a:p>
          <a:p>
            <a:pPr marL="0" indent="0" algn="l">
              <a:buSzPts val="1100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 plazması; kanın sıvı kısmına denir. Serum olarak bilinir.</a:t>
            </a:r>
          </a:p>
          <a:p>
            <a:pPr marL="0" indent="0" algn="l">
              <a:buSzPts val="1100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Google Shape;161;p28"/>
          <p:cNvSpPr txBox="1">
            <a:spLocks/>
          </p:cNvSpPr>
          <p:nvPr/>
        </p:nvSpPr>
        <p:spPr>
          <a:xfrm>
            <a:off x="615876" y="339502"/>
            <a:ext cx="1075804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DİKKAT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83568" y="2427734"/>
            <a:ext cx="612474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oogle Shape;161;p28"/>
          <p:cNvSpPr txBox="1">
            <a:spLocks/>
          </p:cNvSpPr>
          <p:nvPr/>
        </p:nvSpPr>
        <p:spPr>
          <a:xfrm>
            <a:off x="679500" y="2429870"/>
            <a:ext cx="6128816" cy="501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Akyuvarlar &gt; Alyuvarlar &gt; Kan Pulcukları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Google Shape;161;p28"/>
          <p:cNvSpPr txBox="1">
            <a:spLocks/>
          </p:cNvSpPr>
          <p:nvPr/>
        </p:nvSpPr>
        <p:spPr>
          <a:xfrm>
            <a:off x="615876" y="1995686"/>
            <a:ext cx="5972348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Hücrelerinin Büyüklüklerine Göre Karşılaştırılması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87636" y="3867894"/>
            <a:ext cx="612474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Google Shape;161;p28"/>
          <p:cNvSpPr txBox="1">
            <a:spLocks/>
          </p:cNvSpPr>
          <p:nvPr/>
        </p:nvSpPr>
        <p:spPr>
          <a:xfrm>
            <a:off x="683568" y="3870030"/>
            <a:ext cx="6128816" cy="501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Alyuvarlar &gt; Kan Pulcukları &gt; Akyuvarlar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Google Shape;161;p28"/>
          <p:cNvSpPr txBox="1">
            <a:spLocks/>
          </p:cNvSpPr>
          <p:nvPr/>
        </p:nvSpPr>
        <p:spPr>
          <a:xfrm>
            <a:off x="619944" y="3075806"/>
            <a:ext cx="6188372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Hücrelerinin Kanda Bulunma Miktarlarına Göre Karşılaştırılması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1043608" y="1672786"/>
            <a:ext cx="7056784" cy="212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1563749" y="1842736"/>
            <a:ext cx="6057295" cy="1783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2"/>
          </p:nvPr>
        </p:nvSpPr>
        <p:spPr>
          <a:xfrm>
            <a:off x="1444252" y="1852386"/>
            <a:ext cx="62961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 smtClean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Kan Grupları ve Kan Alışverişi</a:t>
            </a:r>
            <a:endParaRPr sz="3600" b="1" dirty="0">
              <a:solidFill>
                <a:schemeClr val="l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060852" cy="359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Alyuvarların üzerinde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ve B proteinlerinin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bulunma durumuna göre kan gruplarımız belirlenir.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A, B, AB ve 0 (Sıfır)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grubu olmak üzere dört çeşit kan grubu vardır.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Ayrıca kan gruplarını belirleyen diğer bir etken </a:t>
            </a:r>
            <a:r>
              <a:rPr lang="tr-TR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faktörüdür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Alyuvarın üzerinde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faktörü bulunuyorsa kan grubu pozitif (+),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faktörü bulunmuyorsa kan grubu negatiftir (-).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faktörü ve A ve B proteinlerinin etkisiyle; A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(+), A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(-), B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(+),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(-),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(+),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(-),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(+),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 </a:t>
            </a:r>
            <a:r>
              <a:rPr lang="tr-TR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Rh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(-) olmak üzere sekiz farklı kan grubu oluşur.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tr-TR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Kan 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Grupları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060852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 ihtiyacı olan insanlara kan verilmesine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nakli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alışverişi sadece aynı kan grupları arasında olur!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Bir kişiye kendi kan grubundan farklı bir kan verilirse kanda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çökelme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meydana gelir ve damarları tıkayarak bireyin ölümüne neden olur.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tr-TR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Kan 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Alışverişi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C:\Users\Eru Iluvatar\Desktop\kan-grup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4925"/>
            <a:ext cx="6255693" cy="21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987574"/>
            <a:ext cx="7564908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 yapay üretilemeyen dokudur ve tek kaynağı sağlıklı insanlardır.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Kan veren bireylerde vücut yeni kan üretir. Üretilen yeni kan vücut için yararlıdır.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bağışı yapabilecek olan bireylerin;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 ve 65 yaş aralığında olması,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Sağlıklı olması,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Bulaşıcı hastalığı olmaması,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Kilosunun 50 kg’ın üzerinde olması gerekir.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tr-TR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Kan 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Bağışının Toplum Açısından Önemi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C:\Users\Eru Iluvatar\Desktop\08085806_Kan_BaYYY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93" y="1995686"/>
            <a:ext cx="48655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339502"/>
            <a:ext cx="7564908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Kan bağışının vücudumuz için faydaları;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Kemik iliğinin yağlanmasını önler.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Kan yapımını canlı tutar.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Kandaki yağ oranı düşer.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Baş ağrısı, stres, kaşıntı ve yorgunluğa iyi gelir.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Vücut canlılık kazanır.</a:t>
            </a:r>
            <a:endParaRPr lang="tr-T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C:\Users\Eru Iluvatar\Desktop\08085806_Kan_BaYYY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494"/>
            <a:ext cx="48655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83568" y="3435846"/>
            <a:ext cx="6124748" cy="1106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oogle Shape;161;p28"/>
          <p:cNvSpPr txBox="1">
            <a:spLocks/>
          </p:cNvSpPr>
          <p:nvPr/>
        </p:nvSpPr>
        <p:spPr>
          <a:xfrm>
            <a:off x="679500" y="3437983"/>
            <a:ext cx="6128816" cy="1103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 bağışı, toplumsal dayanışma ve yardımlaşmayı sağlar. Bağış sonucunda alınan her kan bir çok testten geçerek ihtiyacı olan bireylere ulaştırılır.</a:t>
            </a:r>
          </a:p>
          <a:p>
            <a:pPr marL="0" indent="0" algn="l">
              <a:buSzPts val="1100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32149"/>
            <a:ext cx="5242347" cy="372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7495"/>
            <a:ext cx="234849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6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u Iluvatar\Desktop\Dolasim-Sistemi-ve-Bolumleri_21_10_141129334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5" y="1275606"/>
            <a:ext cx="85606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600075"/>
            <a:ext cx="42005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43558"/>
            <a:ext cx="48263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5129957" cy="24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1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43558"/>
            <a:ext cx="4510244" cy="345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4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7494"/>
            <a:ext cx="2376264" cy="461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2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7494"/>
            <a:ext cx="3547656" cy="45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7494"/>
            <a:ext cx="2952328" cy="456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9" y="403136"/>
            <a:ext cx="3027458" cy="430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47" y="251406"/>
            <a:ext cx="3337129" cy="460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1043608" y="1672786"/>
            <a:ext cx="7056784" cy="212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1563749" y="1842736"/>
            <a:ext cx="6057295" cy="1783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2"/>
          </p:nvPr>
        </p:nvSpPr>
        <p:spPr>
          <a:xfrm>
            <a:off x="1444252" y="1852386"/>
            <a:ext cx="62961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 smtClean="0">
                <a:solidFill>
                  <a:schemeClr val="lt1"/>
                </a:solidFill>
                <a:latin typeface="Calibri" pitchFamily="34" charset="0"/>
                <a:cs typeface="Calibri" pitchFamily="34" charset="0"/>
              </a:rPr>
              <a:t>Dolaşım Sistemini Oluşturan Yapı ve Organlar</a:t>
            </a:r>
            <a:endParaRPr sz="3600" b="1" dirty="0">
              <a:solidFill>
                <a:schemeClr val="l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1061718"/>
            <a:ext cx="6930900" cy="381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Kalp, göğüs boşluğunda iki akciğer arasında bulunur.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Görevi vücuda kan pompalamaktır. Kasılıp gevşeme olayı ile kanın vücutta dolanmasını sağlar.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Kalp; </a:t>
            </a:r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 odacıktan oluşur.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Alt odacıklar, üst odacıklara göre daha geniştir ve daha güçlü kasılır.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Üst ve alt odacıklar arasında kan geçişini sağlayan kapakçıklar bulunur.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Kalbin sol tarafında </a:t>
            </a:r>
            <a:r>
              <a:rPr lang="tr-TR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oksijence zengin (temiz kan)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, kalbin sağ tarafında </a:t>
            </a:r>
            <a:r>
              <a:rPr lang="tr-TR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oksijence fakir kan (kirli kan)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bulunur.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Kalbe kan getiren damarlar kalbin üst odacıklarına, kanı kalpten vücuda dağıtan damarlar alt odacıklara bağlıdır.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Kalbin Yapısı ve Görevleri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12" y="1635646"/>
            <a:ext cx="19145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059582"/>
            <a:ext cx="6124748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oogle Shape;161;p28"/>
          <p:cNvSpPr txBox="1">
            <a:spLocks/>
          </p:cNvSpPr>
          <p:nvPr/>
        </p:nvSpPr>
        <p:spPr>
          <a:xfrm>
            <a:off x="679500" y="1061718"/>
            <a:ext cx="6128816" cy="933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Kalbin üst odacıklarına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kulakçık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kalbin alt odacıklarına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karıncık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Kalbin odacıklarını isimlendirirken sağ tarafımızda kalan kısımlara sol, sol tarafımızda kalan kısımlara sağ diyeceğiz.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Google Shape;161;p28"/>
          <p:cNvSpPr txBox="1">
            <a:spLocks/>
          </p:cNvSpPr>
          <p:nvPr/>
        </p:nvSpPr>
        <p:spPr>
          <a:xfrm>
            <a:off x="615876" y="627534"/>
            <a:ext cx="1075804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DİKKAT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C:\Users\Eru Iluvatar\Desktop\word-image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9702"/>
            <a:ext cx="4646291" cy="25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ağ Ayraç 4"/>
          <p:cNvSpPr/>
          <p:nvPr/>
        </p:nvSpPr>
        <p:spPr>
          <a:xfrm>
            <a:off x="5868144" y="2139702"/>
            <a:ext cx="1008112" cy="2448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oogle Shape;161;p28"/>
          <p:cNvSpPr txBox="1">
            <a:spLocks/>
          </p:cNvSpPr>
          <p:nvPr/>
        </p:nvSpPr>
        <p:spPr>
          <a:xfrm>
            <a:off x="6876256" y="3005934"/>
            <a:ext cx="2267744" cy="93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Bize göre sağ taraf,</a:t>
            </a:r>
          </a:p>
          <a:p>
            <a:pPr marL="0" indent="0" algn="l">
              <a:buSzPts val="1100"/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kalbe göre sol taraftır.</a:t>
            </a:r>
            <a:endParaRPr lang="tr-TR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059582"/>
            <a:ext cx="6124748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oogle Shape;161;p28"/>
          <p:cNvSpPr txBox="1">
            <a:spLocks/>
          </p:cNvSpPr>
          <p:nvPr/>
        </p:nvSpPr>
        <p:spPr>
          <a:xfrm>
            <a:off x="679500" y="1061718"/>
            <a:ext cx="6128816" cy="1366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Kalbin art arda kasılmaları sonucunda atar damarda hissedilen kanın düzenli ritmik kasılmalarına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nabız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Yetişkin insanlarda kalp 70 – 80 kez atarken, bebeklerde bu sayı 120 – 140 arasındadır.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Google Shape;161;p28"/>
          <p:cNvSpPr txBox="1">
            <a:spLocks/>
          </p:cNvSpPr>
          <p:nvPr/>
        </p:nvSpPr>
        <p:spPr>
          <a:xfrm>
            <a:off x="615876" y="627534"/>
            <a:ext cx="1075804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Nabız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87636" y="2859782"/>
            <a:ext cx="6124748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Google Shape;161;p28"/>
          <p:cNvSpPr txBox="1">
            <a:spLocks/>
          </p:cNvSpPr>
          <p:nvPr/>
        </p:nvSpPr>
        <p:spPr>
          <a:xfrm>
            <a:off x="683568" y="2861917"/>
            <a:ext cx="6128816" cy="15100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Kalbin kasılıp gevşemesi sırasında kanın damarlara yaptığı basınca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tansiyon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Sağlıklı bir kişinin normal tansiyon değeri 120 mm-Hg / 80 mm-Hg gelmektedir. Bu değer 12/8 olarak da söylenebilir.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Google Shape;161;p28"/>
          <p:cNvSpPr txBox="1">
            <a:spLocks/>
          </p:cNvSpPr>
          <p:nvPr/>
        </p:nvSpPr>
        <p:spPr>
          <a:xfrm>
            <a:off x="619944" y="2427734"/>
            <a:ext cx="1287760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Tansiyon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Eru Iluvatar\Desktop\2254852_810x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1590"/>
            <a:ext cx="2093814" cy="118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ru Iluvatar\Desktop\tansiyon-nasil-olculur-ideal-degerler-kact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31790"/>
            <a:ext cx="2093814" cy="13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059582"/>
            <a:ext cx="6124748" cy="2209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oogle Shape;161;p28"/>
          <p:cNvSpPr txBox="1">
            <a:spLocks/>
          </p:cNvSpPr>
          <p:nvPr/>
        </p:nvSpPr>
        <p:spPr>
          <a:xfrm>
            <a:off x="679500" y="1061718"/>
            <a:ext cx="6128816" cy="2207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Alt odacıkların kasılmasıyla oluşan basınca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büyük tansiyon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alt odacıkların gevşemesiyle oluşan basınca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küçük tansiyon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0" indent="0" algn="l">
              <a:buSzPts val="1100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Doktorların kullandığı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stetoskop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aletinde duyulan ses, kapakçıkların açılıp kapanması sırasında çıkan sestir.</a:t>
            </a:r>
          </a:p>
          <a:p>
            <a:pPr marL="0" indent="0" algn="l">
              <a:buSzPts val="1100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0" indent="0" algn="l">
              <a:buSzPts val="1100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Damarlarımızın toplam uzunluğu 96000 km’dir. Tüm damarlar uç uca eklenince Dünya’nın çevresini iki kereden fazla dolanabilir.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Google Shape;161;p28"/>
          <p:cNvSpPr txBox="1">
            <a:spLocks/>
          </p:cNvSpPr>
          <p:nvPr/>
        </p:nvSpPr>
        <p:spPr>
          <a:xfrm>
            <a:off x="615876" y="627534"/>
            <a:ext cx="1075804" cy="5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buSzPts val="1100"/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DİKKAT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Eru Iluvatar\Desktop\073-1-large_m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16" y="875729"/>
            <a:ext cx="2118238" cy="27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1;p28"/>
          <p:cNvSpPr txBox="1">
            <a:spLocks/>
          </p:cNvSpPr>
          <p:nvPr/>
        </p:nvSpPr>
        <p:spPr>
          <a:xfrm>
            <a:off x="679500" y="1061718"/>
            <a:ext cx="7060852" cy="316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Kanın vücutta dolanmasını sağlayan boru şeklindeki yapılara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damar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Bazı damarlar </a:t>
            </a:r>
            <a:r>
              <a:rPr lang="tr-TR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oksijence zengin kan (temiz kan)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, bazıları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oksijence fakir kan (kirli kan)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 taşır.</a:t>
            </a: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SzPts val="1100"/>
              <a:buFont typeface="Wingdings" pitchFamily="2" charset="2"/>
              <a:buChar char="Ø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Kan damaları;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atardamar, toplardamar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kılcal damar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olmak üzere üç çeşittir.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Google Shape;162;p28"/>
          <p:cNvSpPr txBox="1">
            <a:spLocks noGrp="1"/>
          </p:cNvSpPr>
          <p:nvPr>
            <p:ph type="title"/>
          </p:nvPr>
        </p:nvSpPr>
        <p:spPr>
          <a:xfrm>
            <a:off x="732952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Kan Damarları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Eru Iluvatar\Desktop\word-image-1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5766"/>
            <a:ext cx="42176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diology Case Stud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A3B3B"/>
      </a:accent1>
      <a:accent2>
        <a:srgbClr val="212121"/>
      </a:accent2>
      <a:accent3>
        <a:srgbClr val="78909C"/>
      </a:accent3>
      <a:accent4>
        <a:srgbClr val="FF6B65"/>
      </a:accent4>
      <a:accent5>
        <a:srgbClr val="980000"/>
      </a:accent5>
      <a:accent6>
        <a:srgbClr val="FDCAC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1101</Words>
  <Application>Microsoft Office PowerPoint</Application>
  <PresentationFormat>Ekran Gösterisi (16:9)</PresentationFormat>
  <Paragraphs>185</Paragraphs>
  <Slides>37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</vt:lpstr>
      <vt:lpstr>Righteous</vt:lpstr>
      <vt:lpstr>Didact Gothic</vt:lpstr>
      <vt:lpstr>Calibri</vt:lpstr>
      <vt:lpstr>Wingdings</vt:lpstr>
      <vt:lpstr>Cardiology Case Study by Slidesgo</vt:lpstr>
      <vt:lpstr>DOLAŞIM SİSTEMİ</vt:lpstr>
      <vt:lpstr>Dolaşım Sistemi ve Görevleri</vt:lpstr>
      <vt:lpstr>PowerPoint Sunusu</vt:lpstr>
      <vt:lpstr>Dolaşım Sistemini Oluşturan Yapı ve Organlar</vt:lpstr>
      <vt:lpstr>Kalbin Yapısı ve Görevleri</vt:lpstr>
      <vt:lpstr>PowerPoint Sunusu</vt:lpstr>
      <vt:lpstr>PowerPoint Sunusu</vt:lpstr>
      <vt:lpstr>PowerPoint Sunusu</vt:lpstr>
      <vt:lpstr>Kan Damarları</vt:lpstr>
      <vt:lpstr>Atardamarlar</vt:lpstr>
      <vt:lpstr>Toplardamarlar</vt:lpstr>
      <vt:lpstr>Kılcal Damarlar</vt:lpstr>
      <vt:lpstr>PowerPoint Sunusu</vt:lpstr>
      <vt:lpstr>Küçük ve Büyük Kan Dolaşımı</vt:lpstr>
      <vt:lpstr>Küçük Kan Dolaşımında Kanın İzlediği Yollar</vt:lpstr>
      <vt:lpstr>Büyük Kan Dolaşımında Kanın İzlediği Yollar</vt:lpstr>
      <vt:lpstr>PowerPoint Sunusu</vt:lpstr>
      <vt:lpstr>Kanın Yapısı ve Görevleri</vt:lpstr>
      <vt:lpstr>Alyuvarlar</vt:lpstr>
      <vt:lpstr>Akyuvarlar</vt:lpstr>
      <vt:lpstr>Kan Pulcukları</vt:lpstr>
      <vt:lpstr>PowerPoint Sunusu</vt:lpstr>
      <vt:lpstr>Kan Grupları ve Kan Alışverişi</vt:lpstr>
      <vt:lpstr>Kan Grupları</vt:lpstr>
      <vt:lpstr>Kan Alışverişi</vt:lpstr>
      <vt:lpstr>Kan Bağışının Toplum Açısından Önemi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DOLAŞIM SİSTEMİ</dc:title>
  <dc:creator>Eru Iluvatar</dc:creator>
  <cp:lastModifiedBy>Eru Iluvatar</cp:lastModifiedBy>
  <cp:revision>21</cp:revision>
  <dcterms:modified xsi:type="dcterms:W3CDTF">2022-09-08T19:59:39Z</dcterms:modified>
</cp:coreProperties>
</file>