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1"/>
  </p:notesMasterIdLst>
  <p:sldIdLst>
    <p:sldId id="286" r:id="rId2"/>
    <p:sldId id="287" r:id="rId3"/>
    <p:sldId id="257" r:id="rId4"/>
    <p:sldId id="290" r:id="rId5"/>
    <p:sldId id="292" r:id="rId6"/>
    <p:sldId id="293" r:id="rId7"/>
    <p:sldId id="294" r:id="rId8"/>
    <p:sldId id="291" r:id="rId9"/>
    <p:sldId id="295" r:id="rId10"/>
    <p:sldId id="296" r:id="rId11"/>
    <p:sldId id="297" r:id="rId12"/>
    <p:sldId id="298" r:id="rId13"/>
    <p:sldId id="299" r:id="rId14"/>
    <p:sldId id="300" r:id="rId15"/>
    <p:sldId id="301" r:id="rId16"/>
    <p:sldId id="302" r:id="rId17"/>
    <p:sldId id="303" r:id="rId18"/>
    <p:sldId id="289" r:id="rId19"/>
    <p:sldId id="310" r:id="rId20"/>
    <p:sldId id="305" r:id="rId21"/>
    <p:sldId id="306" r:id="rId22"/>
    <p:sldId id="307" r:id="rId23"/>
    <p:sldId id="308" r:id="rId24"/>
    <p:sldId id="309" r:id="rId25"/>
    <p:sldId id="288"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1" r:id="rId46"/>
    <p:sldId id="332" r:id="rId47"/>
    <p:sldId id="333" r:id="rId48"/>
    <p:sldId id="334" r:id="rId49"/>
    <p:sldId id="335" r:id="rId50"/>
  </p:sldIdLst>
  <p:sldSz cx="9144000" cy="5143500" type="screen16x9"/>
  <p:notesSz cx="6858000" cy="9144000"/>
  <p:embeddedFontLst>
    <p:embeddedFont>
      <p:font typeface="Quicksand" charset="-94"/>
      <p:regular r:id="rId52"/>
      <p:bold r:id="rId53"/>
    </p:embeddedFont>
    <p:embeddedFont>
      <p:font typeface="Poppins" pitchFamily="2" charset="-94"/>
      <p:regular r:id="rId54"/>
      <p:bold r:id="rId55"/>
      <p:italic r:id="rId56"/>
      <p:boldItalic r:id="rId57"/>
    </p:embeddedFont>
    <p:embeddedFont>
      <p:font typeface="Ingrid Darling" charset="-94"/>
      <p:regular r:id="rId58"/>
    </p:embeddedFont>
    <p:embeddedFont>
      <p:font typeface="Fahkwang" charset="-34"/>
      <p:regular r:id="rId59"/>
      <p:bold r:id="rId60"/>
      <p:italic r:id="rId61"/>
      <p:boldItalic r:id="rId62"/>
    </p:embeddedFont>
    <p:embeddedFont>
      <p:font typeface="321impact" pitchFamily="2"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122226F-1AA7-461B-A9FE-EF7901743D0F}">
  <a:tblStyle styleId="{E122226F-1AA7-461B-A9FE-EF7901743D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3" d="100"/>
          <a:sy n="143" d="100"/>
        </p:scale>
        <p:origin x="-71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156893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4b7ac326b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e4b7ac326b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9150" y="755925"/>
            <a:ext cx="7085700" cy="222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57350" y="3164625"/>
            <a:ext cx="52293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42000"/>
          </a:blip>
          <a:stretch>
            <a:fillRect/>
          </a:stretch>
        </p:blipFill>
        <p:spPr>
          <a:xfrm rot="-1572134">
            <a:off x="-977539" y="-1819598"/>
            <a:ext cx="4266901" cy="2787647"/>
          </a:xfrm>
          <a:prstGeom prst="rect">
            <a:avLst/>
          </a:prstGeom>
          <a:noFill/>
          <a:ln>
            <a:noFill/>
          </a:ln>
        </p:spPr>
      </p:pic>
      <p:pic>
        <p:nvPicPr>
          <p:cNvPr id="12" name="Google Shape;12;p2"/>
          <p:cNvPicPr preferRelativeResize="0"/>
          <p:nvPr/>
        </p:nvPicPr>
        <p:blipFill>
          <a:blip r:embed="rId3">
            <a:alphaModFix amt="42000"/>
          </a:blip>
          <a:stretch>
            <a:fillRect/>
          </a:stretch>
        </p:blipFill>
        <p:spPr>
          <a:xfrm rot="4438950">
            <a:off x="6721798" y="-512024"/>
            <a:ext cx="4266900" cy="2787649"/>
          </a:xfrm>
          <a:prstGeom prst="rect">
            <a:avLst/>
          </a:prstGeom>
          <a:noFill/>
          <a:ln>
            <a:noFill/>
          </a:ln>
        </p:spPr>
      </p:pic>
      <p:pic>
        <p:nvPicPr>
          <p:cNvPr id="13" name="Google Shape;13;p2"/>
          <p:cNvPicPr preferRelativeResize="0"/>
          <p:nvPr/>
        </p:nvPicPr>
        <p:blipFill>
          <a:blip r:embed="rId4">
            <a:alphaModFix/>
          </a:blip>
          <a:stretch>
            <a:fillRect/>
          </a:stretch>
        </p:blipFill>
        <p:spPr>
          <a:xfrm>
            <a:off x="6440572" y="-1983575"/>
            <a:ext cx="4231199" cy="2764325"/>
          </a:xfrm>
          <a:prstGeom prst="rect">
            <a:avLst/>
          </a:prstGeom>
          <a:noFill/>
          <a:ln>
            <a:noFill/>
          </a:ln>
        </p:spPr>
      </p:pic>
      <p:pic>
        <p:nvPicPr>
          <p:cNvPr id="14" name="Google Shape;14;p2"/>
          <p:cNvPicPr preferRelativeResize="0"/>
          <p:nvPr/>
        </p:nvPicPr>
        <p:blipFill>
          <a:blip r:embed="rId5">
            <a:alphaModFix/>
          </a:blip>
          <a:stretch>
            <a:fillRect/>
          </a:stretch>
        </p:blipFill>
        <p:spPr>
          <a:xfrm rot="-7430136">
            <a:off x="8261682" y="-367601"/>
            <a:ext cx="951395" cy="1528698"/>
          </a:xfrm>
          <a:prstGeom prst="rect">
            <a:avLst/>
          </a:prstGeom>
          <a:noFill/>
          <a:ln>
            <a:noFill/>
          </a:ln>
        </p:spPr>
      </p:pic>
      <p:pic>
        <p:nvPicPr>
          <p:cNvPr id="15" name="Google Shape;15;p2"/>
          <p:cNvPicPr preferRelativeResize="0"/>
          <p:nvPr/>
        </p:nvPicPr>
        <p:blipFill>
          <a:blip r:embed="rId3">
            <a:alphaModFix amt="42000"/>
          </a:blip>
          <a:stretch>
            <a:fillRect/>
          </a:stretch>
        </p:blipFill>
        <p:spPr>
          <a:xfrm rot="-4438950" flipH="1">
            <a:off x="-2132827" y="235076"/>
            <a:ext cx="4266900" cy="2787649"/>
          </a:xfrm>
          <a:prstGeom prst="rect">
            <a:avLst/>
          </a:prstGeom>
          <a:noFill/>
          <a:ln>
            <a:noFill/>
          </a:ln>
        </p:spPr>
      </p:pic>
      <p:pic>
        <p:nvPicPr>
          <p:cNvPr id="16" name="Google Shape;16;p2"/>
          <p:cNvPicPr preferRelativeResize="0"/>
          <p:nvPr/>
        </p:nvPicPr>
        <p:blipFill>
          <a:blip r:embed="rId2">
            <a:alphaModFix amt="42000"/>
          </a:blip>
          <a:stretch>
            <a:fillRect/>
          </a:stretch>
        </p:blipFill>
        <p:spPr>
          <a:xfrm rot="6361050" flipH="1">
            <a:off x="6552735" y="3857383"/>
            <a:ext cx="4266900" cy="2787649"/>
          </a:xfrm>
          <a:prstGeom prst="rect">
            <a:avLst/>
          </a:prstGeom>
          <a:noFill/>
          <a:ln>
            <a:noFill/>
          </a:ln>
        </p:spPr>
      </p:pic>
      <p:pic>
        <p:nvPicPr>
          <p:cNvPr id="17" name="Google Shape;17;p2"/>
          <p:cNvPicPr preferRelativeResize="0"/>
          <p:nvPr/>
        </p:nvPicPr>
        <p:blipFill>
          <a:blip r:embed="rId3">
            <a:alphaModFix amt="42000"/>
          </a:blip>
          <a:stretch>
            <a:fillRect/>
          </a:stretch>
        </p:blipFill>
        <p:spPr>
          <a:xfrm rot="9802557">
            <a:off x="-2285232" y="3652449"/>
            <a:ext cx="4266901" cy="2787650"/>
          </a:xfrm>
          <a:prstGeom prst="rect">
            <a:avLst/>
          </a:prstGeom>
          <a:noFill/>
          <a:ln>
            <a:noFill/>
          </a:ln>
        </p:spPr>
      </p:pic>
      <p:pic>
        <p:nvPicPr>
          <p:cNvPr id="18" name="Google Shape;18;p2"/>
          <p:cNvPicPr preferRelativeResize="0"/>
          <p:nvPr/>
        </p:nvPicPr>
        <p:blipFill>
          <a:blip r:embed="rId4">
            <a:alphaModFix/>
          </a:blip>
          <a:stretch>
            <a:fillRect/>
          </a:stretch>
        </p:blipFill>
        <p:spPr>
          <a:xfrm rot="-9178279">
            <a:off x="-958790" y="4452876"/>
            <a:ext cx="4231198" cy="2764324"/>
          </a:xfrm>
          <a:prstGeom prst="rect">
            <a:avLst/>
          </a:prstGeom>
          <a:noFill/>
          <a:ln>
            <a:noFill/>
          </a:ln>
        </p:spPr>
      </p:pic>
      <p:pic>
        <p:nvPicPr>
          <p:cNvPr id="19" name="Google Shape;19;p2"/>
          <p:cNvPicPr preferRelativeResize="0"/>
          <p:nvPr/>
        </p:nvPicPr>
        <p:blipFill>
          <a:blip r:embed="rId5">
            <a:alphaModFix/>
          </a:blip>
          <a:stretch>
            <a:fillRect/>
          </a:stretch>
        </p:blipFill>
        <p:spPr>
          <a:xfrm rot="4500004">
            <a:off x="-293115" y="4251617"/>
            <a:ext cx="953651" cy="1532316"/>
          </a:xfrm>
          <a:prstGeom prst="rect">
            <a:avLst/>
          </a:prstGeom>
          <a:noFill/>
          <a:ln>
            <a:noFill/>
          </a:ln>
        </p:spPr>
      </p:pic>
      <p:pic>
        <p:nvPicPr>
          <p:cNvPr id="20" name="Google Shape;20;p2"/>
          <p:cNvPicPr preferRelativeResize="0"/>
          <p:nvPr/>
        </p:nvPicPr>
        <p:blipFill>
          <a:blip r:embed="rId3">
            <a:alphaModFix amt="42000"/>
          </a:blip>
          <a:stretch>
            <a:fillRect/>
          </a:stretch>
        </p:blipFill>
        <p:spPr>
          <a:xfrm rot="9921072">
            <a:off x="5460261" y="4517658"/>
            <a:ext cx="4266899" cy="27876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a:alphaModFix amt="42000"/>
          </a:blip>
          <a:stretch>
            <a:fillRect/>
          </a:stretch>
        </p:blipFill>
        <p:spPr>
          <a:xfrm rot="-6929859">
            <a:off x="-2487404" y="3726749"/>
            <a:ext cx="4266899" cy="2787650"/>
          </a:xfrm>
          <a:prstGeom prst="rect">
            <a:avLst/>
          </a:prstGeom>
          <a:noFill/>
          <a:ln>
            <a:noFill/>
          </a:ln>
        </p:spPr>
      </p:pic>
      <p:pic>
        <p:nvPicPr>
          <p:cNvPr id="63" name="Google Shape;63;p6"/>
          <p:cNvPicPr preferRelativeResize="0"/>
          <p:nvPr/>
        </p:nvPicPr>
        <p:blipFill>
          <a:blip r:embed="rId3">
            <a:alphaModFix/>
          </a:blip>
          <a:stretch>
            <a:fillRect/>
          </a:stretch>
        </p:blipFill>
        <p:spPr>
          <a:xfrm rot="-9178279">
            <a:off x="-1783615" y="4574901"/>
            <a:ext cx="4231198" cy="2764324"/>
          </a:xfrm>
          <a:prstGeom prst="rect">
            <a:avLst/>
          </a:prstGeom>
          <a:noFill/>
          <a:ln>
            <a:noFill/>
          </a:ln>
        </p:spPr>
      </p:pic>
      <p:pic>
        <p:nvPicPr>
          <p:cNvPr id="64" name="Google Shape;64;p6"/>
          <p:cNvPicPr preferRelativeResize="0"/>
          <p:nvPr/>
        </p:nvPicPr>
        <p:blipFill>
          <a:blip r:embed="rId4">
            <a:alphaModFix/>
          </a:blip>
          <a:stretch>
            <a:fillRect/>
          </a:stretch>
        </p:blipFill>
        <p:spPr>
          <a:xfrm rot="1718793">
            <a:off x="695047" y="4744317"/>
            <a:ext cx="953651" cy="1532316"/>
          </a:xfrm>
          <a:prstGeom prst="rect">
            <a:avLst/>
          </a:prstGeom>
          <a:noFill/>
          <a:ln>
            <a:noFill/>
          </a:ln>
        </p:spPr>
      </p:pic>
      <p:pic>
        <p:nvPicPr>
          <p:cNvPr id="65" name="Google Shape;65;p6"/>
          <p:cNvPicPr preferRelativeResize="0"/>
          <p:nvPr/>
        </p:nvPicPr>
        <p:blipFill>
          <a:blip r:embed="rId5">
            <a:alphaModFix/>
          </a:blip>
          <a:stretch>
            <a:fillRect/>
          </a:stretch>
        </p:blipFill>
        <p:spPr>
          <a:xfrm>
            <a:off x="8070900" y="-1501525"/>
            <a:ext cx="2502450" cy="248242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252"/>
        <p:cNvGrpSpPr/>
        <p:nvPr/>
      </p:nvGrpSpPr>
      <p:grpSpPr>
        <a:xfrm>
          <a:off x="0" y="0"/>
          <a:ext cx="0" cy="0"/>
          <a:chOff x="0" y="0"/>
          <a:chExt cx="0" cy="0"/>
        </a:xfrm>
      </p:grpSpPr>
      <p:pic>
        <p:nvPicPr>
          <p:cNvPr id="253" name="Google Shape;253;p22"/>
          <p:cNvPicPr preferRelativeResize="0"/>
          <p:nvPr/>
        </p:nvPicPr>
        <p:blipFill>
          <a:blip r:embed="rId2">
            <a:alphaModFix amt="42000"/>
          </a:blip>
          <a:stretch>
            <a:fillRect/>
          </a:stretch>
        </p:blipFill>
        <p:spPr>
          <a:xfrm rot="10314417">
            <a:off x="1950844" y="4208106"/>
            <a:ext cx="4266900" cy="2787647"/>
          </a:xfrm>
          <a:prstGeom prst="rect">
            <a:avLst/>
          </a:prstGeom>
          <a:noFill/>
          <a:ln>
            <a:noFill/>
          </a:ln>
        </p:spPr>
      </p:pic>
      <p:pic>
        <p:nvPicPr>
          <p:cNvPr id="254" name="Google Shape;254;p22"/>
          <p:cNvPicPr preferRelativeResize="0"/>
          <p:nvPr/>
        </p:nvPicPr>
        <p:blipFill>
          <a:blip r:embed="rId3">
            <a:alphaModFix amt="42000"/>
          </a:blip>
          <a:stretch>
            <a:fillRect/>
          </a:stretch>
        </p:blipFill>
        <p:spPr>
          <a:xfrm rot="-6361050">
            <a:off x="-2388955" y="3058219"/>
            <a:ext cx="4266900" cy="2787649"/>
          </a:xfrm>
          <a:prstGeom prst="rect">
            <a:avLst/>
          </a:prstGeom>
          <a:noFill/>
          <a:ln>
            <a:noFill/>
          </a:ln>
        </p:spPr>
      </p:pic>
      <p:pic>
        <p:nvPicPr>
          <p:cNvPr id="255" name="Google Shape;255;p22"/>
          <p:cNvPicPr preferRelativeResize="0"/>
          <p:nvPr/>
        </p:nvPicPr>
        <p:blipFill>
          <a:blip r:embed="rId4">
            <a:alphaModFix/>
          </a:blip>
          <a:stretch>
            <a:fillRect/>
          </a:stretch>
        </p:blipFill>
        <p:spPr>
          <a:xfrm rot="10800000">
            <a:off x="-1770378" y="4417345"/>
            <a:ext cx="4231199" cy="2764325"/>
          </a:xfrm>
          <a:prstGeom prst="rect">
            <a:avLst/>
          </a:prstGeom>
          <a:noFill/>
          <a:ln>
            <a:noFill/>
          </a:ln>
        </p:spPr>
      </p:pic>
      <p:pic>
        <p:nvPicPr>
          <p:cNvPr id="256" name="Google Shape;256;p22"/>
          <p:cNvPicPr preferRelativeResize="0"/>
          <p:nvPr/>
        </p:nvPicPr>
        <p:blipFill>
          <a:blip r:embed="rId3">
            <a:alphaModFix amt="42000"/>
          </a:blip>
          <a:stretch>
            <a:fillRect/>
          </a:stretch>
        </p:blipFill>
        <p:spPr>
          <a:xfrm rot="508006" flipH="1">
            <a:off x="2700885" y="-2247381"/>
            <a:ext cx="4266899" cy="2787648"/>
          </a:xfrm>
          <a:prstGeom prst="rect">
            <a:avLst/>
          </a:prstGeom>
          <a:noFill/>
          <a:ln>
            <a:noFill/>
          </a:ln>
        </p:spPr>
      </p:pic>
      <p:pic>
        <p:nvPicPr>
          <p:cNvPr id="257" name="Google Shape;257;p22"/>
          <p:cNvPicPr preferRelativeResize="0"/>
          <p:nvPr/>
        </p:nvPicPr>
        <p:blipFill>
          <a:blip r:embed="rId3">
            <a:alphaModFix amt="42000"/>
          </a:blip>
          <a:stretch>
            <a:fillRect/>
          </a:stretch>
        </p:blipFill>
        <p:spPr>
          <a:xfrm rot="997443" flipH="1">
            <a:off x="-2481307" y="-1030830"/>
            <a:ext cx="4266901" cy="2787650"/>
          </a:xfrm>
          <a:prstGeom prst="rect">
            <a:avLst/>
          </a:prstGeom>
          <a:noFill/>
          <a:ln>
            <a:noFill/>
          </a:ln>
        </p:spPr>
      </p:pic>
      <p:pic>
        <p:nvPicPr>
          <p:cNvPr id="258" name="Google Shape;258;p22"/>
          <p:cNvPicPr preferRelativeResize="0"/>
          <p:nvPr/>
        </p:nvPicPr>
        <p:blipFill>
          <a:blip r:embed="rId4">
            <a:alphaModFix/>
          </a:blip>
          <a:stretch>
            <a:fillRect/>
          </a:stretch>
        </p:blipFill>
        <p:spPr>
          <a:xfrm rot="-1621721" flipH="1">
            <a:off x="-1154865" y="-1807931"/>
            <a:ext cx="4231198" cy="2764324"/>
          </a:xfrm>
          <a:prstGeom prst="rect">
            <a:avLst/>
          </a:prstGeom>
          <a:noFill/>
          <a:ln>
            <a:noFill/>
          </a:ln>
        </p:spPr>
      </p:pic>
      <p:pic>
        <p:nvPicPr>
          <p:cNvPr id="259" name="Google Shape;259;p22"/>
          <p:cNvPicPr preferRelativeResize="0"/>
          <p:nvPr/>
        </p:nvPicPr>
        <p:blipFill>
          <a:blip r:embed="rId5">
            <a:alphaModFix/>
          </a:blip>
          <a:stretch>
            <a:fillRect/>
          </a:stretch>
        </p:blipFill>
        <p:spPr>
          <a:xfrm rot="6299996" flipH="1">
            <a:off x="-489190" y="-374663"/>
            <a:ext cx="953651" cy="1532316"/>
          </a:xfrm>
          <a:prstGeom prst="rect">
            <a:avLst/>
          </a:prstGeom>
          <a:noFill/>
          <a:ln>
            <a:noFill/>
          </a:ln>
        </p:spPr>
      </p:pic>
      <p:pic>
        <p:nvPicPr>
          <p:cNvPr id="260" name="Google Shape;260;p22"/>
          <p:cNvPicPr preferRelativeResize="0"/>
          <p:nvPr/>
        </p:nvPicPr>
        <p:blipFill>
          <a:blip r:embed="rId2">
            <a:alphaModFix amt="42000"/>
          </a:blip>
          <a:stretch>
            <a:fillRect/>
          </a:stretch>
        </p:blipFill>
        <p:spPr>
          <a:xfrm rot="2381727" flipH="1">
            <a:off x="5359843" y="-2112655"/>
            <a:ext cx="4266902" cy="2787647"/>
          </a:xfrm>
          <a:prstGeom prst="rect">
            <a:avLst/>
          </a:prstGeom>
          <a:noFill/>
          <a:ln>
            <a:noFill/>
          </a:ln>
        </p:spPr>
      </p:pic>
      <p:pic>
        <p:nvPicPr>
          <p:cNvPr id="261" name="Google Shape;261;p22"/>
          <p:cNvPicPr preferRelativeResize="0"/>
          <p:nvPr/>
        </p:nvPicPr>
        <p:blipFill>
          <a:blip r:embed="rId3">
            <a:alphaModFix amt="42000"/>
          </a:blip>
          <a:stretch>
            <a:fillRect/>
          </a:stretch>
        </p:blipFill>
        <p:spPr>
          <a:xfrm rot="9006737">
            <a:off x="5124037" y="4117608"/>
            <a:ext cx="4266897" cy="2787646"/>
          </a:xfrm>
          <a:prstGeom prst="rect">
            <a:avLst/>
          </a:prstGeom>
          <a:noFill/>
          <a:ln>
            <a:noFill/>
          </a:ln>
        </p:spPr>
      </p:pic>
      <p:pic>
        <p:nvPicPr>
          <p:cNvPr id="262" name="Google Shape;262;p22"/>
          <p:cNvPicPr preferRelativeResize="0"/>
          <p:nvPr/>
        </p:nvPicPr>
        <p:blipFill>
          <a:blip r:embed="rId6">
            <a:alphaModFix/>
          </a:blip>
          <a:stretch>
            <a:fillRect/>
          </a:stretch>
        </p:blipFill>
        <p:spPr>
          <a:xfrm flipH="1">
            <a:off x="-1027800" y="4010662"/>
            <a:ext cx="1544577" cy="1650623"/>
          </a:xfrm>
          <a:prstGeom prst="rect">
            <a:avLst/>
          </a:prstGeom>
          <a:noFill/>
          <a:ln>
            <a:noFill/>
          </a:ln>
        </p:spPr>
      </p:pic>
      <p:sp>
        <p:nvSpPr>
          <p:cNvPr id="263" name="Google Shape;263;p22"/>
          <p:cNvSpPr txBox="1">
            <a:spLocks noGrp="1"/>
          </p:cNvSpPr>
          <p:nvPr>
            <p:ph type="title"/>
          </p:nvPr>
        </p:nvSpPr>
        <p:spPr>
          <a:xfrm>
            <a:off x="1514425" y="2398075"/>
            <a:ext cx="48276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700">
                <a:solidFill>
                  <a:schemeClr val="accent3"/>
                </a:solidFill>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a:endParaRPr/>
          </a:p>
        </p:txBody>
      </p:sp>
      <p:sp>
        <p:nvSpPr>
          <p:cNvPr id="264" name="Google Shape;264;p22"/>
          <p:cNvSpPr txBox="1">
            <a:spLocks noGrp="1"/>
          </p:cNvSpPr>
          <p:nvPr>
            <p:ph type="title" idx="2" hasCustomPrompt="1"/>
          </p:nvPr>
        </p:nvSpPr>
        <p:spPr>
          <a:xfrm>
            <a:off x="1514425" y="1212962"/>
            <a:ext cx="1677300" cy="925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0400">
                <a:latin typeface="Ingrid Darling"/>
                <a:ea typeface="Ingrid Darling"/>
                <a:cs typeface="Ingrid Darling"/>
                <a:sym typeface="Ingrid Darling"/>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65" name="Google Shape;265;p22"/>
          <p:cNvSpPr txBox="1">
            <a:spLocks noGrp="1"/>
          </p:cNvSpPr>
          <p:nvPr>
            <p:ph type="subTitle" idx="1"/>
          </p:nvPr>
        </p:nvSpPr>
        <p:spPr>
          <a:xfrm>
            <a:off x="1514425" y="3491638"/>
            <a:ext cx="48783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1912297" y="-1007742"/>
            <a:ext cx="3960773" cy="2587652"/>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569849" y="-508454"/>
            <a:ext cx="1486975" cy="1589081"/>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7210072" y="3504249"/>
            <a:ext cx="4266901" cy="2787650"/>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4597746" y="4099209"/>
            <a:ext cx="4266902" cy="27876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8" r:id="rId4"/>
    <p:sldLayoutId id="2147483677" r:id="rId5"/>
    <p:sldLayoutId id="2147483678" r:id="rId6"/>
    <p:sldLayoutId id="214748367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8" name="Google Shape;988;p67"/>
          <p:cNvPicPr preferRelativeResize="0"/>
          <p:nvPr/>
        </p:nvPicPr>
        <p:blipFill>
          <a:blip r:embed="rId3">
            <a:alphaModFix/>
          </a:blip>
          <a:stretch>
            <a:fillRect/>
          </a:stretch>
        </p:blipFill>
        <p:spPr>
          <a:xfrm flipH="1">
            <a:off x="7529901" y="914775"/>
            <a:ext cx="3152074" cy="3126850"/>
          </a:xfrm>
          <a:prstGeom prst="rect">
            <a:avLst/>
          </a:prstGeom>
          <a:noFill/>
          <a:ln>
            <a:noFill/>
          </a:ln>
        </p:spPr>
      </p:pic>
      <p:sp>
        <p:nvSpPr>
          <p:cNvPr id="10" name="Google Shape;15236;p37"/>
          <p:cNvSpPr txBox="1">
            <a:spLocks/>
          </p:cNvSpPr>
          <p:nvPr/>
        </p:nvSpPr>
        <p:spPr>
          <a:xfrm>
            <a:off x="1875339" y="987574"/>
            <a:ext cx="5350800" cy="2099072"/>
          </a:xfrm>
          <a:prstGeom prst="rect">
            <a:avLst/>
          </a:prstGeom>
          <a:solidFill>
            <a:srgbClr val="00B050"/>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Hammersmith One"/>
              <a:buNone/>
              <a:defRPr sz="3200" b="1" i="0" u="none" strike="noStrike" cap="none">
                <a:solidFill>
                  <a:srgbClr val="13042D"/>
                </a:solidFill>
                <a:latin typeface="Hammersmith One"/>
                <a:ea typeface="Hammersmith One"/>
                <a:cs typeface="Hammersmith One"/>
                <a:sym typeface="Hammersmith One"/>
              </a:defRPr>
            </a:lvl1pPr>
            <a:lvl2pPr marR="0" lvl="1"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2pPr>
            <a:lvl3pPr marR="0" lvl="2"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3pPr>
            <a:lvl4pPr marR="0" lvl="3"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4pPr>
            <a:lvl5pPr marR="0" lvl="4"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5pPr>
            <a:lvl6pPr marR="0" lvl="5"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6pPr>
            <a:lvl7pPr marR="0" lvl="6"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7pPr>
            <a:lvl8pPr marR="0" lvl="7"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8pPr>
            <a:lvl9pPr marR="0" lvl="8" algn="l" rtl="0">
              <a:lnSpc>
                <a:spcPct val="100000"/>
              </a:lnSpc>
              <a:spcBef>
                <a:spcPts val="0"/>
              </a:spcBef>
              <a:spcAft>
                <a:spcPts val="0"/>
              </a:spcAft>
              <a:buClr>
                <a:srgbClr val="D393FF"/>
              </a:buClr>
              <a:buSzPts val="3000"/>
              <a:buFont typeface="Archivo Black"/>
              <a:buNone/>
              <a:defRPr sz="3000" b="0" i="0" u="none" strike="noStrike" cap="none">
                <a:solidFill>
                  <a:srgbClr val="D393FF"/>
                </a:solidFill>
                <a:latin typeface="Archivo Black"/>
                <a:ea typeface="Archivo Black"/>
                <a:cs typeface="Archivo Black"/>
                <a:sym typeface="Archivo Black"/>
              </a:defRPr>
            </a:lvl9pPr>
          </a:lstStyle>
          <a:p>
            <a:pPr algn="ctr"/>
            <a:r>
              <a:rPr lang="tr-TR" sz="6000" dirty="0" smtClean="0">
                <a:solidFill>
                  <a:schemeClr val="accent6"/>
                </a:solidFill>
                <a:latin typeface="Poppins" pitchFamily="2" charset="-94"/>
                <a:cs typeface="Poppins" pitchFamily="2" charset="-94"/>
              </a:rPr>
              <a:t>İNSAN VE ÇEVRE</a:t>
            </a:r>
            <a:endParaRPr lang="tr-TR" sz="6000" dirty="0">
              <a:solidFill>
                <a:schemeClr val="accent6"/>
              </a:solidFill>
              <a:latin typeface="Poppins" pitchFamily="2" charset="-94"/>
              <a:cs typeface="Poppins" pitchFamily="2" charset="-94"/>
            </a:endParaRPr>
          </a:p>
        </p:txBody>
      </p:sp>
      <p:sp>
        <p:nvSpPr>
          <p:cNvPr id="11" name="Google Shape;15237;p37"/>
          <p:cNvSpPr txBox="1">
            <a:spLocks noGrp="1"/>
          </p:cNvSpPr>
          <p:nvPr>
            <p:ph type="subTitle" idx="1"/>
          </p:nvPr>
        </p:nvSpPr>
        <p:spPr>
          <a:xfrm>
            <a:off x="4005883" y="3291830"/>
            <a:ext cx="2561080" cy="7920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1050" dirty="0" smtClean="0">
                <a:latin typeface="Poppins" pitchFamily="2" charset="-94"/>
                <a:cs typeface="Poppins" pitchFamily="2" charset="-94"/>
              </a:rPr>
              <a:t>Hüseyin Faruk YILDIRIM</a:t>
            </a:r>
          </a:p>
          <a:p>
            <a:pPr marL="0" lvl="0" indent="0" algn="l" rtl="0">
              <a:spcBef>
                <a:spcPts val="0"/>
              </a:spcBef>
              <a:spcAft>
                <a:spcPts val="0"/>
              </a:spcAft>
              <a:buNone/>
            </a:pPr>
            <a:r>
              <a:rPr lang="tr-TR" sz="1050" dirty="0" smtClean="0">
                <a:latin typeface="Poppins" pitchFamily="2" charset="-94"/>
                <a:cs typeface="Poppins" pitchFamily="2" charset="-94"/>
              </a:rPr>
              <a:t>Fen Bilimleri Öğretmeni</a:t>
            </a:r>
          </a:p>
          <a:p>
            <a:pPr marL="0" lvl="0" indent="0" algn="l" rtl="0">
              <a:spcBef>
                <a:spcPts val="0"/>
              </a:spcBef>
              <a:spcAft>
                <a:spcPts val="0"/>
              </a:spcAft>
              <a:buNone/>
            </a:pPr>
            <a:r>
              <a:rPr lang="tr-TR" sz="1050" dirty="0" smtClean="0">
                <a:latin typeface="Poppins" pitchFamily="2" charset="-94"/>
                <a:cs typeface="Poppins" pitchFamily="2" charset="-94"/>
              </a:rPr>
              <a:t>www.huseyinfarukyildirim.com</a:t>
            </a:r>
          </a:p>
        </p:txBody>
      </p:sp>
      <p:cxnSp>
        <p:nvCxnSpPr>
          <p:cNvPr id="12" name="Google Shape;15239;p37"/>
          <p:cNvCxnSpPr/>
          <p:nvPr/>
        </p:nvCxnSpPr>
        <p:spPr>
          <a:xfrm>
            <a:off x="1875339" y="3174571"/>
            <a:ext cx="5350800" cy="0"/>
          </a:xfrm>
          <a:prstGeom prst="straightConnector1">
            <a:avLst/>
          </a:prstGeom>
          <a:noFill/>
          <a:ln w="9525" cap="flat" cmpd="sng">
            <a:solidFill>
              <a:schemeClr val="bg1">
                <a:lumMod val="50000"/>
              </a:schemeClr>
            </a:solidFill>
            <a:prstDash val="solid"/>
            <a:round/>
            <a:headEnd type="none" w="med" len="med"/>
            <a:tailEnd type="none" w="med" len="med"/>
          </a:ln>
        </p:spPr>
      </p:cxnSp>
      <p:pic>
        <p:nvPicPr>
          <p:cNvPr id="13" name="Picture 2" descr="C:\Users\Eru Iluvatar\Desktop\hfy-site-logo.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069779" y="3291830"/>
            <a:ext cx="873804" cy="75220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Düz Bağlayıcı 13"/>
          <p:cNvCxnSpPr/>
          <p:nvPr/>
        </p:nvCxnSpPr>
        <p:spPr>
          <a:xfrm>
            <a:off x="4005883" y="3291830"/>
            <a:ext cx="0" cy="72008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Biyo</a:t>
            </a:r>
            <a:r>
              <a:rPr lang="tr-TR" sz="2400" i="1" dirty="0" smtClean="0">
                <a:solidFill>
                  <a:schemeClr val="bg1"/>
                </a:solidFill>
                <a:latin typeface="Poppins" pitchFamily="2" charset="-94"/>
                <a:cs typeface="Poppins" pitchFamily="2" charset="-94"/>
                <a:sym typeface="Darker Grotesque Medium"/>
              </a:rPr>
              <a:t>çeşitliliği Destekleyecek Önlemler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Organik tarım tercih edilmeli, insanlar bu </a:t>
            </a:r>
            <a:r>
              <a:rPr lang="tr-TR" sz="1200" dirty="0" smtClean="0">
                <a:latin typeface="Poppins" pitchFamily="2" charset="-94"/>
                <a:cs typeface="Poppins" pitchFamily="2" charset="-94"/>
              </a:rPr>
              <a:t>konuda </a:t>
            </a:r>
            <a:r>
              <a:rPr lang="tr-TR" sz="1200" dirty="0">
                <a:latin typeface="Poppins" pitchFamily="2" charset="-94"/>
                <a:cs typeface="Poppins" pitchFamily="2" charset="-94"/>
              </a:rPr>
              <a:t>bilinçlendirilmelidir.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Doğal </a:t>
            </a:r>
            <a:r>
              <a:rPr lang="tr-TR" sz="1200" dirty="0">
                <a:latin typeface="Poppins" pitchFamily="2" charset="-94"/>
                <a:cs typeface="Poppins" pitchFamily="2" charset="-94"/>
              </a:rPr>
              <a:t>yaşam alanları ve doğal su kaynakları koruma altına alınmalıdır.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Tarım </a:t>
            </a:r>
            <a:r>
              <a:rPr lang="tr-TR" sz="1200" dirty="0">
                <a:latin typeface="Poppins" pitchFamily="2" charset="-94"/>
                <a:cs typeface="Poppins" pitchFamily="2" charset="-94"/>
              </a:rPr>
              <a:t>ilaçlarının, deterjanların ve kimyasal maddelerin kullanımı konusunda insanlar </a:t>
            </a:r>
            <a:r>
              <a:rPr lang="tr-TR" sz="1200" dirty="0" smtClean="0">
                <a:latin typeface="Poppins" pitchFamily="2" charset="-94"/>
                <a:cs typeface="Poppins" pitchFamily="2" charset="-94"/>
              </a:rPr>
              <a:t>bilinçlendirilmelidir</a:t>
            </a:r>
            <a:r>
              <a:rPr lang="tr-TR" sz="1200" dirty="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Konu </a:t>
            </a:r>
            <a:r>
              <a:rPr lang="tr-TR" sz="1200" dirty="0">
                <a:latin typeface="Poppins" pitchFamily="2" charset="-94"/>
                <a:cs typeface="Poppins" pitchFamily="2" charset="-94"/>
              </a:rPr>
              <a:t>ile ilgili insanlar bilgilendirilmelidir.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Nesli </a:t>
            </a:r>
            <a:r>
              <a:rPr lang="tr-TR" sz="1200" dirty="0">
                <a:latin typeface="Poppins" pitchFamily="2" charset="-94"/>
                <a:cs typeface="Poppins" pitchFamily="2" charset="-94"/>
              </a:rPr>
              <a:t>tükenme tehlikesiyle karşı karşıya kalan canlılar için tabiat parkları oluşturulmalıdır.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Ormanlar </a:t>
            </a:r>
            <a:r>
              <a:rPr lang="tr-TR" sz="1200" dirty="0">
                <a:latin typeface="Poppins" pitchFamily="2" charset="-94"/>
                <a:cs typeface="Poppins" pitchFamily="2" charset="-94"/>
              </a:rPr>
              <a:t>yok edilmemelidir.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Aşırı </a:t>
            </a:r>
            <a:r>
              <a:rPr lang="tr-TR" sz="1200" dirty="0">
                <a:latin typeface="Poppins" pitchFamily="2" charset="-94"/>
                <a:cs typeface="Poppins" pitchFamily="2" charset="-94"/>
              </a:rPr>
              <a:t>ve kontrolsüz avlanma, otlatma ve bitki toplama faaliyetlerinin yapılması </a:t>
            </a:r>
            <a:r>
              <a:rPr lang="tr-TR" sz="1200" dirty="0" smtClean="0">
                <a:latin typeface="Poppins" pitchFamily="2" charset="-94"/>
                <a:cs typeface="Poppins" pitchFamily="2" charset="-94"/>
              </a:rPr>
              <a:t>engellenmelidir</a:t>
            </a:r>
            <a:r>
              <a:rPr lang="tr-TR" sz="1200" dirty="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Su </a:t>
            </a:r>
            <a:r>
              <a:rPr lang="tr-TR" sz="1200" dirty="0">
                <a:latin typeface="Poppins" pitchFamily="2" charset="-94"/>
                <a:cs typeface="Poppins" pitchFamily="2" charset="-94"/>
              </a:rPr>
              <a:t>tüketimi dengeli ve tedbirler alınarak </a:t>
            </a:r>
            <a:r>
              <a:rPr lang="tr-TR" sz="1200" dirty="0" smtClean="0">
                <a:latin typeface="Poppins" pitchFamily="2" charset="-94"/>
                <a:cs typeface="Poppins" pitchFamily="2" charset="-94"/>
              </a:rPr>
              <a:t>canlıların </a:t>
            </a:r>
            <a:r>
              <a:rPr lang="tr-TR" sz="1200" dirty="0">
                <a:latin typeface="Poppins" pitchFamily="2" charset="-94"/>
                <a:cs typeface="Poppins" pitchFamily="2" charset="-94"/>
              </a:rPr>
              <a:t>habitatları korunmalıdır.</a:t>
            </a:r>
          </a:p>
        </p:txBody>
      </p:sp>
    </p:spTree>
    <p:extLst>
      <p:ext uri="{BB962C8B-B14F-4D97-AF65-F5344CB8AC3E}">
        <p14:creationId xmlns:p14="http://schemas.microsoft.com/office/powerpoint/2010/main" val="1805941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1500" i="1" dirty="0">
                <a:solidFill>
                  <a:schemeClr val="bg1"/>
                </a:solidFill>
                <a:latin typeface="Poppins" pitchFamily="2" charset="-94"/>
                <a:cs typeface="Poppins" pitchFamily="2" charset="-94"/>
                <a:sym typeface="Darker Grotesque Medium"/>
              </a:rPr>
              <a:t>Ülkemizde Nesli Tükenme Tehlikesi İle Karşı Karşıya Olan Hayvanlar</a:t>
            </a: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Nesli tükenmiş olan canlılar için yapılabilecek </a:t>
            </a:r>
            <a:r>
              <a:rPr lang="tr-TR" sz="1200" dirty="0" smtClean="0">
                <a:latin typeface="Poppins" pitchFamily="2" charset="-94"/>
                <a:cs typeface="Poppins" pitchFamily="2" charset="-94"/>
              </a:rPr>
              <a:t>bir şey </a:t>
            </a:r>
            <a:r>
              <a:rPr lang="tr-TR" sz="1200" dirty="0">
                <a:latin typeface="Poppins" pitchFamily="2" charset="-94"/>
                <a:cs typeface="Poppins" pitchFamily="2" charset="-94"/>
              </a:rPr>
              <a:t>yoktur. Fakat nesli tükenme tehlikesiyle karşı karşıya olan canlılar koruma altına alınmalı, avlanması yasaklanmalı, bu canlıların takibi yapılmalıdır</a:t>
            </a:r>
            <a:r>
              <a:rPr lang="tr-TR" sz="1200" dirty="0" smtClean="0">
                <a:latin typeface="Poppins" pitchFamily="2" charset="-94"/>
                <a:cs typeface="Poppins" pitchFamily="2" charset="-94"/>
              </a:rPr>
              <a:t>.</a:t>
            </a:r>
            <a:endParaRPr lang="tr-TR" sz="1200" dirty="0">
              <a:latin typeface="Poppins" pitchFamily="2" charset="-94"/>
              <a:cs typeface="Poppins" pitchFamily="2" charset="-94"/>
            </a:endParaRPr>
          </a:p>
        </p:txBody>
      </p:sp>
      <p:pic>
        <p:nvPicPr>
          <p:cNvPr id="6146"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965521" y="2046239"/>
            <a:ext cx="5122333" cy="264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706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1500" i="1" dirty="0" smtClean="0">
                <a:solidFill>
                  <a:schemeClr val="bg1"/>
                </a:solidFill>
                <a:latin typeface="Poppins" pitchFamily="2" charset="-94"/>
                <a:cs typeface="Poppins" pitchFamily="2" charset="-94"/>
                <a:sym typeface="Darker Grotesque Medium"/>
              </a:rPr>
              <a:t>Ülkemizde Nesli Tükenme Tehlikesi İle Karşı Karşıya Olan Hayvanlar</a:t>
            </a:r>
            <a:endParaRPr lang="tr-TR" sz="15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buClr>
                <a:srgbClr val="000000"/>
              </a:buClr>
              <a:buSzTx/>
              <a:defRPr/>
            </a:pPr>
            <a:endParaRPr lang="tr-TR" sz="1200" dirty="0">
              <a:latin typeface="Poppins" pitchFamily="2" charset="-94"/>
              <a:cs typeface="Poppins" pitchFamily="2" charset="-94"/>
            </a:endParaRPr>
          </a:p>
        </p:txBody>
      </p:sp>
      <p:pic>
        <p:nvPicPr>
          <p:cNvPr id="7170"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766947" y="1455307"/>
            <a:ext cx="5559531" cy="295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203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1600" i="1" dirty="0" smtClean="0">
                <a:solidFill>
                  <a:schemeClr val="bg1"/>
                </a:solidFill>
                <a:latin typeface="Poppins" pitchFamily="2" charset="-94"/>
                <a:cs typeface="Poppins" pitchFamily="2" charset="-94"/>
                <a:sym typeface="Darker Grotesque Medium"/>
              </a:rPr>
              <a:t>Ülkemizde Nesli Tükenme Tehlikesi İle Karşı Karşıya Olan Bitkiler</a:t>
            </a:r>
            <a:endParaRPr lang="tr-TR" sz="16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Bu bitkilerin bazıları, sadece Türkiye'de bulunduğundan korumaları daha fazla önem taşımaktadır. </a:t>
            </a:r>
            <a:r>
              <a:rPr lang="tr-TR" sz="1200" i="1" dirty="0">
                <a:solidFill>
                  <a:srgbClr val="FF0000"/>
                </a:solidFill>
                <a:latin typeface="Poppins" pitchFamily="2" charset="-94"/>
                <a:cs typeface="Poppins" pitchFamily="2" charset="-94"/>
              </a:rPr>
              <a:t>Konya </a:t>
            </a:r>
            <a:r>
              <a:rPr lang="tr-TR" sz="1200" i="1" dirty="0" err="1">
                <a:solidFill>
                  <a:srgbClr val="FF0000"/>
                </a:solidFill>
                <a:latin typeface="Poppins" pitchFamily="2" charset="-94"/>
                <a:cs typeface="Poppins" pitchFamily="2" charset="-94"/>
              </a:rPr>
              <a:t>Gaşağı</a:t>
            </a:r>
            <a:r>
              <a:rPr lang="tr-TR" sz="1200" i="1" dirty="0">
                <a:solidFill>
                  <a:srgbClr val="FF0000"/>
                </a:solidFill>
                <a:latin typeface="Poppins" pitchFamily="2" charset="-94"/>
                <a:cs typeface="Poppins" pitchFamily="2" charset="-94"/>
              </a:rPr>
              <a:t>, Narin Acı Çiğdem, </a:t>
            </a:r>
            <a:r>
              <a:rPr lang="tr-TR" sz="1200" i="1" dirty="0" err="1">
                <a:solidFill>
                  <a:srgbClr val="FF0000"/>
                </a:solidFill>
                <a:latin typeface="Poppins" pitchFamily="2" charset="-94"/>
                <a:cs typeface="Poppins" pitchFamily="2" charset="-94"/>
              </a:rPr>
              <a:t>Eberin</a:t>
            </a:r>
            <a:r>
              <a:rPr lang="tr-TR" sz="1200" i="1" dirty="0">
                <a:solidFill>
                  <a:srgbClr val="FF0000"/>
                </a:solidFill>
                <a:latin typeface="Poppins" pitchFamily="2" charset="-94"/>
                <a:cs typeface="Poppins" pitchFamily="2" charset="-94"/>
              </a:rPr>
              <a:t> Sarı Çiçeği </a:t>
            </a:r>
            <a:r>
              <a:rPr lang="tr-TR" sz="1200" dirty="0">
                <a:latin typeface="Poppins" pitchFamily="2" charset="-94"/>
                <a:cs typeface="Poppins" pitchFamily="2" charset="-94"/>
              </a:rPr>
              <a:t>gibi bitkiler sadece ülkemizde bulunan bitkilerdir</a:t>
            </a:r>
            <a:r>
              <a:rPr lang="tr-TR" sz="1200" dirty="0" smtClean="0">
                <a:latin typeface="Poppins" pitchFamily="2" charset="-94"/>
                <a:cs typeface="Poppins" pitchFamily="2" charset="-94"/>
              </a:rPr>
              <a:t>.</a:t>
            </a:r>
            <a:endParaRPr lang="tr-TR" sz="1200" dirty="0">
              <a:latin typeface="Poppins" pitchFamily="2" charset="-94"/>
              <a:cs typeface="Poppins" pitchFamily="2" charset="-94"/>
            </a:endParaRPr>
          </a:p>
        </p:txBody>
      </p:sp>
      <p:pic>
        <p:nvPicPr>
          <p:cNvPr id="8194"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842719" y="2141779"/>
            <a:ext cx="7314545" cy="176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482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1600" i="1" dirty="0" smtClean="0">
                <a:solidFill>
                  <a:schemeClr val="bg1"/>
                </a:solidFill>
                <a:latin typeface="Poppins" pitchFamily="2" charset="-94"/>
                <a:cs typeface="Poppins" pitchFamily="2" charset="-94"/>
                <a:sym typeface="Darker Grotesque Medium"/>
              </a:rPr>
              <a:t>Ülkemizde Nesli Tükenme Tehlikesi İle Karşı Karşıya Olan Bitkiler</a:t>
            </a:r>
            <a:endParaRPr lang="tr-TR" sz="16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buClr>
                <a:srgbClr val="000000"/>
              </a:buClr>
              <a:buSzTx/>
              <a:defRPr/>
            </a:pPr>
            <a:endParaRPr lang="tr-TR" sz="1200" dirty="0">
              <a:latin typeface="Poppins" pitchFamily="2" charset="-94"/>
              <a:cs typeface="Poppins" pitchFamily="2" charset="-94"/>
            </a:endParaRPr>
          </a:p>
        </p:txBody>
      </p:sp>
      <p:pic>
        <p:nvPicPr>
          <p:cNvPr id="9218"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755267" y="2003902"/>
            <a:ext cx="7502489" cy="178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195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Ülkemizde Nesli Tükenmiş Hayvanlar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Nesli tükenen canlıların </a:t>
            </a:r>
            <a:r>
              <a:rPr lang="tr-TR" sz="1200" dirty="0" smtClean="0">
                <a:latin typeface="Poppins" pitchFamily="2" charset="-94"/>
                <a:cs typeface="Poppins" pitchFamily="2" charset="-94"/>
              </a:rPr>
              <a:t>bazıları </a:t>
            </a:r>
            <a:r>
              <a:rPr lang="tr-TR" sz="1200" dirty="0">
                <a:latin typeface="Poppins" pitchFamily="2" charset="-94"/>
                <a:cs typeface="Poppins" pitchFamily="2" charset="-94"/>
              </a:rPr>
              <a:t>insan faaliyetleri sonucunda, bazıları ise doğal afetler sonucunda yok olmuştur.</a:t>
            </a:r>
          </a:p>
        </p:txBody>
      </p:sp>
      <p:pic>
        <p:nvPicPr>
          <p:cNvPr id="10242"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1151866" y="1855498"/>
            <a:ext cx="6770716" cy="287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861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Dünyada Nesli Tükenmekte Olan Canlılar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buSzPct val="100000"/>
            </a:pPr>
            <a:r>
              <a:rPr lang="tr-TR" sz="1200" dirty="0" smtClean="0">
                <a:latin typeface="Poppins" pitchFamily="2" charset="-94"/>
                <a:cs typeface="Poppins" pitchFamily="2" charset="-94"/>
              </a:rPr>
              <a:t> </a:t>
            </a:r>
            <a:endParaRPr lang="tr-TR" sz="1200" dirty="0">
              <a:latin typeface="Poppins" pitchFamily="2" charset="-94"/>
              <a:cs typeface="Poppins" pitchFamily="2" charset="-94"/>
            </a:endParaRPr>
          </a:p>
        </p:txBody>
      </p:sp>
      <p:pic>
        <p:nvPicPr>
          <p:cNvPr id="11266"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753982" y="1367636"/>
            <a:ext cx="7492019" cy="309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7696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Dünyada Nesli Tükenen Olan Canlılar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buSzPct val="100000"/>
            </a:pPr>
            <a:r>
              <a:rPr lang="tr-TR" sz="1200" dirty="0" smtClean="0">
                <a:latin typeface="Poppins" pitchFamily="2" charset="-94"/>
                <a:cs typeface="Poppins" pitchFamily="2" charset="-94"/>
              </a:rPr>
              <a:t> </a:t>
            </a:r>
            <a:endParaRPr lang="tr-TR" sz="1200" dirty="0">
              <a:latin typeface="Poppins" pitchFamily="2" charset="-94"/>
              <a:cs typeface="Poppins" pitchFamily="2" charset="-94"/>
            </a:endParaRPr>
          </a:p>
        </p:txBody>
      </p:sp>
      <p:pic>
        <p:nvPicPr>
          <p:cNvPr id="12290"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720000" y="1362368"/>
            <a:ext cx="7542497"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576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4" name="Yuvarlatılmış Dikdörtgen 13"/>
          <p:cNvSpPr/>
          <p:nvPr/>
        </p:nvSpPr>
        <p:spPr>
          <a:xfrm>
            <a:off x="762140" y="843558"/>
            <a:ext cx="7704856" cy="1185476"/>
          </a:xfrm>
          <a:prstGeom prst="roundRect">
            <a:avLst/>
          </a:prstGeom>
          <a:solidFill>
            <a:schemeClr val="bg1"/>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 name="Yuvarlatılmış Dikdörtgen 14"/>
          <p:cNvSpPr/>
          <p:nvPr/>
        </p:nvSpPr>
        <p:spPr>
          <a:xfrm>
            <a:off x="762140" y="843558"/>
            <a:ext cx="7704856" cy="432048"/>
          </a:xfrm>
          <a:prstGeom prst="roundRect">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Google Shape;15287;p42"/>
          <p:cNvSpPr txBox="1">
            <a:spLocks noGrp="1"/>
          </p:cNvSpPr>
          <p:nvPr>
            <p:ph type="title"/>
          </p:nvPr>
        </p:nvSpPr>
        <p:spPr>
          <a:xfrm>
            <a:off x="1186435" y="843558"/>
            <a:ext cx="2232248" cy="43036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2000" b="1" dirty="0" smtClean="0">
                <a:solidFill>
                  <a:schemeClr val="bg1"/>
                </a:solidFill>
                <a:latin typeface="321impact" pitchFamily="2" charset="0"/>
                <a:cs typeface="Poppins" pitchFamily="2" charset="-94"/>
                <a:sym typeface="Darker Grotesque Medium"/>
              </a:rPr>
              <a:t>DİKKAT</a:t>
            </a:r>
            <a:endParaRPr sz="2000" b="1" dirty="0">
              <a:solidFill>
                <a:schemeClr val="bg1"/>
              </a:solidFill>
              <a:latin typeface="321impact" pitchFamily="2" charset="0"/>
              <a:cs typeface="Poppins" pitchFamily="2" charset="-94"/>
              <a:sym typeface="Darker Grotesque Medium"/>
            </a:endParaRPr>
          </a:p>
        </p:txBody>
      </p:sp>
      <p:sp>
        <p:nvSpPr>
          <p:cNvPr id="17" name="Altıgen 16"/>
          <p:cNvSpPr/>
          <p:nvPr/>
        </p:nvSpPr>
        <p:spPr>
          <a:xfrm>
            <a:off x="539552" y="771550"/>
            <a:ext cx="648072" cy="576064"/>
          </a:xfrm>
          <a:prstGeom prst="hexagon">
            <a:avLst/>
          </a:prstGeom>
          <a:solidFill>
            <a:srgbClr val="CC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Google Shape;15287;p42"/>
          <p:cNvSpPr txBox="1">
            <a:spLocks/>
          </p:cNvSpPr>
          <p:nvPr/>
        </p:nvSpPr>
        <p:spPr>
          <a:xfrm>
            <a:off x="701686" y="774127"/>
            <a:ext cx="280837"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1pPr>
            <a:lvl2pPr marR="0" lvl="1"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2pPr>
            <a:lvl3pPr marR="0" lvl="2"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3pPr>
            <a:lvl4pPr marR="0" lvl="3"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4pPr>
            <a:lvl5pPr marR="0" lvl="4"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5pPr>
            <a:lvl6pPr marR="0" lvl="5"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6pPr>
            <a:lvl7pPr marR="0" lvl="6"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7pPr>
            <a:lvl8pPr marR="0" lvl="7"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8pPr>
            <a:lvl9pPr marR="0" lvl="8" algn="l" rtl="0">
              <a:lnSpc>
                <a:spcPct val="100000"/>
              </a:lnSpc>
              <a:spcBef>
                <a:spcPts val="0"/>
              </a:spcBef>
              <a:spcAft>
                <a:spcPts val="0"/>
              </a:spcAft>
              <a:buClr>
                <a:schemeClr val="dk1"/>
              </a:buClr>
              <a:buSzPts val="3500"/>
              <a:buFont typeface="Darker Grotesque Medium"/>
              <a:buNone/>
              <a:defRPr sz="3500" b="0" i="0" u="none" strike="noStrike" cap="none">
                <a:solidFill>
                  <a:schemeClr val="dk1"/>
                </a:solidFill>
                <a:latin typeface="Darker Grotesque Medium"/>
                <a:ea typeface="Darker Grotesque Medium"/>
                <a:cs typeface="Darker Grotesque Medium"/>
                <a:sym typeface="Darker Grotesque Medium"/>
              </a:defRPr>
            </a:lvl9pPr>
          </a:lstStyle>
          <a:p>
            <a:r>
              <a:rPr lang="tr-TR" sz="2800" b="1" dirty="0" smtClean="0">
                <a:solidFill>
                  <a:schemeClr val="bg1"/>
                </a:solidFill>
                <a:latin typeface="Poppins" pitchFamily="2" charset="-94"/>
                <a:cs typeface="Poppins" pitchFamily="2" charset="-94"/>
              </a:rPr>
              <a:t>!</a:t>
            </a:r>
            <a:endParaRPr lang="tr-TR" sz="2800" b="1" dirty="0">
              <a:solidFill>
                <a:schemeClr val="bg1"/>
              </a:solidFill>
              <a:latin typeface="Poppins" pitchFamily="2" charset="-94"/>
              <a:cs typeface="Poppins" pitchFamily="2" charset="-94"/>
            </a:endParaRPr>
          </a:p>
        </p:txBody>
      </p:sp>
      <p:sp>
        <p:nvSpPr>
          <p:cNvPr id="19" name="Google Shape;15289;p42"/>
          <p:cNvSpPr txBox="1">
            <a:spLocks/>
          </p:cNvSpPr>
          <p:nvPr/>
        </p:nvSpPr>
        <p:spPr>
          <a:xfrm>
            <a:off x="906156" y="1491630"/>
            <a:ext cx="7416824" cy="7920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CC3399"/>
              </a:buClr>
              <a:buFont typeface="Wingdings" pitchFamily="2" charset="2"/>
              <a:buChar char="Ø"/>
              <a:defRPr/>
            </a:pPr>
            <a:r>
              <a:rPr lang="tr-TR" sz="1200" dirty="0" err="1" smtClean="0">
                <a:solidFill>
                  <a:schemeClr val="bg1">
                    <a:lumMod val="10000"/>
                  </a:schemeClr>
                </a:solidFill>
                <a:latin typeface="Poppins" pitchFamily="2" charset="-94"/>
                <a:cs typeface="Poppins" pitchFamily="2" charset="-94"/>
              </a:rPr>
              <a:t>Moa</a:t>
            </a:r>
            <a:r>
              <a:rPr lang="tr-TR" sz="1200" dirty="0" smtClean="0">
                <a:solidFill>
                  <a:schemeClr val="bg1">
                    <a:lumMod val="10000"/>
                  </a:schemeClr>
                </a:solidFill>
                <a:latin typeface="Poppins" pitchFamily="2" charset="-94"/>
                <a:cs typeface="Poppins" pitchFamily="2" charset="-94"/>
              </a:rPr>
              <a:t> kuşu, mamutlar insan faaliyetleri, dinozorlar ise doğal afetlerle nesli tükenen canlılardır.</a:t>
            </a:r>
            <a:endParaRPr lang="tr-TR" sz="1200" dirty="0">
              <a:solidFill>
                <a:schemeClr val="bg1">
                  <a:lumMod val="10000"/>
                </a:schemeClr>
              </a:solidFill>
              <a:latin typeface="Poppins" pitchFamily="2" charset="-94"/>
              <a:cs typeface="Poppins" pitchFamily="2" charset="-94"/>
            </a:endParaRPr>
          </a:p>
        </p:txBody>
      </p:sp>
    </p:spTree>
    <p:extLst>
      <p:ext uri="{BB962C8B-B14F-4D97-AF65-F5344CB8AC3E}">
        <p14:creationId xmlns:p14="http://schemas.microsoft.com/office/powerpoint/2010/main" val="2545571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7" name="Google Shape;387;p37"/>
          <p:cNvPicPr preferRelativeResize="0"/>
          <p:nvPr/>
        </p:nvPicPr>
        <p:blipFill>
          <a:blip r:embed="rId3">
            <a:alphaModFix/>
          </a:blip>
          <a:stretch>
            <a:fillRect/>
          </a:stretch>
        </p:blipFill>
        <p:spPr>
          <a:xfrm>
            <a:off x="3244342" y="3886334"/>
            <a:ext cx="2655307" cy="2638500"/>
          </a:xfrm>
          <a:prstGeom prst="rect">
            <a:avLst/>
          </a:prstGeom>
          <a:noFill/>
          <a:ln>
            <a:noFill/>
          </a:ln>
        </p:spPr>
      </p:pic>
      <p:pic>
        <p:nvPicPr>
          <p:cNvPr id="388" name="Google Shape;388;p37"/>
          <p:cNvPicPr preferRelativeResize="0"/>
          <p:nvPr/>
        </p:nvPicPr>
        <p:blipFill>
          <a:blip r:embed="rId4">
            <a:alphaModFix/>
          </a:blip>
          <a:stretch>
            <a:fillRect/>
          </a:stretch>
        </p:blipFill>
        <p:spPr>
          <a:xfrm>
            <a:off x="2515125" y="4523259"/>
            <a:ext cx="2427476" cy="2594152"/>
          </a:xfrm>
          <a:prstGeom prst="rect">
            <a:avLst/>
          </a:prstGeom>
          <a:noFill/>
          <a:ln>
            <a:noFill/>
          </a:ln>
        </p:spPr>
      </p:pic>
      <p:pic>
        <p:nvPicPr>
          <p:cNvPr id="389" name="Google Shape;389;p37"/>
          <p:cNvPicPr preferRelativeResize="0"/>
          <p:nvPr/>
        </p:nvPicPr>
        <p:blipFill>
          <a:blip r:embed="rId5">
            <a:alphaModFix/>
          </a:blip>
          <a:stretch>
            <a:fillRect/>
          </a:stretch>
        </p:blipFill>
        <p:spPr>
          <a:xfrm rot="4840453">
            <a:off x="4250711" y="4905305"/>
            <a:ext cx="2119579" cy="2007358"/>
          </a:xfrm>
          <a:prstGeom prst="rect">
            <a:avLst/>
          </a:prstGeom>
          <a:noFill/>
          <a:ln>
            <a:noFill/>
          </a:ln>
        </p:spPr>
      </p:pic>
      <p:sp>
        <p:nvSpPr>
          <p:cNvPr id="11" name="Dikdörtgen 10"/>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2" name="Paralelkenar 11"/>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İNSAN VE ÇEVRE</a:t>
            </a:r>
            <a:endParaRPr lang="tr-TR" sz="2400" i="1" dirty="0">
              <a:solidFill>
                <a:schemeClr val="bg1"/>
              </a:solidFill>
              <a:latin typeface="Poppins" pitchFamily="2" charset="-94"/>
              <a:cs typeface="Poppins" pitchFamily="2" charset="-94"/>
              <a:sym typeface="Darker Grotesque Medium"/>
            </a:endParaRPr>
          </a:p>
        </p:txBody>
      </p:sp>
      <p:sp>
        <p:nvSpPr>
          <p:cNvPr id="14" name="Oval 13"/>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Google Shape;224;p30"/>
          <p:cNvSpPr txBox="1">
            <a:spLocks/>
          </p:cNvSpPr>
          <p:nvPr/>
        </p:nvSpPr>
        <p:spPr>
          <a:xfrm>
            <a:off x="720000" y="1347614"/>
            <a:ext cx="7502926"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Font typeface="Arial" pitchFamily="34" charset="0"/>
              <a:buChar char="•"/>
              <a:defRPr/>
            </a:pPr>
            <a:r>
              <a:rPr lang="tr-TR" sz="1200" dirty="0">
                <a:latin typeface="Poppins" pitchFamily="2" charset="-94"/>
                <a:cs typeface="Poppins" pitchFamily="2" charset="-94"/>
              </a:rPr>
              <a:t>Canlılar yaşamlarını devam ettirmek için yaşadıkları çevreden sürekli olarak yararlanır. Örneğin; insanlar beslenmek için yiyeceklere ve suya, barınmak için eve ve ısınmak için ise yakıta ihtiyaç duyar. </a:t>
            </a:r>
          </a:p>
          <a:p>
            <a:pPr marL="171450" indent="-171450">
              <a:buFont typeface="Arial" pitchFamily="34" charset="0"/>
              <a:buChar char="•"/>
              <a:defRPr/>
            </a:pPr>
            <a:endParaRPr lang="tr-TR" sz="1200" dirty="0">
              <a:latin typeface="Poppins" pitchFamily="2" charset="-94"/>
              <a:cs typeface="Poppins" pitchFamily="2" charset="-94"/>
            </a:endParaRPr>
          </a:p>
          <a:p>
            <a:pPr marL="171450" indent="-171450">
              <a:buFont typeface="Arial" pitchFamily="34" charset="0"/>
              <a:buChar char="•"/>
              <a:defRPr/>
            </a:pPr>
            <a:r>
              <a:rPr lang="tr-TR" sz="1200" dirty="0">
                <a:latin typeface="Poppins" pitchFamily="2" charset="-94"/>
                <a:cs typeface="Poppins" pitchFamily="2" charset="-94"/>
              </a:rPr>
              <a:t>İnsanlar duydukları bu ihtiyaçlarını karşılarken yararlandıkları çevrede bazı değişikliklere neden olur. Plansız ve düzensiz bir kentleşme, kaynakların aşın ve bilinçsizce tüketilmesi yaşadığımız çevrenin dengesini bozar ve </a:t>
            </a:r>
            <a:r>
              <a:rPr lang="tr-TR" sz="1200" i="1" dirty="0">
                <a:solidFill>
                  <a:srgbClr val="FF0000"/>
                </a:solidFill>
                <a:latin typeface="Poppins" pitchFamily="2" charset="-94"/>
                <a:cs typeface="Poppins" pitchFamily="2" charset="-94"/>
              </a:rPr>
              <a:t>çevre sorunları </a:t>
            </a:r>
            <a:r>
              <a:rPr lang="tr-TR" sz="1200" dirty="0">
                <a:latin typeface="Poppins" pitchFamily="2" charset="-94"/>
                <a:cs typeface="Poppins" pitchFamily="2" charset="-94"/>
              </a:rPr>
              <a:t>görülür.</a:t>
            </a:r>
          </a:p>
          <a:p>
            <a:pPr marL="171450" indent="-171450">
              <a:buFont typeface="Arial" pitchFamily="34" charset="0"/>
              <a:buChar char="•"/>
              <a:defRPr/>
            </a:pPr>
            <a:endParaRPr lang="tr-TR" sz="1200" dirty="0">
              <a:latin typeface="Poppins" pitchFamily="2" charset="-94"/>
              <a:cs typeface="Poppins" pitchFamily="2" charset="-94"/>
            </a:endParaRPr>
          </a:p>
          <a:p>
            <a:pPr marL="171450" indent="-171450">
              <a:buFont typeface="Arial" pitchFamily="34" charset="0"/>
              <a:buChar char="•"/>
              <a:defRPr/>
            </a:pPr>
            <a:r>
              <a:rPr lang="tr-TR" sz="1200" dirty="0">
                <a:latin typeface="Poppins" pitchFamily="2" charset="-94"/>
                <a:cs typeface="Poppins" pitchFamily="2" charset="-94"/>
              </a:rPr>
              <a:t>Doğal çevre bozulduğunda tüm canlılar bu durumdan olumsuz etkilenir. Örneğin; atıklar nedeniyle topraklar kirlenirse toprakta yaşayan birçok canlı bu durumdan olumsuz etkilenir hatta ölebilir. </a:t>
            </a:r>
          </a:p>
          <a:p>
            <a:pPr marL="171450" indent="-171450">
              <a:buFont typeface="Arial" pitchFamily="34" charset="0"/>
              <a:buChar char="•"/>
              <a:defRPr/>
            </a:pPr>
            <a:endParaRPr lang="tr-TR" sz="1200" dirty="0">
              <a:latin typeface="Poppins" pitchFamily="2" charset="-94"/>
              <a:cs typeface="Poppins" pitchFamily="2" charset="-94"/>
            </a:endParaRPr>
          </a:p>
          <a:p>
            <a:pPr marL="171450" indent="-171450">
              <a:buFont typeface="Arial" pitchFamily="34" charset="0"/>
              <a:buChar char="•"/>
              <a:defRPr/>
            </a:pPr>
            <a:r>
              <a:rPr lang="tr-TR" sz="1200" dirty="0">
                <a:latin typeface="Poppins" pitchFamily="2" charset="-94"/>
                <a:cs typeface="Poppins" pitchFamily="2" charset="-94"/>
              </a:rPr>
              <a:t>Çevre kirliliğinin en önemli nedeni insan kaynaklı kirliliklerdir. Atmosfere salınan bazı gazlar, doğal kaynakların bilinçsizce kullanımı ve insan nüfusunun artmasıyla birlikte artan tüketim başlıca kirlilik nedenleridir.</a:t>
            </a:r>
          </a:p>
          <a:p>
            <a:pPr marL="171450" indent="-171450">
              <a:buFont typeface="Arial" pitchFamily="34" charset="0"/>
              <a:buChar char="•"/>
              <a:defRPr/>
            </a:pPr>
            <a:endParaRPr lang="tr-TR" sz="1200" dirty="0">
              <a:latin typeface="Poppins" pitchFamily="2" charset="-94"/>
              <a:cs typeface="Poppins" pitchFamily="2" charset="-94"/>
            </a:endParaRPr>
          </a:p>
        </p:txBody>
      </p:sp>
      <p:sp>
        <p:nvSpPr>
          <p:cNvPr id="16" name="Google Shape;15287;p42"/>
          <p:cNvSpPr txBox="1">
            <a:spLocks/>
          </p:cNvSpPr>
          <p:nvPr/>
        </p:nvSpPr>
        <p:spPr>
          <a:xfrm>
            <a:off x="796968" y="664324"/>
            <a:ext cx="349263" cy="538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2</a:t>
            </a:r>
            <a:endParaRPr lang="tr-TR" sz="2400" i="1" dirty="0">
              <a:solidFill>
                <a:schemeClr val="bg1"/>
              </a:solidFill>
              <a:latin typeface="Poppins" pitchFamily="2" charset="-94"/>
              <a:cs typeface="Poppins" pitchFamily="2" charset="-94"/>
              <a:sym typeface="Darker Grotesque Medium"/>
            </a:endParaRPr>
          </a:p>
        </p:txBody>
      </p:sp>
    </p:spTree>
    <p:extLst>
      <p:ext uri="{BB962C8B-B14F-4D97-AF65-F5344CB8AC3E}">
        <p14:creationId xmlns:p14="http://schemas.microsoft.com/office/powerpoint/2010/main" val="2451875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7" name="Google Shape;387;p37"/>
          <p:cNvPicPr preferRelativeResize="0"/>
          <p:nvPr/>
        </p:nvPicPr>
        <p:blipFill>
          <a:blip r:embed="rId3">
            <a:alphaModFix/>
          </a:blip>
          <a:stretch>
            <a:fillRect/>
          </a:stretch>
        </p:blipFill>
        <p:spPr>
          <a:xfrm>
            <a:off x="3244342" y="3886334"/>
            <a:ext cx="2655307" cy="2638500"/>
          </a:xfrm>
          <a:prstGeom prst="rect">
            <a:avLst/>
          </a:prstGeom>
          <a:noFill/>
          <a:ln>
            <a:noFill/>
          </a:ln>
        </p:spPr>
      </p:pic>
      <p:pic>
        <p:nvPicPr>
          <p:cNvPr id="388" name="Google Shape;388;p37"/>
          <p:cNvPicPr preferRelativeResize="0"/>
          <p:nvPr/>
        </p:nvPicPr>
        <p:blipFill>
          <a:blip r:embed="rId4">
            <a:alphaModFix/>
          </a:blip>
          <a:stretch>
            <a:fillRect/>
          </a:stretch>
        </p:blipFill>
        <p:spPr>
          <a:xfrm>
            <a:off x="2515125" y="4523259"/>
            <a:ext cx="2427476" cy="2594152"/>
          </a:xfrm>
          <a:prstGeom prst="rect">
            <a:avLst/>
          </a:prstGeom>
          <a:noFill/>
          <a:ln>
            <a:noFill/>
          </a:ln>
        </p:spPr>
      </p:pic>
      <p:pic>
        <p:nvPicPr>
          <p:cNvPr id="389" name="Google Shape;389;p37"/>
          <p:cNvPicPr preferRelativeResize="0"/>
          <p:nvPr/>
        </p:nvPicPr>
        <p:blipFill>
          <a:blip r:embed="rId5">
            <a:alphaModFix/>
          </a:blip>
          <a:stretch>
            <a:fillRect/>
          </a:stretch>
        </p:blipFill>
        <p:spPr>
          <a:xfrm rot="4840453">
            <a:off x="4250711" y="4905305"/>
            <a:ext cx="2119579" cy="2007358"/>
          </a:xfrm>
          <a:prstGeom prst="rect">
            <a:avLst/>
          </a:prstGeom>
          <a:noFill/>
          <a:ln>
            <a:noFill/>
          </a:ln>
        </p:spPr>
      </p:pic>
      <p:sp>
        <p:nvSpPr>
          <p:cNvPr id="11" name="Dikdörtgen 10"/>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2" name="Paralelkenar 11"/>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BİYOÇEŞİTLİLİK</a:t>
            </a:r>
            <a:endParaRPr lang="tr-TR" sz="2400" i="1" dirty="0">
              <a:solidFill>
                <a:schemeClr val="bg1"/>
              </a:solidFill>
              <a:latin typeface="Poppins" pitchFamily="2" charset="-94"/>
              <a:cs typeface="Poppins" pitchFamily="2" charset="-94"/>
              <a:sym typeface="Darker Grotesque Medium"/>
            </a:endParaRPr>
          </a:p>
        </p:txBody>
      </p:sp>
      <p:sp>
        <p:nvSpPr>
          <p:cNvPr id="14" name="Oval 13"/>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Google Shape;224;p30"/>
          <p:cNvSpPr txBox="1">
            <a:spLocks/>
          </p:cNvSpPr>
          <p:nvPr/>
        </p:nvSpPr>
        <p:spPr>
          <a:xfrm>
            <a:off x="720000" y="1347614"/>
            <a:ext cx="39240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SzPct val="100000"/>
              <a:buFont typeface="Arial" pitchFamily="34" charset="0"/>
              <a:buChar char="•"/>
            </a:pPr>
            <a:r>
              <a:rPr lang="tr-TR" sz="1200" dirty="0">
                <a:latin typeface="Poppins" pitchFamily="2" charset="-94"/>
                <a:cs typeface="Poppins" pitchFamily="2" charset="-94"/>
              </a:rPr>
              <a:t>Belli bir yaşam alanında bulunan bütün </a:t>
            </a:r>
            <a:r>
              <a:rPr lang="tr-TR" sz="1200" dirty="0" smtClean="0">
                <a:latin typeface="Poppins" pitchFamily="2" charset="-94"/>
                <a:cs typeface="Poppins" pitchFamily="2" charset="-94"/>
              </a:rPr>
              <a:t>canlıların </a:t>
            </a:r>
            <a:r>
              <a:rPr lang="tr-TR" sz="1200" dirty="0">
                <a:latin typeface="Poppins" pitchFamily="2" charset="-94"/>
                <a:cs typeface="Poppins" pitchFamily="2" charset="-94"/>
              </a:rPr>
              <a:t>(bitki, hayvan, mikroskobik canlılar </a:t>
            </a:r>
            <a:r>
              <a:rPr lang="tr-TR" sz="1200" dirty="0" smtClean="0">
                <a:latin typeface="Poppins" pitchFamily="2" charset="-94"/>
                <a:cs typeface="Poppins" pitchFamily="2" charset="-94"/>
              </a:rPr>
              <a:t>mercanlar</a:t>
            </a:r>
            <a:r>
              <a:rPr lang="tr-TR" sz="1200" dirty="0">
                <a:latin typeface="Poppins" pitchFamily="2" charset="-94"/>
                <a:cs typeface="Poppins" pitchFamily="2" charset="-94"/>
              </a:rPr>
              <a:t>) sayısı ve zenginliğine </a:t>
            </a:r>
            <a:r>
              <a:rPr lang="tr-TR" sz="1200" i="1" dirty="0">
                <a:solidFill>
                  <a:srgbClr val="FF0000"/>
                </a:solidFill>
                <a:latin typeface="Poppins" pitchFamily="2" charset="-94"/>
                <a:cs typeface="Poppins" pitchFamily="2" charset="-94"/>
              </a:rPr>
              <a:t>biyoçeşitlilik</a:t>
            </a:r>
            <a:r>
              <a:rPr lang="tr-TR" sz="1200" dirty="0">
                <a:latin typeface="Poppins" pitchFamily="2" charset="-94"/>
                <a:cs typeface="Poppins" pitchFamily="2" charset="-94"/>
              </a:rPr>
              <a:t> denir</a:t>
            </a:r>
            <a:r>
              <a:rPr lang="tr-TR" sz="1200" dirty="0" smtClean="0">
                <a:latin typeface="Poppins" pitchFamily="2" charset="-94"/>
                <a:cs typeface="Poppins" pitchFamily="2" charset="-94"/>
              </a:rPr>
              <a:t>.</a:t>
            </a:r>
          </a:p>
          <a:p>
            <a:pPr marL="285750" indent="-285750">
              <a:buSzPct val="100000"/>
              <a:buFont typeface="Arial" pitchFamily="34" charset="0"/>
              <a:buChar char="•"/>
            </a:pPr>
            <a:endParaRPr lang="tr-TR" sz="1200" dirty="0">
              <a:latin typeface="Poppins" pitchFamily="2" charset="-94"/>
              <a:cs typeface="Poppins" pitchFamily="2" charset="-94"/>
            </a:endParaRPr>
          </a:p>
          <a:p>
            <a:pPr marL="285750" indent="-285750">
              <a:buSzPct val="100000"/>
              <a:buFont typeface="Arial" pitchFamily="34" charset="0"/>
              <a:buChar char="•"/>
            </a:pPr>
            <a:r>
              <a:rPr lang="tr-TR" sz="1200" dirty="0">
                <a:latin typeface="Poppins" pitchFamily="2" charset="-94"/>
                <a:cs typeface="Poppins" pitchFamily="2" charset="-94"/>
              </a:rPr>
              <a:t>Biyolojik çeşitlilik ekosistemleri dengede tutar, gezegenimizi yaşanabilir hale getirir; sağlığımızı, çevremizi ve ekonomimizi destekler. </a:t>
            </a:r>
            <a:endParaRPr lang="tr-TR" sz="1200" dirty="0">
              <a:latin typeface="Poppins" pitchFamily="2" charset="-94"/>
              <a:cs typeface="Poppins" pitchFamily="2" charset="-94"/>
            </a:endParaRPr>
          </a:p>
        </p:txBody>
      </p:sp>
      <p:sp>
        <p:nvSpPr>
          <p:cNvPr id="16" name="Google Shape;15287;p42"/>
          <p:cNvSpPr txBox="1">
            <a:spLocks/>
          </p:cNvSpPr>
          <p:nvPr/>
        </p:nvSpPr>
        <p:spPr>
          <a:xfrm>
            <a:off x="796968" y="664324"/>
            <a:ext cx="349263" cy="538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1</a:t>
            </a:r>
            <a:endParaRPr lang="tr-TR" sz="2400" i="1" dirty="0">
              <a:solidFill>
                <a:schemeClr val="bg1"/>
              </a:solidFill>
              <a:latin typeface="Poppins" pitchFamily="2" charset="-94"/>
              <a:cs typeface="Poppins" pitchFamily="2" charset="-94"/>
              <a:sym typeface="Darker Grotesque Medium"/>
            </a:endParaRPr>
          </a:p>
        </p:txBody>
      </p:sp>
      <p:pic>
        <p:nvPicPr>
          <p:cNvPr id="1026" name="Picture 2"/>
          <p:cNvPicPr>
            <a:picLocks noChangeAspect="1" noChangeArrowheads="1"/>
          </p:cNvPicPr>
          <p:nvPr/>
        </p:nvPicPr>
        <p:blipFill>
          <a:blip r:embed="rId6">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4877820" y="1347614"/>
            <a:ext cx="3295913" cy="32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50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İnsan Kaynaklı Çevre Sorunları</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314"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2125463" y="1217473"/>
            <a:ext cx="4876039" cy="347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27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Hava Kirliliği</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Hava kirliliğine araba egzozlarından çıkan gazlar, fabrika bacalarından çıkan gazlar ve evlerde yakılan odun ve kömür gibi fosil yakıtlardan çıkan dumanlar neden olmaktadır. </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Benzin, kömür, motorin, LPG gibi yakıtlara fosil yakıtlar denir. Fosil yakıtların yanmasıyla ortaya çıkan gazlar ise havayı kirletir</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Hava kirliliğinin sonucunda da </a:t>
            </a:r>
            <a:r>
              <a:rPr lang="tr-TR" sz="1200" i="1" dirty="0">
                <a:solidFill>
                  <a:srgbClr val="FF0000"/>
                </a:solidFill>
                <a:latin typeface="Poppins" pitchFamily="2" charset="-94"/>
                <a:cs typeface="Poppins" pitchFamily="2" charset="-94"/>
              </a:rPr>
              <a:t>sera etkisi, küresel ısınma, ozon tabakasının incelmesi, asit yağmurları</a:t>
            </a:r>
            <a:r>
              <a:rPr lang="tr-TR" sz="1200" dirty="0">
                <a:latin typeface="Poppins" pitchFamily="2" charset="-94"/>
                <a:cs typeface="Poppins" pitchFamily="2" charset="-94"/>
              </a:rPr>
              <a:t> gibi sorunlar ortaya çıkar.</a:t>
            </a:r>
          </a:p>
          <a:p>
            <a:pPr marL="0" indent="0">
              <a:buClr>
                <a:srgbClr val="000000"/>
              </a:buClr>
              <a:buSzTx/>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p:txBody>
      </p:sp>
      <p:pic>
        <p:nvPicPr>
          <p:cNvPr id="14338" name="Picture 2"/>
          <p:cNvPicPr>
            <a:picLocks noChangeAspect="1" noChangeArrowheads="1"/>
          </p:cNvPicPr>
          <p:nvPr/>
        </p:nvPicPr>
        <p:blipFill>
          <a:blip r:embed="rId3">
            <a:clrChange>
              <a:clrFrom>
                <a:srgbClr val="F1F4F2"/>
              </a:clrFrom>
              <a:clrTo>
                <a:srgbClr val="F1F4F2">
                  <a:alpha val="0"/>
                </a:srgbClr>
              </a:clrTo>
            </a:clrChange>
            <a:extLst>
              <a:ext uri="{28A0092B-C50C-407E-A947-70E740481C1C}">
                <a14:useLocalDpi xmlns:a14="http://schemas.microsoft.com/office/drawing/2010/main" val="0"/>
              </a:ext>
            </a:extLst>
          </a:blip>
          <a:srcRect/>
          <a:stretch>
            <a:fillRect/>
          </a:stretch>
        </p:blipFill>
        <p:spPr bwMode="auto">
          <a:xfrm>
            <a:off x="1943675" y="3009503"/>
            <a:ext cx="5218013" cy="166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729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Sera Etkisi ve Küresel Isınma</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4352584"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Atmosferdeki gazlar tarafından Güneş ışınlarının bir kısmının tutulmasına </a:t>
            </a:r>
            <a:r>
              <a:rPr lang="tr-TR" sz="1200" i="1" dirty="0">
                <a:solidFill>
                  <a:srgbClr val="FF0000"/>
                </a:solidFill>
                <a:latin typeface="Poppins" pitchFamily="2" charset="-94"/>
                <a:cs typeface="Poppins" pitchFamily="2" charset="-94"/>
              </a:rPr>
              <a:t>sera etkisi </a:t>
            </a:r>
            <a:r>
              <a:rPr lang="tr-TR" sz="1200" dirty="0">
                <a:latin typeface="Poppins" pitchFamily="2" charset="-94"/>
                <a:cs typeface="Poppins" pitchFamily="2" charset="-94"/>
              </a:rPr>
              <a:t>denir. Hava kirliliğiyle beraber bu gazların miktarı artar ve </a:t>
            </a:r>
            <a:r>
              <a:rPr lang="tr-TR" sz="1200" dirty="0" smtClean="0">
                <a:latin typeface="Poppins" pitchFamily="2" charset="-94"/>
                <a:cs typeface="Poppins" pitchFamily="2" charset="-94"/>
              </a:rPr>
              <a:t>yeryüzü </a:t>
            </a:r>
            <a:r>
              <a:rPr lang="tr-TR" sz="1200" dirty="0">
                <a:latin typeface="Poppins" pitchFamily="2" charset="-94"/>
                <a:cs typeface="Poppins" pitchFamily="2" charset="-94"/>
              </a:rPr>
              <a:t>gereğinden fazla </a:t>
            </a:r>
            <a:r>
              <a:rPr lang="tr-TR" sz="1200" dirty="0" smtClean="0">
                <a:latin typeface="Poppins" pitchFamily="2" charset="-94"/>
                <a:cs typeface="Poppins" pitchFamily="2" charset="-94"/>
              </a:rPr>
              <a:t>ısınır.</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İnsanlar </a:t>
            </a:r>
            <a:r>
              <a:rPr lang="tr-TR" sz="1200" dirty="0">
                <a:latin typeface="Poppins" pitchFamily="2" charset="-94"/>
                <a:cs typeface="Poppins" pitchFamily="2" charset="-94"/>
              </a:rPr>
              <a:t>tarafından atmosfere salınan kirli </a:t>
            </a:r>
            <a:r>
              <a:rPr lang="tr-TR" sz="1200" dirty="0" smtClean="0">
                <a:latin typeface="Poppins" pitchFamily="2" charset="-94"/>
                <a:cs typeface="Poppins" pitchFamily="2" charset="-94"/>
              </a:rPr>
              <a:t>gazların </a:t>
            </a:r>
            <a:r>
              <a:rPr lang="tr-TR" sz="1200" dirty="0">
                <a:latin typeface="Poppins" pitchFamily="2" charset="-94"/>
                <a:cs typeface="Poppins" pitchFamily="2" charset="-94"/>
              </a:rPr>
              <a:t>sera etkisi oluşturması sonucunda Dünya yüzeyinin sıcaklığının artmasına </a:t>
            </a:r>
            <a:r>
              <a:rPr lang="tr-TR" sz="1200" i="1" dirty="0">
                <a:solidFill>
                  <a:srgbClr val="FF0000"/>
                </a:solidFill>
                <a:latin typeface="Poppins" pitchFamily="2" charset="-94"/>
                <a:cs typeface="Poppins" pitchFamily="2" charset="-94"/>
              </a:rPr>
              <a:t>küresel ısınma </a:t>
            </a:r>
            <a:r>
              <a:rPr lang="tr-TR" sz="1200" dirty="0">
                <a:latin typeface="Poppins" pitchFamily="2" charset="-94"/>
                <a:cs typeface="Poppins" pitchFamily="2" charset="-94"/>
              </a:rPr>
              <a:t>denir.</a:t>
            </a:r>
            <a:endParaRPr lang="tr-TR" sz="1200" dirty="0" smtClean="0">
              <a:latin typeface="Poppins" pitchFamily="2" charset="-94"/>
              <a:cs typeface="Poppins" pitchFamily="2" charset="-94"/>
            </a:endParaRPr>
          </a:p>
        </p:txBody>
      </p:sp>
      <p:pic>
        <p:nvPicPr>
          <p:cNvPr id="15362" name="Picture 2"/>
          <p:cNvPicPr>
            <a:picLocks noChangeAspect="1" noChangeArrowheads="1"/>
          </p:cNvPicPr>
          <p:nvPr/>
        </p:nvPicPr>
        <p:blipFill>
          <a:blip r:embed="rId3">
            <a:clrChange>
              <a:clrFrom>
                <a:srgbClr val="F6D6CA"/>
              </a:clrFrom>
              <a:clrTo>
                <a:srgbClr val="F6D6CA">
                  <a:alpha val="0"/>
                </a:srgbClr>
              </a:clrTo>
            </a:clrChange>
            <a:extLst>
              <a:ext uri="{28A0092B-C50C-407E-A947-70E740481C1C}">
                <a14:useLocalDpi xmlns:a14="http://schemas.microsoft.com/office/drawing/2010/main" val="0"/>
              </a:ext>
            </a:extLst>
          </a:blip>
          <a:srcRect/>
          <a:stretch>
            <a:fillRect/>
          </a:stretch>
        </p:blipFill>
        <p:spPr bwMode="auto">
          <a:xfrm>
            <a:off x="5747808" y="1320918"/>
            <a:ext cx="2228934" cy="154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clrChange>
              <a:clrFrom>
                <a:srgbClr val="F6D6CA"/>
              </a:clrFrom>
              <a:clrTo>
                <a:srgbClr val="F6D6CA">
                  <a:alpha val="0"/>
                </a:srgbClr>
              </a:clrTo>
            </a:clrChange>
            <a:extLst>
              <a:ext uri="{28A0092B-C50C-407E-A947-70E740481C1C}">
                <a14:useLocalDpi xmlns:a14="http://schemas.microsoft.com/office/drawing/2010/main" val="0"/>
              </a:ext>
            </a:extLst>
          </a:blip>
          <a:srcRect/>
          <a:stretch>
            <a:fillRect/>
          </a:stretch>
        </p:blipFill>
        <p:spPr bwMode="auto">
          <a:xfrm>
            <a:off x="5747808" y="2996613"/>
            <a:ext cx="2228934" cy="156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428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Ozon Tabakası ve Asit Yağmurları</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4352584"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i="1" dirty="0" smtClean="0">
                <a:latin typeface="Poppins" pitchFamily="2" charset="-94"/>
                <a:cs typeface="Poppins" pitchFamily="2" charset="-94"/>
              </a:rPr>
              <a:t>Deodorantlar, </a:t>
            </a:r>
            <a:r>
              <a:rPr lang="tr-TR" sz="1200" i="1" dirty="0">
                <a:latin typeface="Poppins" pitchFamily="2" charset="-94"/>
                <a:cs typeface="Poppins" pitchFamily="2" charset="-94"/>
              </a:rPr>
              <a:t>spreyler, klima</a:t>
            </a:r>
            <a:r>
              <a:rPr lang="tr-TR" sz="1200" dirty="0">
                <a:latin typeface="Poppins" pitchFamily="2" charset="-94"/>
                <a:cs typeface="Poppins" pitchFamily="2" charset="-94"/>
              </a:rPr>
              <a:t> ve </a:t>
            </a:r>
            <a:r>
              <a:rPr lang="tr-TR" sz="1200" i="1" dirty="0">
                <a:latin typeface="Poppins" pitchFamily="2" charset="-94"/>
                <a:cs typeface="Poppins" pitchFamily="2" charset="-94"/>
              </a:rPr>
              <a:t>buzdolaplarında </a:t>
            </a:r>
            <a:r>
              <a:rPr lang="tr-TR" sz="1200" dirty="0">
                <a:latin typeface="Poppins" pitchFamily="2" charset="-94"/>
                <a:cs typeface="Poppins" pitchFamily="2" charset="-94"/>
              </a:rPr>
              <a:t>kullanılan gazlar Dünya'nın etrafını saran ozon tabakasının incelmesine neden olur. Bu durumda Güneş'in zararlı ışınları Dünya'mıza ulaşır ve </a:t>
            </a:r>
            <a:r>
              <a:rPr lang="tr-TR" sz="1200" dirty="0" smtClean="0">
                <a:latin typeface="Poppins" pitchFamily="2" charset="-94"/>
                <a:cs typeface="Poppins" pitchFamily="2" charset="-94"/>
              </a:rPr>
              <a:t>canlılara </a:t>
            </a:r>
            <a:r>
              <a:rPr lang="tr-TR" sz="1200" dirty="0">
                <a:latin typeface="Poppins" pitchFamily="2" charset="-94"/>
                <a:cs typeface="Poppins" pitchFamily="2" charset="-94"/>
              </a:rPr>
              <a:t>zarar verir</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Yeryüzünden havaya karışan zararlı gazlar, </a:t>
            </a:r>
            <a:r>
              <a:rPr lang="tr-TR" sz="1200" dirty="0" smtClean="0">
                <a:latin typeface="Poppins" pitchFamily="2" charset="-94"/>
                <a:cs typeface="Poppins" pitchFamily="2" charset="-94"/>
              </a:rPr>
              <a:t>atmosferdeki </a:t>
            </a:r>
            <a:r>
              <a:rPr lang="tr-TR" sz="1200" dirty="0">
                <a:latin typeface="Poppins" pitchFamily="2" charset="-94"/>
                <a:cs typeface="Poppins" pitchFamily="2" charset="-94"/>
              </a:rPr>
              <a:t>karbondioksit ile bir araya gelerek </a:t>
            </a:r>
            <a:r>
              <a:rPr lang="tr-TR" sz="1200" i="1" dirty="0">
                <a:solidFill>
                  <a:srgbClr val="FF0000"/>
                </a:solidFill>
                <a:latin typeface="Poppins" pitchFamily="2" charset="-94"/>
                <a:cs typeface="Poppins" pitchFamily="2" charset="-94"/>
              </a:rPr>
              <a:t>asit yağmurlarını </a:t>
            </a:r>
            <a:r>
              <a:rPr lang="tr-TR" sz="1200" dirty="0">
                <a:latin typeface="Poppins" pitchFamily="2" charset="-94"/>
                <a:cs typeface="Poppins" pitchFamily="2" charset="-94"/>
              </a:rPr>
              <a:t>oluşturur. </a:t>
            </a: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Asit yağmurları otomobillerin yüzeylerine, </a:t>
            </a:r>
            <a:r>
              <a:rPr lang="tr-TR" sz="1200" dirty="0">
                <a:latin typeface="Poppins" pitchFamily="2" charset="-94"/>
                <a:cs typeface="Poppins" pitchFamily="2" charset="-94"/>
              </a:rPr>
              <a:t>tarihi eserler ve canlılara zarar verir.</a:t>
            </a:r>
            <a:endParaRPr lang="tr-TR" sz="1200" dirty="0" smtClean="0">
              <a:latin typeface="Poppins" pitchFamily="2" charset="-94"/>
              <a:cs typeface="Poppins" pitchFamily="2" charset="-94"/>
            </a:endParaRPr>
          </a:p>
        </p:txBody>
      </p:sp>
      <p:pic>
        <p:nvPicPr>
          <p:cNvPr id="16386" name="Picture 2"/>
          <p:cNvPicPr>
            <a:picLocks noChangeAspect="1" noChangeArrowheads="1"/>
          </p:cNvPicPr>
          <p:nvPr/>
        </p:nvPicPr>
        <p:blipFill>
          <a:blip r:embed="rId3">
            <a:clrChange>
              <a:clrFrom>
                <a:srgbClr val="F6D6CA"/>
              </a:clrFrom>
              <a:clrTo>
                <a:srgbClr val="F6D6CA">
                  <a:alpha val="0"/>
                </a:srgbClr>
              </a:clrTo>
            </a:clrChange>
            <a:extLst>
              <a:ext uri="{28A0092B-C50C-407E-A947-70E740481C1C}">
                <a14:useLocalDpi xmlns:a14="http://schemas.microsoft.com/office/drawing/2010/main" val="0"/>
              </a:ext>
            </a:extLst>
          </a:blip>
          <a:srcRect/>
          <a:stretch>
            <a:fillRect/>
          </a:stretch>
        </p:blipFill>
        <p:spPr bwMode="auto">
          <a:xfrm>
            <a:off x="5812989" y="1347613"/>
            <a:ext cx="2089563" cy="158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clrChange>
              <a:clrFrom>
                <a:srgbClr val="FCD8CB"/>
              </a:clrFrom>
              <a:clrTo>
                <a:srgbClr val="FCD8CB">
                  <a:alpha val="0"/>
                </a:srgbClr>
              </a:clrTo>
            </a:clrChange>
            <a:extLst>
              <a:ext uri="{28A0092B-C50C-407E-A947-70E740481C1C}">
                <a14:useLocalDpi xmlns:a14="http://schemas.microsoft.com/office/drawing/2010/main" val="0"/>
              </a:ext>
            </a:extLst>
          </a:blip>
          <a:srcRect/>
          <a:stretch>
            <a:fillRect/>
          </a:stretch>
        </p:blipFill>
        <p:spPr bwMode="auto">
          <a:xfrm>
            <a:off x="5812989" y="2991855"/>
            <a:ext cx="2109513" cy="162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9551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i="1" dirty="0" smtClean="0">
                <a:solidFill>
                  <a:schemeClr val="bg1"/>
                </a:solidFill>
                <a:latin typeface="Poppins" pitchFamily="2" charset="-94"/>
                <a:cs typeface="Poppins" pitchFamily="2" charset="-94"/>
                <a:sym typeface="Darker Grotesque Medium"/>
              </a:rPr>
              <a:t>Hava Kirliliğini Engellemek İçin Neler Yapılabilir?</a:t>
            </a:r>
            <a:endParaRPr lang="tr-TR" sz="20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4352584"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Hava kirliliğine sebep olan fosil yakıt kullanımı azaltılmalıdır. Bunların yerine güneş, rüzgâr gibi kirliliğe sebep </a:t>
            </a:r>
            <a:r>
              <a:rPr lang="tr-TR" sz="1200" dirty="0" smtClean="0">
                <a:latin typeface="Poppins" pitchFamily="2" charset="-94"/>
                <a:cs typeface="Poppins" pitchFamily="2" charset="-94"/>
              </a:rPr>
              <a:t>olmayan </a:t>
            </a:r>
            <a:r>
              <a:rPr lang="tr-TR" sz="1200" dirty="0">
                <a:latin typeface="Poppins" pitchFamily="2" charset="-94"/>
                <a:cs typeface="Poppins" pitchFamily="2" charset="-94"/>
              </a:rPr>
              <a:t>yenilenebilir enerji kaynakları kullanılmalıdır.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Toplu </a:t>
            </a:r>
            <a:r>
              <a:rPr lang="tr-TR" sz="1200" dirty="0">
                <a:latin typeface="Poppins" pitchFamily="2" charset="-94"/>
                <a:cs typeface="Poppins" pitchFamily="2" charset="-94"/>
              </a:rPr>
              <a:t>ulaşım araçlarının kullanımı artırılmalıdır.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Fabrika </a:t>
            </a:r>
            <a:r>
              <a:rPr lang="tr-TR" sz="1200" dirty="0">
                <a:latin typeface="Poppins" pitchFamily="2" charset="-94"/>
                <a:cs typeface="Poppins" pitchFamily="2" charset="-94"/>
              </a:rPr>
              <a:t>bacalarına filtre takılmalıdır.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Fotosentez </a:t>
            </a:r>
            <a:r>
              <a:rPr lang="tr-TR" sz="1200" dirty="0">
                <a:latin typeface="Poppins" pitchFamily="2" charset="-94"/>
                <a:cs typeface="Poppins" pitchFamily="2" charset="-94"/>
              </a:rPr>
              <a:t>yaparak havadaki karbondioksiti azaltan yeşil bitkiler korunmalı, sayıları artırılmalıdır.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Denetimler </a:t>
            </a:r>
            <a:r>
              <a:rPr lang="tr-TR" sz="1200" dirty="0">
                <a:latin typeface="Poppins" pitchFamily="2" charset="-94"/>
                <a:cs typeface="Poppins" pitchFamily="2" charset="-94"/>
              </a:rPr>
              <a:t>ve cezalar artırılmalıdır.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İnsanlar </a:t>
            </a:r>
            <a:r>
              <a:rPr lang="tr-TR" sz="1200" dirty="0">
                <a:latin typeface="Poppins" pitchFamily="2" charset="-94"/>
                <a:cs typeface="Poppins" pitchFamily="2" charset="-94"/>
              </a:rPr>
              <a:t>bilinçlendirilmelidir.</a:t>
            </a:r>
            <a:endParaRPr lang="tr-TR" sz="1200" dirty="0" smtClean="0">
              <a:latin typeface="Poppins" pitchFamily="2" charset="-94"/>
              <a:cs typeface="Poppins" pitchFamily="2" charset="-94"/>
            </a:endParaRPr>
          </a:p>
        </p:txBody>
      </p:sp>
      <p:pic>
        <p:nvPicPr>
          <p:cNvPr id="17410" name="Picture 2" descr="C:\Users\Eru Iluvatar\Desktop\hava_kirliligi_15592936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106" y="1471014"/>
            <a:ext cx="3189774" cy="212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56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8" name="Yuvarlatılmış Dikdörtgen 7"/>
          <p:cNvSpPr/>
          <p:nvPr/>
        </p:nvSpPr>
        <p:spPr>
          <a:xfrm>
            <a:off x="762140" y="699542"/>
            <a:ext cx="7704856" cy="313159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Google Shape;15289;p42"/>
          <p:cNvSpPr txBox="1">
            <a:spLocks/>
          </p:cNvSpPr>
          <p:nvPr/>
        </p:nvSpPr>
        <p:spPr>
          <a:xfrm>
            <a:off x="906156" y="1347613"/>
            <a:ext cx="5120875" cy="18494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Nükleer santral, nükleer kazalar, nükleer santral </a:t>
            </a:r>
            <a:r>
              <a:rPr lang="tr-TR" sz="1200" dirty="0" smtClean="0">
                <a:solidFill>
                  <a:schemeClr val="bg1">
                    <a:lumMod val="10000"/>
                  </a:schemeClr>
                </a:solidFill>
                <a:latin typeface="Poppins" pitchFamily="2" charset="-94"/>
                <a:cs typeface="Poppins" pitchFamily="2" charset="-94"/>
              </a:rPr>
              <a:t>sızıntıları </a:t>
            </a:r>
            <a:r>
              <a:rPr lang="tr-TR" sz="1200" dirty="0">
                <a:solidFill>
                  <a:schemeClr val="bg1">
                    <a:lumMod val="10000"/>
                  </a:schemeClr>
                </a:solidFill>
                <a:latin typeface="Poppins" pitchFamily="2" charset="-94"/>
                <a:cs typeface="Poppins" pitchFamily="2" charset="-94"/>
              </a:rPr>
              <a:t>ve atom bombalarının oluşturduğu </a:t>
            </a:r>
            <a:r>
              <a:rPr lang="tr-TR" sz="1200" dirty="0" smtClean="0">
                <a:solidFill>
                  <a:schemeClr val="bg1">
                    <a:lumMod val="10000"/>
                  </a:schemeClr>
                </a:solidFill>
                <a:latin typeface="Poppins" pitchFamily="2" charset="-94"/>
                <a:cs typeface="Poppins" pitchFamily="2" charset="-94"/>
              </a:rPr>
              <a:t>kirliliğe </a:t>
            </a:r>
            <a:r>
              <a:rPr lang="tr-TR" sz="1200" i="1" dirty="0" smtClean="0">
                <a:solidFill>
                  <a:srgbClr val="FF0000"/>
                </a:solidFill>
                <a:latin typeface="Poppins" pitchFamily="2" charset="-94"/>
                <a:cs typeface="Poppins" pitchFamily="2" charset="-94"/>
              </a:rPr>
              <a:t>nükleer kirlilik </a:t>
            </a:r>
            <a:r>
              <a:rPr lang="tr-TR" sz="1200" dirty="0" smtClean="0">
                <a:solidFill>
                  <a:schemeClr val="bg1">
                    <a:lumMod val="10000"/>
                  </a:schemeClr>
                </a:solidFill>
                <a:latin typeface="Poppins" pitchFamily="2" charset="-94"/>
                <a:cs typeface="Poppins" pitchFamily="2" charset="-94"/>
              </a:rPr>
              <a:t>denir.</a:t>
            </a:r>
            <a:endParaRPr lang="tr-TR" sz="1200" dirty="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endParaRPr lang="tr-TR" sz="1200" dirty="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Örneğin </a:t>
            </a:r>
            <a:r>
              <a:rPr lang="tr-TR" sz="1200" dirty="0">
                <a:solidFill>
                  <a:schemeClr val="bg1">
                    <a:lumMod val="10000"/>
                  </a:schemeClr>
                </a:solidFill>
                <a:latin typeface="Poppins" pitchFamily="2" charset="-94"/>
                <a:cs typeface="Poppins" pitchFamily="2" charset="-94"/>
              </a:rPr>
              <a:t>1986 yılında Rusya'da meydana gelen </a:t>
            </a:r>
            <a:r>
              <a:rPr lang="tr-TR" sz="1200" dirty="0" smtClean="0">
                <a:solidFill>
                  <a:srgbClr val="FF0000"/>
                </a:solidFill>
                <a:latin typeface="Poppins" pitchFamily="2" charset="-94"/>
                <a:cs typeface="Poppins" pitchFamily="2" charset="-94"/>
              </a:rPr>
              <a:t>Çernobil </a:t>
            </a:r>
            <a:r>
              <a:rPr lang="tr-TR" sz="1200" dirty="0">
                <a:solidFill>
                  <a:srgbClr val="FF0000"/>
                </a:solidFill>
                <a:latin typeface="Poppins" pitchFamily="2" charset="-94"/>
                <a:cs typeface="Poppins" pitchFamily="2" charset="-94"/>
              </a:rPr>
              <a:t>Nükleer Santralindeki </a:t>
            </a:r>
            <a:r>
              <a:rPr lang="tr-TR" sz="1200" dirty="0">
                <a:solidFill>
                  <a:schemeClr val="bg1">
                    <a:lumMod val="10000"/>
                  </a:schemeClr>
                </a:solidFill>
                <a:latin typeface="Poppins" pitchFamily="2" charset="-94"/>
                <a:cs typeface="Poppins" pitchFamily="2" charset="-94"/>
              </a:rPr>
              <a:t>patlama sonucu çevreye çok fazla radyoaktif madde salınmıştı. Atmosferin etkisiyle bu maddeler Karadeniz kıyılarına kadar </a:t>
            </a:r>
            <a:r>
              <a:rPr lang="tr-TR" sz="1200" dirty="0" smtClean="0">
                <a:solidFill>
                  <a:schemeClr val="bg1">
                    <a:lumMod val="10000"/>
                  </a:schemeClr>
                </a:solidFill>
                <a:latin typeface="Poppins" pitchFamily="2" charset="-94"/>
                <a:cs typeface="Poppins" pitchFamily="2" charset="-94"/>
              </a:rPr>
              <a:t>yayılmış </a:t>
            </a:r>
            <a:r>
              <a:rPr lang="tr-TR" sz="1200" dirty="0">
                <a:solidFill>
                  <a:schemeClr val="bg1">
                    <a:lumMod val="10000"/>
                  </a:schemeClr>
                </a:solidFill>
                <a:latin typeface="Poppins" pitchFamily="2" charset="-94"/>
                <a:cs typeface="Poppins" pitchFamily="2" charset="-94"/>
              </a:rPr>
              <a:t>ve nesiller boyunca devam eden kanser </a:t>
            </a:r>
            <a:r>
              <a:rPr lang="tr-TR" sz="1200" dirty="0" smtClean="0">
                <a:solidFill>
                  <a:schemeClr val="bg1">
                    <a:lumMod val="10000"/>
                  </a:schemeClr>
                </a:solidFill>
                <a:latin typeface="Poppins" pitchFamily="2" charset="-94"/>
                <a:cs typeface="Poppins" pitchFamily="2" charset="-94"/>
              </a:rPr>
              <a:t>hastalığına </a:t>
            </a:r>
            <a:r>
              <a:rPr lang="tr-TR" sz="1200" dirty="0">
                <a:solidFill>
                  <a:schemeClr val="bg1">
                    <a:lumMod val="10000"/>
                  </a:schemeClr>
                </a:solidFill>
                <a:latin typeface="Poppins" pitchFamily="2" charset="-94"/>
                <a:cs typeface="Poppins" pitchFamily="2" charset="-94"/>
              </a:rPr>
              <a:t>sebep olmuştur.</a:t>
            </a:r>
            <a:endParaRPr lang="tr-TR" sz="1200" dirty="0">
              <a:solidFill>
                <a:schemeClr val="bg1">
                  <a:lumMod val="10000"/>
                </a:schemeClr>
              </a:solidFill>
              <a:latin typeface="Poppins" pitchFamily="2" charset="-94"/>
              <a:cs typeface="Poppins" pitchFamily="2" charset="-94"/>
            </a:endParaRPr>
          </a:p>
        </p:txBody>
      </p:sp>
      <p:sp>
        <p:nvSpPr>
          <p:cNvPr id="10" name="Yuvarlatılmış Dikdörtgen 9"/>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ıgen 10"/>
          <p:cNvSpPr/>
          <p:nvPr/>
        </p:nvSpPr>
        <p:spPr>
          <a:xfrm>
            <a:off x="539552" y="627534"/>
            <a:ext cx="648072" cy="576064"/>
          </a:xfrm>
          <a:prstGeom prst="hexagon">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dirty="0" smtClean="0">
                <a:solidFill>
                  <a:schemeClr val="bg1"/>
                </a:solidFill>
                <a:latin typeface="321impact" pitchFamily="2" charset="0"/>
                <a:cs typeface="Poppins" pitchFamily="2" charset="-94"/>
                <a:sym typeface="Darker Grotesque Medium"/>
              </a:rPr>
              <a:t>BİLGİ</a:t>
            </a:r>
            <a:endParaRPr lang="tr-TR" sz="2000" dirty="0">
              <a:solidFill>
                <a:schemeClr val="bg1"/>
              </a:solidFill>
              <a:latin typeface="321impact" pitchFamily="2" charset="0"/>
              <a:cs typeface="Poppins" pitchFamily="2" charset="-94"/>
              <a:sym typeface="Darker Grotesque Medium"/>
            </a:endParaRPr>
          </a:p>
        </p:txBody>
      </p:sp>
      <p:pic>
        <p:nvPicPr>
          <p:cNvPr id="13" name="Picture 3" descr="C:\Users\Eru Iluvatar\Desktop\pngw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Eru Iluvatar\Desktop\Chernobyl_Disa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924" y="1253008"/>
            <a:ext cx="2067239" cy="241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530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Su Kirliliği</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5640753"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Su, tüm canlıların yaşaması için önemlidir. </a:t>
            </a: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Su </a:t>
            </a:r>
            <a:r>
              <a:rPr lang="tr-TR" sz="1200" dirty="0">
                <a:latin typeface="Poppins" pitchFamily="2" charset="-94"/>
                <a:cs typeface="Poppins" pitchFamily="2" charset="-94"/>
              </a:rPr>
              <a:t>pek çok canlının yaşam </a:t>
            </a:r>
            <a:r>
              <a:rPr lang="tr-TR" sz="1200" dirty="0" smtClean="0">
                <a:latin typeface="Poppins" pitchFamily="2" charset="-94"/>
                <a:cs typeface="Poppins" pitchFamily="2" charset="-94"/>
              </a:rPr>
              <a:t>alanı ve besin kaynağıdır. </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Sularda </a:t>
            </a:r>
            <a:r>
              <a:rPr lang="tr-TR" sz="1200" dirty="0">
                <a:latin typeface="Poppins" pitchFamily="2" charset="-94"/>
                <a:cs typeface="Poppins" pitchFamily="2" charset="-94"/>
              </a:rPr>
              <a:t>yaşayan bazı canlılar fotosentez yaparak oksijen verirler. (Su yosunları)</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İçme </a:t>
            </a:r>
            <a:r>
              <a:rPr lang="tr-TR" sz="1200" dirty="0">
                <a:latin typeface="Poppins" pitchFamily="2" charset="-94"/>
                <a:cs typeface="Poppins" pitchFamily="2" charset="-94"/>
              </a:rPr>
              <a:t>suyundaki kirlilikler, suyun içilmesi durumunda bazı hastalıklara sebep olur. Nehir, göl, deniz gibi suların kirlenmesi ise bu sularda yaşayan canlıların ölmesine sebep olur. Ayrıca bu sularla sulanan tarlalarda yetiştirilen meyve ve sebzelerin sağlıksız olması sonucunu doğurur.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i="1" dirty="0" smtClean="0">
                <a:solidFill>
                  <a:srgbClr val="FF0000"/>
                </a:solidFill>
                <a:latin typeface="Poppins" pitchFamily="2" charset="-94"/>
                <a:cs typeface="Poppins" pitchFamily="2" charset="-94"/>
              </a:rPr>
              <a:t>Ev </a:t>
            </a:r>
            <a:r>
              <a:rPr lang="tr-TR" sz="1200" i="1" dirty="0">
                <a:solidFill>
                  <a:srgbClr val="FF0000"/>
                </a:solidFill>
                <a:latin typeface="Poppins" pitchFamily="2" charset="-94"/>
                <a:cs typeface="Poppins" pitchFamily="2" charset="-94"/>
              </a:rPr>
              <a:t>ve fabrika atıklarının, gübrelerin suya karışması, yakıt ve kimyasal madde taşıyan tankerlerin yaptıkları kazalar sonucu suya karışan maddeler </a:t>
            </a:r>
            <a:r>
              <a:rPr lang="tr-TR" sz="1200" dirty="0">
                <a:latin typeface="Poppins" pitchFamily="2" charset="-94"/>
                <a:cs typeface="Poppins" pitchFamily="2" charset="-94"/>
              </a:rPr>
              <a:t>su kirliliğine sebep olur.</a:t>
            </a:r>
            <a:endParaRPr lang="tr-TR" sz="1200" dirty="0" smtClean="0">
              <a:latin typeface="Poppins" pitchFamily="2" charset="-94"/>
              <a:cs typeface="Poppins" pitchFamily="2" charset="-94"/>
            </a:endParaRPr>
          </a:p>
        </p:txBody>
      </p:sp>
      <p:pic>
        <p:nvPicPr>
          <p:cNvPr id="19459" name="Picture 3"/>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6485845" y="1219864"/>
            <a:ext cx="1570219" cy="167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6485845" y="2931790"/>
            <a:ext cx="1570218" cy="16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786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i="1" dirty="0" smtClean="0">
                <a:solidFill>
                  <a:schemeClr val="bg1"/>
                </a:solidFill>
                <a:latin typeface="Poppins" pitchFamily="2" charset="-94"/>
                <a:cs typeface="Poppins" pitchFamily="2" charset="-94"/>
                <a:sym typeface="Darker Grotesque Medium"/>
              </a:rPr>
              <a:t>Su Kirliliğini Önlemek İçin Alınabilecek Tedbirler</a:t>
            </a:r>
            <a:endParaRPr lang="tr-TR" sz="20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5640753"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İnsanlar, </a:t>
            </a:r>
            <a:r>
              <a:rPr lang="tr-TR" sz="1200" dirty="0">
                <a:latin typeface="Poppins" pitchFamily="2" charset="-94"/>
                <a:cs typeface="Poppins" pitchFamily="2" charset="-94"/>
              </a:rPr>
              <a:t>su kirliliği ve suyun önemiyle ilgili bilgilendirilmelidir.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Atık </a:t>
            </a:r>
            <a:r>
              <a:rPr lang="tr-TR" sz="1200" dirty="0">
                <a:latin typeface="Poppins" pitchFamily="2" charset="-94"/>
                <a:cs typeface="Poppins" pitchFamily="2" charset="-94"/>
              </a:rPr>
              <a:t>yağların lavabolara dökülmesi engellenmelidir.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Suya karışan </a:t>
            </a:r>
            <a:r>
              <a:rPr lang="tr-TR" sz="1200" dirty="0">
                <a:latin typeface="Poppins" pitchFamily="2" charset="-94"/>
                <a:cs typeface="Poppins" pitchFamily="2" charset="-94"/>
              </a:rPr>
              <a:t>atık sular </a:t>
            </a:r>
            <a:r>
              <a:rPr lang="tr-TR" sz="1200" dirty="0" smtClean="0">
                <a:latin typeface="Poppins" pitchFamily="2" charset="-94"/>
                <a:cs typeface="Poppins" pitchFamily="2" charset="-94"/>
              </a:rPr>
              <a:t>arıtılmalıdır</a:t>
            </a:r>
            <a:r>
              <a:rPr lang="tr-TR" sz="1200" dirty="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Kimyasal </a:t>
            </a:r>
            <a:r>
              <a:rPr lang="tr-TR" sz="1200" dirty="0">
                <a:latin typeface="Poppins" pitchFamily="2" charset="-94"/>
                <a:cs typeface="Poppins" pitchFamily="2" charset="-94"/>
              </a:rPr>
              <a:t>ilaç ve gübre kullanımı azaltılmalıdır.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Denizdeki </a:t>
            </a:r>
            <a:r>
              <a:rPr lang="tr-TR" sz="1200" dirty="0">
                <a:latin typeface="Poppins" pitchFamily="2" charset="-94"/>
                <a:cs typeface="Poppins" pitchFamily="2" charset="-94"/>
              </a:rPr>
              <a:t>yakıt taşımacılığı ile ilgili alınan tedbirler artırılmalıdır.</a:t>
            </a:r>
            <a:endParaRPr lang="tr-TR" sz="1200" dirty="0" smtClean="0">
              <a:latin typeface="Poppins" pitchFamily="2" charset="-94"/>
              <a:cs typeface="Poppins" pitchFamily="2" charset="-94"/>
            </a:endParaRPr>
          </a:p>
        </p:txBody>
      </p:sp>
    </p:spTree>
    <p:extLst>
      <p:ext uri="{BB962C8B-B14F-4D97-AF65-F5344CB8AC3E}">
        <p14:creationId xmlns:p14="http://schemas.microsoft.com/office/powerpoint/2010/main" val="79900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Toprak Kirliliği</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5640753"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Yaşamımızda önemli yeri olan bütün </a:t>
            </a:r>
            <a:r>
              <a:rPr lang="tr-TR" sz="1200" dirty="0">
                <a:latin typeface="Poppins" pitchFamily="2" charset="-94"/>
                <a:cs typeface="Poppins" pitchFamily="2" charset="-94"/>
              </a:rPr>
              <a:t>bitkiler toprakta yetişir. </a:t>
            </a: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Toprak </a:t>
            </a:r>
            <a:r>
              <a:rPr lang="tr-TR" sz="1200" dirty="0">
                <a:latin typeface="Poppins" pitchFamily="2" charset="-94"/>
                <a:cs typeface="Poppins" pitchFamily="2" charset="-94"/>
              </a:rPr>
              <a:t>kirliliği sonucunda canlıların yaşam alanları zarar görmekte ve bu durum biyoçeşitliliği olumsuz </a:t>
            </a:r>
            <a:r>
              <a:rPr lang="tr-TR" sz="1200" dirty="0" smtClean="0">
                <a:latin typeface="Poppins" pitchFamily="2" charset="-94"/>
                <a:cs typeface="Poppins" pitchFamily="2" charset="-94"/>
              </a:rPr>
              <a:t>etkiler.</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Toprağa </a:t>
            </a:r>
            <a:r>
              <a:rPr lang="tr-TR" sz="1200" dirty="0">
                <a:latin typeface="Poppins" pitchFamily="2" charset="-94"/>
                <a:cs typeface="Poppins" pitchFamily="2" charset="-94"/>
              </a:rPr>
              <a:t>bırakılan bazı kimyasal maddeler insanlarda kanser hastalığına sebep olur.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Ev</a:t>
            </a:r>
            <a:r>
              <a:rPr lang="tr-TR" sz="1200" dirty="0">
                <a:latin typeface="Poppins" pitchFamily="2" charset="-94"/>
                <a:cs typeface="Poppins" pitchFamily="2" charset="-94"/>
              </a:rPr>
              <a:t>, işyeri, fabrika gibi yerlerden bırakılan atıklar; gübreler ve tarım ilaçları, nükleer atıklar, toprak kirliliğine sebep olur.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Toprağa </a:t>
            </a:r>
            <a:r>
              <a:rPr lang="tr-TR" sz="1200" dirty="0">
                <a:latin typeface="Poppins" pitchFamily="2" charset="-94"/>
                <a:cs typeface="Poppins" pitchFamily="2" charset="-94"/>
              </a:rPr>
              <a:t>rastgele bırakılan çöpler bazı hastalıkların oluşmasına da sebep olur.</a:t>
            </a:r>
            <a:endParaRPr lang="tr-TR" sz="1200" dirty="0" smtClean="0">
              <a:latin typeface="Poppins" pitchFamily="2" charset="-94"/>
              <a:cs typeface="Poppins" pitchFamily="2" charset="-94"/>
            </a:endParaRPr>
          </a:p>
        </p:txBody>
      </p:sp>
    </p:spTree>
    <p:extLst>
      <p:ext uri="{BB962C8B-B14F-4D97-AF65-F5344CB8AC3E}">
        <p14:creationId xmlns:p14="http://schemas.microsoft.com/office/powerpoint/2010/main" val="2212891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i="1" dirty="0" smtClean="0">
                <a:solidFill>
                  <a:schemeClr val="bg1"/>
                </a:solidFill>
                <a:latin typeface="Poppins" pitchFamily="2" charset="-94"/>
                <a:cs typeface="Poppins" pitchFamily="2" charset="-94"/>
                <a:sym typeface="Darker Grotesque Medium"/>
              </a:rPr>
              <a:t>Toprak Kirliliğini Önlemek İçin Alınabilecek Tedbirler</a:t>
            </a:r>
            <a:endParaRPr lang="tr-TR" sz="20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5640753"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İnsanlar </a:t>
            </a:r>
            <a:r>
              <a:rPr lang="tr-TR" sz="1200" dirty="0">
                <a:latin typeface="Poppins" pitchFamily="2" charset="-94"/>
                <a:cs typeface="Poppins" pitchFamily="2" charset="-94"/>
              </a:rPr>
              <a:t>toprak kirliliği ve toprağın önemi ile ilgili bilgilendirilmelidir.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Atık </a:t>
            </a:r>
            <a:r>
              <a:rPr lang="tr-TR" sz="1200" dirty="0">
                <a:latin typeface="Poppins" pitchFamily="2" charset="-94"/>
                <a:cs typeface="Poppins" pitchFamily="2" charset="-94"/>
              </a:rPr>
              <a:t>maddelerin geri dönüşümü sağlanmalı, çevreye bırakılan çöp miktarı azaltılmalıdır.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Kimyasal tarım </a:t>
            </a:r>
            <a:r>
              <a:rPr lang="tr-TR" sz="1200" dirty="0">
                <a:latin typeface="Poppins" pitchFamily="2" charset="-94"/>
                <a:cs typeface="Poppins" pitchFamily="2" charset="-94"/>
              </a:rPr>
              <a:t>ilacı ve gübre kullanımı azaltılmalıdır.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Geri </a:t>
            </a:r>
            <a:r>
              <a:rPr lang="tr-TR" sz="1200" dirty="0">
                <a:latin typeface="Poppins" pitchFamily="2" charset="-94"/>
                <a:cs typeface="Poppins" pitchFamily="2" charset="-94"/>
              </a:rPr>
              <a:t>dönüşümlü ambalajlar kullanılmalıdır.</a:t>
            </a:r>
            <a:endParaRPr lang="tr-TR" sz="1200" dirty="0" smtClean="0">
              <a:latin typeface="Poppins" pitchFamily="2" charset="-94"/>
              <a:cs typeface="Poppins" pitchFamily="2" charset="-94"/>
            </a:endParaRPr>
          </a:p>
        </p:txBody>
      </p:sp>
    </p:spTree>
    <p:extLst>
      <p:ext uri="{BB962C8B-B14F-4D97-AF65-F5344CB8AC3E}">
        <p14:creationId xmlns:p14="http://schemas.microsoft.com/office/powerpoint/2010/main" val="3612844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Biyoçeşitliliği Etkileyen Faktörler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Biyoçeşitliliği etkileyen önemli faktörler; </a:t>
            </a:r>
            <a:r>
              <a:rPr lang="tr-TR" sz="1200" i="1" dirty="0">
                <a:solidFill>
                  <a:srgbClr val="FF0000"/>
                </a:solidFill>
                <a:latin typeface="Poppins" pitchFamily="2" charset="-94"/>
                <a:cs typeface="Poppins" pitchFamily="2" charset="-94"/>
              </a:rPr>
              <a:t>iklim, sıcaklık, ışık, su </a:t>
            </a:r>
            <a:r>
              <a:rPr lang="tr-TR" sz="1200" dirty="0">
                <a:latin typeface="Poppins" pitchFamily="2" charset="-94"/>
                <a:cs typeface="Poppins" pitchFamily="2" charset="-94"/>
              </a:rPr>
              <a:t>gibi cansız faktörlerdir. </a:t>
            </a:r>
            <a:endParaRPr lang="tr-TR" sz="1200" dirty="0" smtClean="0">
              <a:latin typeface="Poppins" pitchFamily="2" charset="-94"/>
              <a:cs typeface="Poppins" pitchFamily="2" charset="-94"/>
            </a:endParaRPr>
          </a:p>
          <a:p>
            <a:pPr marL="171450" indent="-171450">
              <a:buSzPct val="100000"/>
              <a:buFont typeface="Arial" pitchFamily="34" charset="0"/>
              <a:buChar char="•"/>
            </a:pPr>
            <a:endParaRPr lang="tr-TR" sz="1200" dirty="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Bu </a:t>
            </a:r>
            <a:r>
              <a:rPr lang="tr-TR" sz="1200" dirty="0">
                <a:latin typeface="Poppins" pitchFamily="2" charset="-94"/>
                <a:cs typeface="Poppins" pitchFamily="2" charset="-94"/>
              </a:rPr>
              <a:t>faktörlerin elverişli olduğu bölgelerdeki </a:t>
            </a:r>
            <a:r>
              <a:rPr lang="tr-TR" sz="1200" dirty="0" smtClean="0">
                <a:latin typeface="Poppins" pitchFamily="2" charset="-94"/>
                <a:cs typeface="Poppins" pitchFamily="2" charset="-94"/>
              </a:rPr>
              <a:t>biyoçeşitlilik </a:t>
            </a:r>
            <a:r>
              <a:rPr lang="tr-TR" sz="1200" dirty="0">
                <a:latin typeface="Poppins" pitchFamily="2" charset="-94"/>
                <a:cs typeface="Poppins" pitchFamily="2" charset="-94"/>
              </a:rPr>
              <a:t>artar. </a:t>
            </a:r>
            <a:endParaRPr lang="tr-TR" sz="1200" dirty="0" smtClean="0">
              <a:latin typeface="Poppins" pitchFamily="2" charset="-94"/>
              <a:cs typeface="Poppins" pitchFamily="2" charset="-94"/>
            </a:endParaRPr>
          </a:p>
          <a:p>
            <a:pPr marL="171450" indent="-171450">
              <a:buSzPct val="100000"/>
              <a:buFont typeface="Arial" pitchFamily="34" charset="0"/>
              <a:buChar char="•"/>
            </a:pPr>
            <a:endParaRPr lang="tr-TR" sz="1200" dirty="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Örneğin </a:t>
            </a:r>
            <a:r>
              <a:rPr lang="tr-TR" sz="1200" dirty="0">
                <a:latin typeface="Poppins" pitchFamily="2" charset="-94"/>
                <a:cs typeface="Poppins" pitchFamily="2" charset="-94"/>
              </a:rPr>
              <a:t>ormanlık alanlarda </a:t>
            </a:r>
            <a:r>
              <a:rPr lang="tr-TR" sz="1200" dirty="0" smtClean="0">
                <a:latin typeface="Poppins" pitchFamily="2" charset="-94"/>
                <a:cs typeface="Poppins" pitchFamily="2" charset="-94"/>
              </a:rPr>
              <a:t>biyoçeşitlilik </a:t>
            </a:r>
            <a:r>
              <a:rPr lang="tr-TR" sz="1200" dirty="0">
                <a:latin typeface="Poppins" pitchFamily="2" charset="-94"/>
                <a:cs typeface="Poppins" pitchFamily="2" charset="-94"/>
              </a:rPr>
              <a:t>fazladır. Çünkü bu bölgelerin sahip olduğu iklim, sıcaklık, besin gibi şartlar bir çok canlı yaşamı için uygundur. Kutuplarda ise biyoçeşitlilik azdır. Çünkü bu bölgelerin sahip olduğu özellikler bir çok canlının yaşayabilmesi için uygun değildir.</a:t>
            </a:r>
            <a:endParaRPr lang="tr-TR" sz="1200" dirty="0">
              <a:latin typeface="Poppins" pitchFamily="2" charset="-94"/>
              <a:cs typeface="Poppins" pitchFamily="2" charset="-94"/>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8" name="Yuvarlatılmış Dikdörtgen 7"/>
          <p:cNvSpPr/>
          <p:nvPr/>
        </p:nvSpPr>
        <p:spPr>
          <a:xfrm>
            <a:off x="762140" y="699542"/>
            <a:ext cx="7704856" cy="363217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Google Shape;15289;p42"/>
          <p:cNvSpPr txBox="1">
            <a:spLocks/>
          </p:cNvSpPr>
          <p:nvPr/>
        </p:nvSpPr>
        <p:spPr>
          <a:xfrm>
            <a:off x="906156" y="1347613"/>
            <a:ext cx="7456933" cy="18494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0070C0"/>
              </a:buClr>
              <a:buFont typeface="Wingdings" pitchFamily="2" charset="2"/>
              <a:buChar char="Ø"/>
              <a:defRPr/>
            </a:pPr>
            <a:r>
              <a:rPr lang="tr-TR" sz="1200" dirty="0">
                <a:solidFill>
                  <a:schemeClr val="bg1">
                    <a:lumMod val="10000"/>
                  </a:schemeClr>
                </a:solidFill>
                <a:latin typeface="Poppins" pitchFamily="2" charset="-94"/>
                <a:cs typeface="Poppins" pitchFamily="2" charset="-94"/>
              </a:rPr>
              <a:t>Bitki ve hayvan atıkları, ağaç kabukları geçici toprak kirliliğini oluşturur ve kısa sürede toprakta kaybolur.</a:t>
            </a:r>
          </a:p>
          <a:p>
            <a:pPr marL="171450" indent="-171450">
              <a:buClr>
                <a:srgbClr val="0070C0"/>
              </a:buClr>
              <a:buFont typeface="Wingdings" pitchFamily="2" charset="2"/>
              <a:buChar char="Ø"/>
              <a:defRPr/>
            </a:pPr>
            <a:endParaRPr lang="tr-TR" sz="1200" dirty="0" smtClean="0">
              <a:solidFill>
                <a:schemeClr val="bg1">
                  <a:lumMod val="10000"/>
                </a:schemeClr>
              </a:solidFill>
              <a:latin typeface="Poppins" pitchFamily="2" charset="-94"/>
              <a:cs typeface="Poppins" pitchFamily="2" charset="-94"/>
            </a:endParaRPr>
          </a:p>
          <a:p>
            <a:pPr marL="171450" indent="-171450">
              <a:buClr>
                <a:srgbClr val="0070C0"/>
              </a:buClr>
              <a:buFont typeface="Wingdings" pitchFamily="2" charset="2"/>
              <a:buChar char="Ø"/>
              <a:defRPr/>
            </a:pPr>
            <a:r>
              <a:rPr lang="tr-TR" sz="1200" dirty="0" smtClean="0">
                <a:solidFill>
                  <a:schemeClr val="bg1">
                    <a:lumMod val="10000"/>
                  </a:schemeClr>
                </a:solidFill>
                <a:latin typeface="Poppins" pitchFamily="2" charset="-94"/>
                <a:cs typeface="Poppins" pitchFamily="2" charset="-94"/>
              </a:rPr>
              <a:t>Plastik</a:t>
            </a:r>
            <a:r>
              <a:rPr lang="tr-TR" sz="1200" dirty="0">
                <a:solidFill>
                  <a:schemeClr val="bg1">
                    <a:lumMod val="10000"/>
                  </a:schemeClr>
                </a:solidFill>
                <a:latin typeface="Poppins" pitchFamily="2" charset="-94"/>
                <a:cs typeface="Poppins" pitchFamily="2" charset="-94"/>
              </a:rPr>
              <a:t>, cam, poşet ve izmarit gibi çabuk çürümeyen atıklar uzun süre toprakta kalır. Toprakta kalıcı kirliliğe neden olur.</a:t>
            </a:r>
            <a:endParaRPr lang="tr-TR" sz="1200" dirty="0">
              <a:solidFill>
                <a:schemeClr val="bg1">
                  <a:lumMod val="10000"/>
                </a:schemeClr>
              </a:solidFill>
              <a:latin typeface="Poppins" pitchFamily="2" charset="-94"/>
              <a:cs typeface="Poppins" pitchFamily="2" charset="-94"/>
            </a:endParaRPr>
          </a:p>
        </p:txBody>
      </p:sp>
      <p:sp>
        <p:nvSpPr>
          <p:cNvPr id="10" name="Yuvarlatılmış Dikdörtgen 9"/>
          <p:cNvSpPr/>
          <p:nvPr/>
        </p:nvSpPr>
        <p:spPr>
          <a:xfrm>
            <a:off x="762140" y="699542"/>
            <a:ext cx="7704856" cy="43204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Altıgen 10"/>
          <p:cNvSpPr/>
          <p:nvPr/>
        </p:nvSpPr>
        <p:spPr>
          <a:xfrm>
            <a:off x="539552" y="627534"/>
            <a:ext cx="648072" cy="576064"/>
          </a:xfrm>
          <a:prstGeom prst="hexagon">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Google Shape;15287;p42"/>
          <p:cNvSpPr txBox="1">
            <a:spLocks/>
          </p:cNvSpPr>
          <p:nvPr/>
        </p:nvSpPr>
        <p:spPr>
          <a:xfrm>
            <a:off x="1186435" y="696966"/>
            <a:ext cx="2232248" cy="4303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dirty="0" smtClean="0">
                <a:solidFill>
                  <a:schemeClr val="bg1"/>
                </a:solidFill>
                <a:latin typeface="321impact" pitchFamily="2" charset="0"/>
                <a:cs typeface="Poppins" pitchFamily="2" charset="-94"/>
                <a:sym typeface="Darker Grotesque Medium"/>
              </a:rPr>
              <a:t>BİLGİ</a:t>
            </a:r>
            <a:endParaRPr lang="tr-TR" sz="2000" dirty="0">
              <a:solidFill>
                <a:schemeClr val="bg1"/>
              </a:solidFill>
              <a:latin typeface="321impact" pitchFamily="2" charset="0"/>
              <a:cs typeface="Poppins" pitchFamily="2" charset="-94"/>
              <a:sym typeface="Darker Grotesque Medium"/>
            </a:endParaRPr>
          </a:p>
        </p:txBody>
      </p:sp>
      <p:pic>
        <p:nvPicPr>
          <p:cNvPr id="13" name="Picture 3" descr="C:\Users\Eru Iluvatar\Desktop\pngw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1388" y="739949"/>
            <a:ext cx="344399" cy="34439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4">
            <a:clrChange>
              <a:clrFrom>
                <a:srgbClr val="F4EBF3"/>
              </a:clrFrom>
              <a:clrTo>
                <a:srgbClr val="F4EBF3">
                  <a:alpha val="0"/>
                </a:srgbClr>
              </a:clrTo>
            </a:clrChange>
            <a:extLst>
              <a:ext uri="{28A0092B-C50C-407E-A947-70E740481C1C}">
                <a14:useLocalDpi xmlns:a14="http://schemas.microsoft.com/office/drawing/2010/main" val="0"/>
              </a:ext>
            </a:extLst>
          </a:blip>
          <a:srcRect/>
          <a:stretch>
            <a:fillRect/>
          </a:stretch>
        </p:blipFill>
        <p:spPr bwMode="auto">
          <a:xfrm>
            <a:off x="1513594" y="2421030"/>
            <a:ext cx="6228644" cy="18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312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Çevre Kirliliğine Karşı Alınabilecek Tedbirler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966635"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Öncelikle insanlara çevre bilinci </a:t>
            </a:r>
            <a:r>
              <a:rPr lang="tr-TR" sz="1200" dirty="0" smtClean="0">
                <a:latin typeface="Poppins" pitchFamily="2" charset="-94"/>
                <a:cs typeface="Poppins" pitchFamily="2" charset="-94"/>
              </a:rPr>
              <a:t>kazandırılmalı.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Bütün </a:t>
            </a:r>
            <a:r>
              <a:rPr lang="tr-TR" sz="1200" dirty="0">
                <a:latin typeface="Poppins" pitchFamily="2" charset="-94"/>
                <a:cs typeface="Poppins" pitchFamily="2" charset="-94"/>
              </a:rPr>
              <a:t>atık sular (sanayi, kanalizasyon, ev vb.) arıtma tesisleri kurularak arıtılmalıdır.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Nükleer </a:t>
            </a:r>
            <a:r>
              <a:rPr lang="tr-TR" sz="1200" dirty="0">
                <a:latin typeface="Poppins" pitchFamily="2" charset="-94"/>
                <a:cs typeface="Poppins" pitchFamily="2" charset="-94"/>
              </a:rPr>
              <a:t>atıkların doğaya (toprağa, suya havaya) karışmaması ve doğaya zarar vermemesi için gerekli depolamalar yapılmalı.</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Tıbbi </a:t>
            </a:r>
            <a:r>
              <a:rPr lang="tr-TR" sz="1200" dirty="0">
                <a:latin typeface="Poppins" pitchFamily="2" charset="-94"/>
                <a:cs typeface="Poppins" pitchFamily="2" charset="-94"/>
              </a:rPr>
              <a:t>atıkların toprağa, suya karışmaması için özel depolamaları yapılmalı.</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Sanayi </a:t>
            </a:r>
            <a:r>
              <a:rPr lang="tr-TR" sz="1200" dirty="0">
                <a:latin typeface="Poppins" pitchFamily="2" charset="-94"/>
                <a:cs typeface="Poppins" pitchFamily="2" charset="-94"/>
              </a:rPr>
              <a:t>tesisleri ve yerleşim yerlerinde gerekli enerjinin temini için, katı ve sıvı yakıtların yerine yenilenebilen (güneş, rüzgâr vb.) enerji kaynakları kullanılmalı</a:t>
            </a:r>
            <a:r>
              <a:rPr lang="tr-TR" sz="1200" dirty="0" smtClean="0">
                <a:latin typeface="Poppins" pitchFamily="2" charset="-94"/>
                <a:cs typeface="Poppins" pitchFamily="2" charset="-94"/>
              </a:rPr>
              <a:t>.</a:t>
            </a:r>
            <a:endParaRPr lang="tr-TR" sz="1200" dirty="0">
              <a:latin typeface="Poppins" pitchFamily="2" charset="-94"/>
              <a:cs typeface="Poppins" pitchFamily="2" charset="-94"/>
            </a:endParaRPr>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995" y="1347614"/>
            <a:ext cx="2366029" cy="221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418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Çevre Kirliliğine Karşı Alınabilecek Tedbirler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619563"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Geri dönüşümün desteklenmesi için atık maddeler ayrı çöp kovalarında biriktirilmeli.</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Ağaçlandırma </a:t>
            </a:r>
            <a:r>
              <a:rPr lang="tr-TR" sz="1200" dirty="0">
                <a:latin typeface="Poppins" pitchFamily="2" charset="-94"/>
                <a:cs typeface="Poppins" pitchFamily="2" charset="-94"/>
              </a:rPr>
              <a:t>yapılıp, doğal bitki örtüsü korunmalı.</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Nesli </a:t>
            </a:r>
            <a:r>
              <a:rPr lang="tr-TR" sz="1200" dirty="0">
                <a:latin typeface="Poppins" pitchFamily="2" charset="-94"/>
                <a:cs typeface="Poppins" pitchFamily="2" charset="-94"/>
              </a:rPr>
              <a:t>tükenmekte olan bitki ve hayvan türleri koruma altına alınmalı.</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Türkiye'de </a:t>
            </a:r>
            <a:r>
              <a:rPr lang="tr-TR" sz="1200" dirty="0">
                <a:latin typeface="Poppins" pitchFamily="2" charset="-94"/>
                <a:cs typeface="Poppins" pitchFamily="2" charset="-94"/>
              </a:rPr>
              <a:t>ve Dünya'da çevrenin korunması ve yerkürenin gelecekte yaşanılır halde kalması için ulusal ve </a:t>
            </a:r>
            <a:r>
              <a:rPr lang="tr-TR" sz="1200" dirty="0" smtClean="0">
                <a:latin typeface="Poppins" pitchFamily="2" charset="-94"/>
                <a:cs typeface="Poppins" pitchFamily="2" charset="-94"/>
              </a:rPr>
              <a:t>uluslararası </a:t>
            </a:r>
            <a:r>
              <a:rPr lang="tr-TR" sz="1200" dirty="0">
                <a:latin typeface="Poppins" pitchFamily="2" charset="-94"/>
                <a:cs typeface="Poppins" pitchFamily="2" charset="-94"/>
              </a:rPr>
              <a:t>yasalar çıkarılmalı, bu yasalar devletler, sivil toplum kuruluşları uluslararası kurumlar ve örgütler tarafından sürekli denetlenmeli.</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p:txBody>
      </p:sp>
      <p:pic>
        <p:nvPicPr>
          <p:cNvPr id="2150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8721" y="1435006"/>
            <a:ext cx="2345885" cy="207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648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Çevre Koruma Örgütleri</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7329391"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p:txBody>
      </p:sp>
      <p:pic>
        <p:nvPicPr>
          <p:cNvPr id="2253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0024" y="1347614"/>
            <a:ext cx="6202363"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9905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7" name="Google Shape;387;p37"/>
          <p:cNvPicPr preferRelativeResize="0"/>
          <p:nvPr/>
        </p:nvPicPr>
        <p:blipFill>
          <a:blip r:embed="rId3">
            <a:alphaModFix/>
          </a:blip>
          <a:stretch>
            <a:fillRect/>
          </a:stretch>
        </p:blipFill>
        <p:spPr>
          <a:xfrm>
            <a:off x="3244342" y="3886334"/>
            <a:ext cx="2655307" cy="2638500"/>
          </a:xfrm>
          <a:prstGeom prst="rect">
            <a:avLst/>
          </a:prstGeom>
          <a:noFill/>
          <a:ln>
            <a:noFill/>
          </a:ln>
        </p:spPr>
      </p:pic>
      <p:pic>
        <p:nvPicPr>
          <p:cNvPr id="388" name="Google Shape;388;p37"/>
          <p:cNvPicPr preferRelativeResize="0"/>
          <p:nvPr/>
        </p:nvPicPr>
        <p:blipFill>
          <a:blip r:embed="rId4">
            <a:alphaModFix/>
          </a:blip>
          <a:stretch>
            <a:fillRect/>
          </a:stretch>
        </p:blipFill>
        <p:spPr>
          <a:xfrm>
            <a:off x="2515125" y="4523259"/>
            <a:ext cx="2427476" cy="2594152"/>
          </a:xfrm>
          <a:prstGeom prst="rect">
            <a:avLst/>
          </a:prstGeom>
          <a:noFill/>
          <a:ln>
            <a:noFill/>
          </a:ln>
        </p:spPr>
      </p:pic>
      <p:pic>
        <p:nvPicPr>
          <p:cNvPr id="389" name="Google Shape;389;p37"/>
          <p:cNvPicPr preferRelativeResize="0"/>
          <p:nvPr/>
        </p:nvPicPr>
        <p:blipFill>
          <a:blip r:embed="rId5">
            <a:alphaModFix/>
          </a:blip>
          <a:stretch>
            <a:fillRect/>
          </a:stretch>
        </p:blipFill>
        <p:spPr>
          <a:xfrm rot="4840453">
            <a:off x="4250711" y="4905305"/>
            <a:ext cx="2119579" cy="2007358"/>
          </a:xfrm>
          <a:prstGeom prst="rect">
            <a:avLst/>
          </a:prstGeom>
          <a:noFill/>
          <a:ln>
            <a:noFill/>
          </a:ln>
        </p:spPr>
      </p:pic>
      <p:sp>
        <p:nvSpPr>
          <p:cNvPr id="11" name="Dikdörtgen 10"/>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2" name="Paralelkenar 11"/>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YIKICI DOĞA OLAYLARI</a:t>
            </a:r>
            <a:endParaRPr lang="tr-TR" sz="2400" i="1" dirty="0">
              <a:solidFill>
                <a:schemeClr val="bg1"/>
              </a:solidFill>
              <a:latin typeface="Poppins" pitchFamily="2" charset="-94"/>
              <a:cs typeface="Poppins" pitchFamily="2" charset="-94"/>
              <a:sym typeface="Darker Grotesque Medium"/>
            </a:endParaRPr>
          </a:p>
        </p:txBody>
      </p:sp>
      <p:sp>
        <p:nvSpPr>
          <p:cNvPr id="14" name="Oval 13"/>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Google Shape;224;p30"/>
          <p:cNvSpPr txBox="1">
            <a:spLocks/>
          </p:cNvSpPr>
          <p:nvPr/>
        </p:nvSpPr>
        <p:spPr>
          <a:xfrm>
            <a:off x="720000" y="1347614"/>
            <a:ext cx="7502926"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Font typeface="Arial" pitchFamily="34" charset="0"/>
              <a:buChar char="•"/>
              <a:defRPr/>
            </a:pPr>
            <a:r>
              <a:rPr lang="tr-TR" sz="1200" dirty="0">
                <a:latin typeface="Poppins" pitchFamily="2" charset="-94"/>
                <a:cs typeface="Poppins" pitchFamily="2" charset="-94"/>
              </a:rPr>
              <a:t>Can ve mal kaybına neden olan doğal olaylara yıkıcı </a:t>
            </a:r>
            <a:r>
              <a:rPr lang="tr-TR" sz="1200" i="1" dirty="0">
                <a:solidFill>
                  <a:srgbClr val="FF0000"/>
                </a:solidFill>
                <a:latin typeface="Poppins" pitchFamily="2" charset="-94"/>
                <a:cs typeface="Poppins" pitchFamily="2" charset="-94"/>
              </a:rPr>
              <a:t>doğa olayları </a:t>
            </a:r>
            <a:r>
              <a:rPr lang="tr-TR" sz="1200" dirty="0">
                <a:latin typeface="Poppins" pitchFamily="2" charset="-94"/>
                <a:cs typeface="Poppins" pitchFamily="2" charset="-94"/>
              </a:rPr>
              <a:t>denir. Yıkıcı doğa olayları aynı zamanda </a:t>
            </a:r>
            <a:r>
              <a:rPr lang="tr-TR" sz="1200" i="1" dirty="0">
                <a:solidFill>
                  <a:srgbClr val="FF0000"/>
                </a:solidFill>
                <a:latin typeface="Poppins" pitchFamily="2" charset="-94"/>
                <a:cs typeface="Poppins" pitchFamily="2" charset="-94"/>
              </a:rPr>
              <a:t>doğal afet </a:t>
            </a:r>
            <a:r>
              <a:rPr lang="tr-TR" sz="1200" dirty="0">
                <a:latin typeface="Poppins" pitchFamily="2" charset="-94"/>
                <a:cs typeface="Poppins" pitchFamily="2" charset="-94"/>
              </a:rPr>
              <a:t>olarak da </a:t>
            </a:r>
            <a:r>
              <a:rPr lang="tr-TR" sz="1200" dirty="0" smtClean="0">
                <a:latin typeface="Poppins" pitchFamily="2" charset="-94"/>
                <a:cs typeface="Poppins" pitchFamily="2" charset="-94"/>
              </a:rPr>
              <a:t>adlandırılır.</a:t>
            </a:r>
            <a:endParaRPr lang="tr-TR" sz="1200" dirty="0">
              <a:latin typeface="Poppins" pitchFamily="2" charset="-94"/>
              <a:cs typeface="Poppins" pitchFamily="2" charset="-94"/>
            </a:endParaRPr>
          </a:p>
        </p:txBody>
      </p:sp>
      <p:sp>
        <p:nvSpPr>
          <p:cNvPr id="16" name="Google Shape;15287;p42"/>
          <p:cNvSpPr txBox="1">
            <a:spLocks/>
          </p:cNvSpPr>
          <p:nvPr/>
        </p:nvSpPr>
        <p:spPr>
          <a:xfrm>
            <a:off x="796968" y="664324"/>
            <a:ext cx="349263" cy="538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3</a:t>
            </a:r>
            <a:endParaRPr lang="tr-TR" sz="2400" i="1" dirty="0">
              <a:solidFill>
                <a:schemeClr val="bg1"/>
              </a:solidFill>
              <a:latin typeface="Poppins" pitchFamily="2" charset="-94"/>
              <a:cs typeface="Poppins" pitchFamily="2" charset="-94"/>
              <a:sym typeface="Darker Grotesque Medium"/>
            </a:endParaRPr>
          </a:p>
        </p:txBody>
      </p:sp>
      <p:pic>
        <p:nvPicPr>
          <p:cNvPr id="23554" name="Picture 2"/>
          <p:cNvPicPr>
            <a:picLocks noChangeAspect="1" noChangeArrowheads="1"/>
          </p:cNvPicPr>
          <p:nvPr/>
        </p:nvPicPr>
        <p:blipFill>
          <a:blip r:embed="rId6">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916528" y="2151039"/>
            <a:ext cx="7193623" cy="99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047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Yıkıcı Doğa Olaylarının Ortak Özellikleri</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966635"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Doğal yollarla (kendiliğinden) </a:t>
            </a:r>
            <a:r>
              <a:rPr lang="tr-TR" sz="1200" dirty="0" smtClean="0">
                <a:latin typeface="Poppins" pitchFamily="2" charset="-94"/>
                <a:cs typeface="Poppins" pitchFamily="2" charset="-94"/>
              </a:rPr>
              <a:t>gerçekleşmeleri.</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Gerçekleştiği </a:t>
            </a:r>
            <a:r>
              <a:rPr lang="tr-TR" sz="1200" dirty="0">
                <a:latin typeface="Poppins" pitchFamily="2" charset="-94"/>
                <a:cs typeface="Poppins" pitchFamily="2" charset="-94"/>
              </a:rPr>
              <a:t>sırada insanlar tarafından engellenmesinin mümkün </a:t>
            </a:r>
            <a:r>
              <a:rPr lang="tr-TR" sz="1200" dirty="0" smtClean="0">
                <a:latin typeface="Poppins" pitchFamily="2" charset="-94"/>
                <a:cs typeface="Poppins" pitchFamily="2" charset="-94"/>
              </a:rPr>
              <a:t>olmaması.</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Can ve mal kaybına neden </a:t>
            </a:r>
            <a:r>
              <a:rPr lang="tr-TR" sz="1200" dirty="0" smtClean="0">
                <a:latin typeface="Poppins" pitchFamily="2" charset="-94"/>
                <a:cs typeface="Poppins" pitchFamily="2" charset="-94"/>
              </a:rPr>
              <a:t>olmaları.</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Kısa sürede gerçekleşip </a:t>
            </a:r>
            <a:r>
              <a:rPr lang="tr-TR" sz="1200" dirty="0" smtClean="0">
                <a:latin typeface="Poppins" pitchFamily="2" charset="-94"/>
                <a:cs typeface="Poppins" pitchFamily="2" charset="-94"/>
              </a:rPr>
              <a:t>sonlanmaları.</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29111968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Deprem</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7529624"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Yer </a:t>
            </a:r>
            <a:r>
              <a:rPr lang="tr-TR" sz="1200" dirty="0">
                <a:latin typeface="Poppins" pitchFamily="2" charset="-94"/>
                <a:cs typeface="Poppins" pitchFamily="2" charset="-94"/>
              </a:rPr>
              <a:t>kabuğundaki kırılmalar nedeniyle aniden ortaya çıkan titreşimlerin (yüksek enerji) yerin yüzeyini sarsması </a:t>
            </a:r>
            <a:r>
              <a:rPr lang="tr-TR" sz="1200" dirty="0" smtClean="0">
                <a:latin typeface="Poppins" pitchFamily="2" charset="-94"/>
                <a:cs typeface="Poppins" pitchFamily="2" charset="-94"/>
              </a:rPr>
              <a:t>olayına </a:t>
            </a:r>
            <a:r>
              <a:rPr lang="tr-TR" sz="1200" i="1" dirty="0">
                <a:solidFill>
                  <a:srgbClr val="FF0000"/>
                </a:solidFill>
                <a:latin typeface="Poppins" pitchFamily="2" charset="-94"/>
                <a:cs typeface="Poppins" pitchFamily="2" charset="-94"/>
              </a:rPr>
              <a:t>deprem</a:t>
            </a:r>
            <a:r>
              <a:rPr lang="tr-TR" sz="1200" dirty="0">
                <a:latin typeface="Poppins" pitchFamily="2" charset="-94"/>
                <a:cs typeface="Poppins" pitchFamily="2" charset="-94"/>
              </a:rPr>
              <a:t> denir. </a:t>
            </a: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Deprem </a:t>
            </a:r>
            <a:r>
              <a:rPr lang="tr-TR" sz="1200" dirty="0">
                <a:latin typeface="Poppins" pitchFamily="2" charset="-94"/>
                <a:cs typeface="Poppins" pitchFamily="2" charset="-94"/>
              </a:rPr>
              <a:t>halk arasında </a:t>
            </a:r>
            <a:r>
              <a:rPr lang="tr-TR" sz="1200" i="1" dirty="0">
                <a:solidFill>
                  <a:srgbClr val="FF0000"/>
                </a:solidFill>
                <a:latin typeface="Poppins" pitchFamily="2" charset="-94"/>
                <a:cs typeface="Poppins" pitchFamily="2" charset="-94"/>
              </a:rPr>
              <a:t>zelzele</a:t>
            </a:r>
            <a:r>
              <a:rPr lang="tr-TR" sz="1200" dirty="0">
                <a:latin typeface="Poppins" pitchFamily="2" charset="-94"/>
                <a:cs typeface="Poppins" pitchFamily="2" charset="-94"/>
              </a:rPr>
              <a:t> ya da yer </a:t>
            </a:r>
            <a:r>
              <a:rPr lang="tr-TR" sz="1200" i="1" dirty="0">
                <a:solidFill>
                  <a:srgbClr val="FF0000"/>
                </a:solidFill>
                <a:latin typeface="Poppins" pitchFamily="2" charset="-94"/>
                <a:cs typeface="Poppins" pitchFamily="2" charset="-94"/>
              </a:rPr>
              <a:t>sarsıntısı</a:t>
            </a:r>
            <a:r>
              <a:rPr lang="tr-TR" sz="1200" dirty="0">
                <a:latin typeface="Poppins" pitchFamily="2" charset="-94"/>
                <a:cs typeface="Poppins" pitchFamily="2" charset="-94"/>
              </a:rPr>
              <a:t> olarak da adlandırılır</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Deprem gibi doğal afetler gerçekleşirken insanların müdahale etmesi mümkün olmasa da öncesinde alınabilecek tedbirler sayesinde can ve mal kaybını en aza indirebiliriz.</a:t>
            </a:r>
          </a:p>
        </p:txBody>
      </p:sp>
      <p:pic>
        <p:nvPicPr>
          <p:cNvPr id="24578"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2287415" y="2795879"/>
            <a:ext cx="4460460" cy="189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66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Deprem Öncesinde Alınacak Tedbirler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7529624"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Depreme dayanıklı ve sağlam binaların yapımına öncelik </a:t>
            </a:r>
            <a:r>
              <a:rPr lang="tr-TR" sz="1200" dirty="0" smtClean="0">
                <a:latin typeface="Poppins" pitchFamily="2" charset="-94"/>
                <a:cs typeface="Poppins" pitchFamily="2" charset="-94"/>
              </a:rPr>
              <a:t>verilmeli.</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Deprem </a:t>
            </a:r>
            <a:r>
              <a:rPr lang="tr-TR" sz="1200" dirty="0">
                <a:latin typeface="Poppins" pitchFamily="2" charset="-94"/>
                <a:cs typeface="Poppins" pitchFamily="2" charset="-94"/>
              </a:rPr>
              <a:t>çantası </a:t>
            </a:r>
            <a:r>
              <a:rPr lang="tr-TR" sz="1200" dirty="0" smtClean="0">
                <a:latin typeface="Poppins" pitchFamily="2" charset="-94"/>
                <a:cs typeface="Poppins" pitchFamily="2" charset="-94"/>
              </a:rPr>
              <a:t>hazırlanmalı.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Vitrin </a:t>
            </a:r>
            <a:r>
              <a:rPr lang="tr-TR" sz="1200" dirty="0">
                <a:latin typeface="Poppins" pitchFamily="2" charset="-94"/>
                <a:cs typeface="Poppins" pitchFamily="2" charset="-94"/>
              </a:rPr>
              <a:t>ve dolaplardaki cam, porselen ve kesici aletler alt gözlerde </a:t>
            </a:r>
            <a:r>
              <a:rPr lang="tr-TR" sz="1200" dirty="0" smtClean="0">
                <a:latin typeface="Poppins" pitchFamily="2" charset="-94"/>
                <a:cs typeface="Poppins" pitchFamily="2" charset="-94"/>
              </a:rPr>
              <a:t>saklanmalı.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Avizeler </a:t>
            </a:r>
            <a:r>
              <a:rPr lang="tr-TR" sz="1200" dirty="0">
                <a:latin typeface="Poppins" pitchFamily="2" charset="-94"/>
                <a:cs typeface="Poppins" pitchFamily="2" charset="-94"/>
              </a:rPr>
              <a:t>tavana sağlam bir şekilde </a:t>
            </a:r>
            <a:r>
              <a:rPr lang="tr-TR" sz="1200" dirty="0" smtClean="0">
                <a:latin typeface="Poppins" pitchFamily="2" charset="-94"/>
                <a:cs typeface="Poppins" pitchFamily="2" charset="-94"/>
              </a:rPr>
              <a:t>bağlanmalı.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Dolap</a:t>
            </a:r>
            <a:r>
              <a:rPr lang="tr-TR" sz="1200" dirty="0">
                <a:latin typeface="Poppins" pitchFamily="2" charset="-94"/>
                <a:cs typeface="Poppins" pitchFamily="2" charset="-94"/>
              </a:rPr>
              <a:t>, kitaplık, vitrin ve gardırop gibi eşyalar duvara </a:t>
            </a:r>
            <a:r>
              <a:rPr lang="tr-TR" sz="1200" dirty="0" smtClean="0">
                <a:latin typeface="Poppins" pitchFamily="2" charset="-94"/>
                <a:cs typeface="Poppins" pitchFamily="2" charset="-94"/>
              </a:rPr>
              <a:t>sabitlenmeli.</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Elektrik </a:t>
            </a:r>
            <a:r>
              <a:rPr lang="tr-TR" sz="1200" dirty="0">
                <a:latin typeface="Poppins" pitchFamily="2" charset="-94"/>
                <a:cs typeface="Poppins" pitchFamily="2" charset="-94"/>
              </a:rPr>
              <a:t>ve doğalgaz sistemlerinin bakımı düzenli olarak yapılmalı ve sayaçların yerleri </a:t>
            </a:r>
            <a:r>
              <a:rPr lang="tr-TR" sz="1200" dirty="0" smtClean="0">
                <a:latin typeface="Poppins" pitchFamily="2" charset="-94"/>
                <a:cs typeface="Poppins" pitchFamily="2" charset="-94"/>
              </a:rPr>
              <a:t>bilinmeli.</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Deprem </a:t>
            </a:r>
            <a:r>
              <a:rPr lang="tr-TR" sz="1200" dirty="0">
                <a:latin typeface="Poppins" pitchFamily="2" charset="-94"/>
                <a:cs typeface="Poppins" pitchFamily="2" charset="-94"/>
              </a:rPr>
              <a:t>sonrasında yaşadığımız yere en yakın toplama alanı belirlenmeli ve konum telefonumuza </a:t>
            </a:r>
            <a:r>
              <a:rPr lang="tr-TR" sz="1200" dirty="0" smtClean="0">
                <a:latin typeface="Poppins" pitchFamily="2" charset="-94"/>
                <a:cs typeface="Poppins" pitchFamily="2" charset="-94"/>
              </a:rPr>
              <a:t>yüklenmeli.</a:t>
            </a:r>
            <a:endParaRPr lang="tr-TR" sz="1200" dirty="0">
              <a:latin typeface="Poppins" pitchFamily="2" charset="-94"/>
              <a:cs typeface="Poppins" pitchFamily="2" charset="-94"/>
            </a:endParaRPr>
          </a:p>
        </p:txBody>
      </p:sp>
    </p:spTree>
    <p:extLst>
      <p:ext uri="{BB962C8B-B14F-4D97-AF65-F5344CB8AC3E}">
        <p14:creationId xmlns:p14="http://schemas.microsoft.com/office/powerpoint/2010/main" val="3550498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Deprem Çantasında Bulunması Gerekenler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7529624"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Deprem sonrası yardım ekipleri ulaşana kadar acil ihtiyaçlarımızı ve önemli evraklarımızı saklayacağımız bir çanta bizi ve sevdiklerimizin hayatını kurtarabilir.</a:t>
            </a:r>
          </a:p>
        </p:txBody>
      </p:sp>
      <p:pic>
        <p:nvPicPr>
          <p:cNvPr id="2560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389" y="2042382"/>
            <a:ext cx="4528022" cy="241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1520" y="1925825"/>
            <a:ext cx="2772057" cy="130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1896" y="3186463"/>
            <a:ext cx="1903196" cy="1218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839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Deprem Sırasında Evdeysek</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Sakin davranıp elektrik, doğalgaz ve su </a:t>
            </a:r>
            <a:r>
              <a:rPr lang="tr-TR" sz="1200" dirty="0" smtClean="0">
                <a:latin typeface="Poppins" pitchFamily="2" charset="-94"/>
                <a:cs typeface="Poppins" pitchFamily="2" charset="-94"/>
              </a:rPr>
              <a:t>vanalarını </a:t>
            </a:r>
            <a:r>
              <a:rPr lang="tr-TR" sz="1200" dirty="0">
                <a:latin typeface="Poppins" pitchFamily="2" charset="-94"/>
                <a:cs typeface="Poppins" pitchFamily="2" charset="-94"/>
              </a:rPr>
              <a:t>kapatmalıyız.</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Sağlam </a:t>
            </a:r>
            <a:r>
              <a:rPr lang="tr-TR" sz="1200" dirty="0">
                <a:latin typeface="Poppins" pitchFamily="2" charset="-94"/>
                <a:cs typeface="Poppins" pitchFamily="2" charset="-94"/>
              </a:rPr>
              <a:t>olduğunu düşündüğümüz mutfak </a:t>
            </a:r>
            <a:r>
              <a:rPr lang="tr-TR" sz="1200" dirty="0" smtClean="0">
                <a:latin typeface="Poppins" pitchFamily="2" charset="-94"/>
                <a:cs typeface="Poppins" pitchFamily="2" charset="-94"/>
              </a:rPr>
              <a:t>tezgâhı, </a:t>
            </a:r>
            <a:r>
              <a:rPr lang="tr-TR" sz="1200" dirty="0">
                <a:latin typeface="Poppins" pitchFamily="2" charset="-94"/>
                <a:cs typeface="Poppins" pitchFamily="2" charset="-94"/>
              </a:rPr>
              <a:t>masa, kanepe ve çamaşır makinesi gibi </a:t>
            </a:r>
            <a:r>
              <a:rPr lang="tr-TR" sz="1200" dirty="0" smtClean="0">
                <a:latin typeface="Poppins" pitchFamily="2" charset="-94"/>
                <a:cs typeface="Poppins" pitchFamily="2" charset="-94"/>
              </a:rPr>
              <a:t>eşyaların </a:t>
            </a:r>
            <a:r>
              <a:rPr lang="tr-TR" sz="1200" dirty="0">
                <a:latin typeface="Poppins" pitchFamily="2" charset="-94"/>
                <a:cs typeface="Poppins" pitchFamily="2" charset="-94"/>
              </a:rPr>
              <a:t>yanına kafamızı elimizle koruyacak şekilde çökmeliyiz</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Pencere ve duvarlardan uzak durmalıyız</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Yatakların altına girmeyi veya evi terk etmeyi düşünmemeliyiz.</a:t>
            </a:r>
          </a:p>
        </p:txBody>
      </p:sp>
      <p:pic>
        <p:nvPicPr>
          <p:cNvPr id="26626" name="Picture 2"/>
          <p:cNvPicPr>
            <a:picLocks noChangeAspect="1" noChangeArrowheads="1"/>
          </p:cNvPicPr>
          <p:nvPr/>
        </p:nvPicPr>
        <p:blipFill>
          <a:blip r:embed="rId3">
            <a:clrChange>
              <a:clrFrom>
                <a:srgbClr val="C4B9CF"/>
              </a:clrFrom>
              <a:clrTo>
                <a:srgbClr val="C4B9CF">
                  <a:alpha val="0"/>
                </a:srgbClr>
              </a:clrTo>
            </a:clrChange>
            <a:extLst>
              <a:ext uri="{28A0092B-C50C-407E-A947-70E740481C1C}">
                <a14:useLocalDpi xmlns:a14="http://schemas.microsoft.com/office/drawing/2010/main" val="0"/>
              </a:ext>
            </a:extLst>
          </a:blip>
          <a:srcRect/>
          <a:stretch>
            <a:fillRect/>
          </a:stretch>
        </p:blipFill>
        <p:spPr bwMode="auto">
          <a:xfrm>
            <a:off x="4818877" y="1334266"/>
            <a:ext cx="3444145" cy="195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557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Doğal Yaşam</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3924007"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Canlıların yaşamlarını yaşadıkları doğal ortamda, doğal yollarla sürdürmelerine </a:t>
            </a:r>
            <a:r>
              <a:rPr lang="tr-TR" sz="1200" i="1" dirty="0" smtClean="0">
                <a:solidFill>
                  <a:srgbClr val="FF0000"/>
                </a:solidFill>
                <a:latin typeface="Poppins" pitchFamily="2" charset="-94"/>
                <a:cs typeface="Poppins" pitchFamily="2" charset="-94"/>
              </a:rPr>
              <a:t>doğal yaşam </a:t>
            </a:r>
            <a:r>
              <a:rPr lang="tr-TR" sz="1200" dirty="0" smtClean="0">
                <a:latin typeface="Poppins" pitchFamily="2" charset="-94"/>
                <a:cs typeface="Poppins" pitchFamily="2" charset="-94"/>
              </a:rPr>
              <a:t>denir</a:t>
            </a:r>
            <a:r>
              <a:rPr lang="tr-TR" sz="1200" dirty="0">
                <a:latin typeface="Poppins" pitchFamily="2" charset="-94"/>
                <a:cs typeface="Poppins" pitchFamily="2" charset="-94"/>
              </a:rPr>
              <a:t>.</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Doğal </a:t>
            </a:r>
            <a:r>
              <a:rPr lang="tr-TR" sz="1200" dirty="0">
                <a:latin typeface="Poppins" pitchFamily="2" charset="-94"/>
                <a:cs typeface="Poppins" pitchFamily="2" charset="-94"/>
              </a:rPr>
              <a:t>yaşamda insan müdahalesi yoktur.</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Doğal </a:t>
            </a:r>
            <a:r>
              <a:rPr lang="tr-TR" sz="1200" dirty="0">
                <a:latin typeface="Poppins" pitchFamily="2" charset="-94"/>
                <a:cs typeface="Poppins" pitchFamily="2" charset="-94"/>
              </a:rPr>
              <a:t>yaşamda kontrol, şekil ve üretim </a:t>
            </a:r>
            <a:r>
              <a:rPr lang="tr-TR" sz="1200" dirty="0" smtClean="0">
                <a:latin typeface="Poppins" pitchFamily="2" charset="-94"/>
                <a:cs typeface="Poppins" pitchFamily="2" charset="-94"/>
              </a:rPr>
              <a:t>yoktur</a:t>
            </a:r>
            <a:r>
              <a:rPr lang="tr-TR" sz="1200" dirty="0">
                <a:latin typeface="Poppins" pitchFamily="2" charset="-94"/>
                <a:cs typeface="Poppins" pitchFamily="2" charset="-94"/>
              </a:rPr>
              <a:t>.</a:t>
            </a:r>
            <a:endParaRPr lang="tr-TR" sz="1200" dirty="0">
              <a:latin typeface="Poppins" pitchFamily="2" charset="-94"/>
              <a:cs typeface="Poppins" pitchFamily="2" charset="-94"/>
            </a:endParaRPr>
          </a:p>
        </p:txBody>
      </p:sp>
      <p:pic>
        <p:nvPicPr>
          <p:cNvPr id="2050"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4877820" y="1347614"/>
            <a:ext cx="3277950" cy="151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610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Deprem Sırasında Evdeysek</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Sakin davranıp elektrik, doğalgaz ve su </a:t>
            </a:r>
            <a:r>
              <a:rPr lang="tr-TR" sz="1200" dirty="0" smtClean="0">
                <a:latin typeface="Poppins" pitchFamily="2" charset="-94"/>
                <a:cs typeface="Poppins" pitchFamily="2" charset="-94"/>
              </a:rPr>
              <a:t>vanalarını </a:t>
            </a:r>
            <a:r>
              <a:rPr lang="tr-TR" sz="1200" dirty="0">
                <a:latin typeface="Poppins" pitchFamily="2" charset="-94"/>
                <a:cs typeface="Poppins" pitchFamily="2" charset="-94"/>
              </a:rPr>
              <a:t>kapatmalıyız.</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Sağlam </a:t>
            </a:r>
            <a:r>
              <a:rPr lang="tr-TR" sz="1200" dirty="0">
                <a:latin typeface="Poppins" pitchFamily="2" charset="-94"/>
                <a:cs typeface="Poppins" pitchFamily="2" charset="-94"/>
              </a:rPr>
              <a:t>olduğunu düşündüğümüz mutfak </a:t>
            </a:r>
            <a:r>
              <a:rPr lang="tr-TR" sz="1200" dirty="0" smtClean="0">
                <a:latin typeface="Poppins" pitchFamily="2" charset="-94"/>
                <a:cs typeface="Poppins" pitchFamily="2" charset="-94"/>
              </a:rPr>
              <a:t>tezgâhı, </a:t>
            </a:r>
            <a:r>
              <a:rPr lang="tr-TR" sz="1200" dirty="0">
                <a:latin typeface="Poppins" pitchFamily="2" charset="-94"/>
                <a:cs typeface="Poppins" pitchFamily="2" charset="-94"/>
              </a:rPr>
              <a:t>masa, kanepe ve çamaşır makinesi gibi </a:t>
            </a:r>
            <a:r>
              <a:rPr lang="tr-TR" sz="1200" dirty="0" smtClean="0">
                <a:latin typeface="Poppins" pitchFamily="2" charset="-94"/>
                <a:cs typeface="Poppins" pitchFamily="2" charset="-94"/>
              </a:rPr>
              <a:t>eşyaların </a:t>
            </a:r>
            <a:r>
              <a:rPr lang="tr-TR" sz="1200" dirty="0">
                <a:latin typeface="Poppins" pitchFamily="2" charset="-94"/>
                <a:cs typeface="Poppins" pitchFamily="2" charset="-94"/>
              </a:rPr>
              <a:t>yanına kafamızı elimizle koruyacak şekilde çökmeliyiz</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Pencere ve duvarlardan uzak durmalıyız</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Yatakların altına girmeyi veya evi terk etmeyi düşünmemeliyiz.</a:t>
            </a:r>
          </a:p>
        </p:txBody>
      </p:sp>
      <p:pic>
        <p:nvPicPr>
          <p:cNvPr id="26626" name="Picture 2"/>
          <p:cNvPicPr>
            <a:picLocks noChangeAspect="1" noChangeArrowheads="1"/>
          </p:cNvPicPr>
          <p:nvPr/>
        </p:nvPicPr>
        <p:blipFill>
          <a:blip r:embed="rId3">
            <a:clrChange>
              <a:clrFrom>
                <a:srgbClr val="C4B9CF"/>
              </a:clrFrom>
              <a:clrTo>
                <a:srgbClr val="C4B9CF">
                  <a:alpha val="0"/>
                </a:srgbClr>
              </a:clrTo>
            </a:clrChange>
            <a:extLst>
              <a:ext uri="{28A0092B-C50C-407E-A947-70E740481C1C}">
                <a14:useLocalDpi xmlns:a14="http://schemas.microsoft.com/office/drawing/2010/main" val="0"/>
              </a:ext>
            </a:extLst>
          </a:blip>
          <a:srcRect/>
          <a:stretch>
            <a:fillRect/>
          </a:stretch>
        </p:blipFill>
        <p:spPr bwMode="auto">
          <a:xfrm>
            <a:off x="4818877" y="1334266"/>
            <a:ext cx="3444145" cy="195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8823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Heyelan</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Yağmurun yağması veya yağmış olan karın erimesiyle toprak bol miktarda su emer ve yumuşayarak kaygan hale gelir.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Toprağın </a:t>
            </a:r>
            <a:r>
              <a:rPr lang="tr-TR" sz="1200" dirty="0">
                <a:latin typeface="Poppins" pitchFamily="2" charset="-94"/>
                <a:cs typeface="Poppins" pitchFamily="2" charset="-94"/>
              </a:rPr>
              <a:t>üst tabakasının kayarak hareket etmesine </a:t>
            </a:r>
            <a:r>
              <a:rPr lang="tr-TR" sz="1200" i="1" dirty="0">
                <a:solidFill>
                  <a:srgbClr val="FF0000"/>
                </a:solidFill>
                <a:latin typeface="Poppins" pitchFamily="2" charset="-94"/>
                <a:cs typeface="Poppins" pitchFamily="2" charset="-94"/>
              </a:rPr>
              <a:t>heyelan</a:t>
            </a:r>
            <a:r>
              <a:rPr lang="tr-TR" sz="1200" dirty="0">
                <a:latin typeface="Poppins" pitchFamily="2" charset="-94"/>
                <a:cs typeface="Poppins" pitchFamily="2" charset="-94"/>
              </a:rPr>
              <a:t> denir.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Heyelanlar </a:t>
            </a:r>
            <a:r>
              <a:rPr lang="tr-TR" sz="1200" dirty="0">
                <a:latin typeface="Poppins" pitchFamily="2" charset="-94"/>
                <a:cs typeface="Poppins" pitchFamily="2" charset="-94"/>
              </a:rPr>
              <a:t>farklı büyüklükte ve yıkıcılıkta olabilir.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Heyelan</a:t>
            </a:r>
            <a:r>
              <a:rPr lang="tr-TR" sz="1200" dirty="0">
                <a:latin typeface="Poppins" pitchFamily="2" charset="-94"/>
                <a:cs typeface="Poppins" pitchFamily="2" charset="-94"/>
              </a:rPr>
              <a:t>, toprak kayması olarak da bilinmektedir.</a:t>
            </a:r>
          </a:p>
        </p:txBody>
      </p:sp>
      <p:pic>
        <p:nvPicPr>
          <p:cNvPr id="27650" name="Picture 2"/>
          <p:cNvPicPr>
            <a:picLocks noChangeAspect="1" noChangeArrowheads="1"/>
          </p:cNvPicPr>
          <p:nvPr/>
        </p:nvPicPr>
        <p:blipFill>
          <a:blip r:embed="rId3">
            <a:clrChange>
              <a:clrFrom>
                <a:srgbClr val="F3F6F4"/>
              </a:clrFrom>
              <a:clrTo>
                <a:srgbClr val="F3F6F4">
                  <a:alpha val="0"/>
                </a:srgbClr>
              </a:clrTo>
            </a:clrChange>
            <a:extLst>
              <a:ext uri="{28A0092B-C50C-407E-A947-70E740481C1C}">
                <a14:useLocalDpi xmlns:a14="http://schemas.microsoft.com/office/drawing/2010/main" val="0"/>
              </a:ext>
            </a:extLst>
          </a:blip>
          <a:srcRect/>
          <a:stretch>
            <a:fillRect/>
          </a:stretch>
        </p:blipFill>
        <p:spPr bwMode="auto">
          <a:xfrm>
            <a:off x="4849917" y="1347614"/>
            <a:ext cx="3384504" cy="163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2000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Heyelana Neden Olan Faktörler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Toprak yapısı</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Eğimli </a:t>
            </a:r>
            <a:r>
              <a:rPr lang="tr-TR" sz="1200" dirty="0">
                <a:latin typeface="Poppins" pitchFamily="2" charset="-94"/>
                <a:cs typeface="Poppins" pitchFamily="2" charset="-94"/>
              </a:rPr>
              <a:t>arazi</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Toprağın </a:t>
            </a:r>
            <a:r>
              <a:rPr lang="tr-TR" sz="1200" dirty="0">
                <a:latin typeface="Poppins" pitchFamily="2" charset="-94"/>
                <a:cs typeface="Poppins" pitchFamily="2" charset="-94"/>
              </a:rPr>
              <a:t>çok su emmesi</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Depremler </a:t>
            </a:r>
            <a:r>
              <a:rPr lang="tr-TR" sz="1200" dirty="0">
                <a:latin typeface="Poppins" pitchFamily="2" charset="-94"/>
                <a:cs typeface="Poppins" pitchFamily="2" charset="-94"/>
              </a:rPr>
              <a:t>ve sel</a:t>
            </a:r>
          </a:p>
        </p:txBody>
      </p:sp>
      <p:pic>
        <p:nvPicPr>
          <p:cNvPr id="28674" name="Picture 2"/>
          <p:cNvPicPr>
            <a:picLocks noChangeAspect="1" noChangeArrowheads="1"/>
          </p:cNvPicPr>
          <p:nvPr/>
        </p:nvPicPr>
        <p:blipFill>
          <a:blip r:embed="rId3">
            <a:clrChange>
              <a:clrFrom>
                <a:srgbClr val="F7FAF8"/>
              </a:clrFrom>
              <a:clrTo>
                <a:srgbClr val="F7FAF8">
                  <a:alpha val="0"/>
                </a:srgbClr>
              </a:clrTo>
            </a:clrChange>
            <a:extLst>
              <a:ext uri="{28A0092B-C50C-407E-A947-70E740481C1C}">
                <a14:useLocalDpi xmlns:a14="http://schemas.microsoft.com/office/drawing/2010/main" val="0"/>
              </a:ext>
            </a:extLst>
          </a:blip>
          <a:srcRect/>
          <a:stretch>
            <a:fillRect/>
          </a:stretch>
        </p:blipFill>
        <p:spPr bwMode="auto">
          <a:xfrm>
            <a:off x="3076502" y="1351371"/>
            <a:ext cx="5179052" cy="14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008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i="1" dirty="0" smtClean="0">
                <a:solidFill>
                  <a:schemeClr val="bg1"/>
                </a:solidFill>
                <a:latin typeface="Poppins" pitchFamily="2" charset="-94"/>
                <a:cs typeface="Poppins" pitchFamily="2" charset="-94"/>
                <a:sym typeface="Darker Grotesque Medium"/>
              </a:rPr>
              <a:t>Heyelandan Korunmak İçin Neler Yapılabilir?</a:t>
            </a:r>
            <a:endParaRPr lang="tr-TR" sz="20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Eğimi çok olan bölgelere yerleşim alanı </a:t>
            </a:r>
            <a:r>
              <a:rPr lang="tr-TR" sz="1200" dirty="0" smtClean="0">
                <a:latin typeface="Poppins" pitchFamily="2" charset="-94"/>
                <a:cs typeface="Poppins" pitchFamily="2" charset="-94"/>
              </a:rPr>
              <a:t>kurulmamalı.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Ormanlık </a:t>
            </a:r>
            <a:r>
              <a:rPr lang="tr-TR" sz="1200" dirty="0">
                <a:latin typeface="Poppins" pitchFamily="2" charset="-94"/>
                <a:cs typeface="Poppins" pitchFamily="2" charset="-94"/>
              </a:rPr>
              <a:t>alanları yok </a:t>
            </a:r>
            <a:r>
              <a:rPr lang="tr-TR" sz="1200" dirty="0" smtClean="0">
                <a:latin typeface="Poppins" pitchFamily="2" charset="-94"/>
                <a:cs typeface="Poppins" pitchFamily="2" charset="-94"/>
              </a:rPr>
              <a:t>etme.</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Ağaçlandırma </a:t>
            </a:r>
            <a:r>
              <a:rPr lang="tr-TR" sz="1200" dirty="0">
                <a:latin typeface="Poppins" pitchFamily="2" charset="-94"/>
                <a:cs typeface="Poppins" pitchFamily="2" charset="-94"/>
              </a:rPr>
              <a:t>çalışmaları </a:t>
            </a:r>
            <a:r>
              <a:rPr lang="tr-TR" sz="1200" dirty="0" smtClean="0">
                <a:latin typeface="Poppins" pitchFamily="2" charset="-94"/>
                <a:cs typeface="Poppins" pitchFamily="2" charset="-94"/>
              </a:rPr>
              <a:t>yapılmalı.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Heyelan </a:t>
            </a:r>
            <a:r>
              <a:rPr lang="tr-TR" sz="1200" dirty="0">
                <a:latin typeface="Poppins" pitchFamily="2" charset="-94"/>
                <a:cs typeface="Poppins" pitchFamily="2" charset="-94"/>
              </a:rPr>
              <a:t>riski olan yerlere istinat duvarları </a:t>
            </a:r>
            <a:r>
              <a:rPr lang="tr-TR" sz="1200" dirty="0" smtClean="0">
                <a:latin typeface="Poppins" pitchFamily="2" charset="-94"/>
                <a:cs typeface="Poppins" pitchFamily="2" charset="-94"/>
              </a:rPr>
              <a:t>örülmeli.</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Eğimli </a:t>
            </a:r>
            <a:r>
              <a:rPr lang="tr-TR" sz="1200" dirty="0">
                <a:latin typeface="Poppins" pitchFamily="2" charset="-94"/>
                <a:cs typeface="Poppins" pitchFamily="2" charset="-94"/>
              </a:rPr>
              <a:t>bölgelerde suyun akması için uygun su kanalları </a:t>
            </a:r>
            <a:r>
              <a:rPr lang="tr-TR" sz="1200" dirty="0" smtClean="0">
                <a:latin typeface="Poppins" pitchFamily="2" charset="-94"/>
                <a:cs typeface="Poppins" pitchFamily="2" charset="-94"/>
              </a:rPr>
              <a:t>oluşturulmalı.</a:t>
            </a:r>
            <a:endParaRPr lang="tr-TR" sz="1200" dirty="0">
              <a:latin typeface="Poppins" pitchFamily="2" charset="-94"/>
              <a:cs typeface="Poppins" pitchFamily="2" charset="-94"/>
            </a:endParaRPr>
          </a:p>
        </p:txBody>
      </p:sp>
      <p:pic>
        <p:nvPicPr>
          <p:cNvPr id="29698" name="Picture 2"/>
          <p:cNvPicPr>
            <a:picLocks noChangeAspect="1" noChangeArrowheads="1"/>
          </p:cNvPicPr>
          <p:nvPr/>
        </p:nvPicPr>
        <p:blipFill>
          <a:blip r:embed="rId3">
            <a:clrChange>
              <a:clrFrom>
                <a:srgbClr val="F8FBF9"/>
              </a:clrFrom>
              <a:clrTo>
                <a:srgbClr val="F8FBF9">
                  <a:alpha val="0"/>
                </a:srgbClr>
              </a:clrTo>
            </a:clrChange>
            <a:extLst>
              <a:ext uri="{28A0092B-C50C-407E-A947-70E740481C1C}">
                <a14:useLocalDpi xmlns:a14="http://schemas.microsoft.com/office/drawing/2010/main" val="0"/>
              </a:ext>
            </a:extLst>
          </a:blip>
          <a:srcRect/>
          <a:stretch>
            <a:fillRect/>
          </a:stretch>
        </p:blipFill>
        <p:spPr bwMode="auto">
          <a:xfrm>
            <a:off x="4819943" y="1347614"/>
            <a:ext cx="340639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559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Sel</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Şiddetli yağan yağmur veya fazla miktarda karın erimesiyle meydana gelen ani su baskınlarına </a:t>
            </a:r>
            <a:r>
              <a:rPr lang="tr-TR" sz="1200" i="1" dirty="0">
                <a:solidFill>
                  <a:srgbClr val="FF0000"/>
                </a:solidFill>
                <a:latin typeface="Poppins" pitchFamily="2" charset="-94"/>
                <a:cs typeface="Poppins" pitchFamily="2" charset="-94"/>
              </a:rPr>
              <a:t>sel </a:t>
            </a:r>
            <a:r>
              <a:rPr lang="tr-TR" sz="1200" dirty="0">
                <a:latin typeface="Poppins" pitchFamily="2" charset="-94"/>
                <a:cs typeface="Poppins" pitchFamily="2" charset="-94"/>
              </a:rPr>
              <a:t>denir.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Şiddetli </a:t>
            </a:r>
            <a:r>
              <a:rPr lang="tr-TR" sz="1200" dirty="0">
                <a:latin typeface="Poppins" pitchFamily="2" charset="-94"/>
                <a:cs typeface="Poppins" pitchFamily="2" charset="-94"/>
              </a:rPr>
              <a:t>yağışlar sonucunda akarsu veya nehirlerin taşıyamayacağı kadar fazla miktarda yağışın olması, karların aniden erimesi, yüksek yerlerdeki su birikintilerinin aşağı doğru akmasıyla seller oluşabilir.</a:t>
            </a:r>
          </a:p>
        </p:txBody>
      </p:sp>
      <p:pic>
        <p:nvPicPr>
          <p:cNvPr id="30722" name="Picture 2"/>
          <p:cNvPicPr>
            <a:picLocks noChangeAspect="1" noChangeArrowheads="1"/>
          </p:cNvPicPr>
          <p:nvPr/>
        </p:nvPicPr>
        <p:blipFill>
          <a:blip r:embed="rId3">
            <a:clrChange>
              <a:clrFrom>
                <a:srgbClr val="EDF0EE"/>
              </a:clrFrom>
              <a:clrTo>
                <a:srgbClr val="EDF0EE">
                  <a:alpha val="0"/>
                </a:srgbClr>
              </a:clrTo>
            </a:clrChange>
            <a:extLst>
              <a:ext uri="{28A0092B-C50C-407E-A947-70E740481C1C}">
                <a14:useLocalDpi xmlns:a14="http://schemas.microsoft.com/office/drawing/2010/main" val="0"/>
              </a:ext>
            </a:extLst>
          </a:blip>
          <a:srcRect/>
          <a:stretch>
            <a:fillRect/>
          </a:stretch>
        </p:blipFill>
        <p:spPr bwMode="auto">
          <a:xfrm>
            <a:off x="4974624" y="1394417"/>
            <a:ext cx="3269107" cy="155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6409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000" i="1" dirty="0" smtClean="0">
                <a:solidFill>
                  <a:schemeClr val="bg1"/>
                </a:solidFill>
                <a:latin typeface="Poppins" pitchFamily="2" charset="-94"/>
                <a:cs typeface="Poppins" pitchFamily="2" charset="-94"/>
                <a:sym typeface="Darker Grotesque Medium"/>
              </a:rPr>
              <a:t>Selden Korunmak İçin Neler Yapılabilir?</a:t>
            </a:r>
            <a:endParaRPr lang="tr-TR" sz="20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Dere ve akarsu yataklarına yerleşim yerleri </a:t>
            </a:r>
            <a:r>
              <a:rPr lang="tr-TR" sz="1200" dirty="0" smtClean="0">
                <a:latin typeface="Poppins" pitchFamily="2" charset="-94"/>
                <a:cs typeface="Poppins" pitchFamily="2" charset="-94"/>
              </a:rPr>
              <a:t>kurulmamalı.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Sel </a:t>
            </a:r>
            <a:r>
              <a:rPr lang="tr-TR" sz="1200" dirty="0">
                <a:latin typeface="Poppins" pitchFamily="2" charset="-94"/>
                <a:cs typeface="Poppins" pitchFamily="2" charset="-94"/>
              </a:rPr>
              <a:t>tehlikesi olan bölgelerde gerekli altyapı önlemleri </a:t>
            </a:r>
            <a:r>
              <a:rPr lang="tr-TR" sz="1200" dirty="0" smtClean="0">
                <a:latin typeface="Poppins" pitchFamily="2" charset="-94"/>
                <a:cs typeface="Poppins" pitchFamily="2" charset="-94"/>
              </a:rPr>
              <a:t>alınmalı.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Eğimli </a:t>
            </a:r>
            <a:r>
              <a:rPr lang="tr-TR" sz="1200" dirty="0">
                <a:latin typeface="Poppins" pitchFamily="2" charset="-94"/>
                <a:cs typeface="Poppins" pitchFamily="2" charset="-94"/>
              </a:rPr>
              <a:t>bölgelerde teraslama ve ağaçlandırma </a:t>
            </a:r>
            <a:r>
              <a:rPr lang="tr-TR" sz="1200" dirty="0" smtClean="0">
                <a:latin typeface="Poppins" pitchFamily="2" charset="-94"/>
                <a:cs typeface="Poppins" pitchFamily="2" charset="-94"/>
              </a:rPr>
              <a:t>yapılmalı.</a:t>
            </a: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Yeşil </a:t>
            </a:r>
            <a:r>
              <a:rPr lang="tr-TR" sz="1200" dirty="0">
                <a:latin typeface="Poppins" pitchFamily="2" charset="-94"/>
                <a:cs typeface="Poppins" pitchFamily="2" charset="-94"/>
              </a:rPr>
              <a:t>alanlar </a:t>
            </a:r>
            <a:r>
              <a:rPr lang="tr-TR" sz="1200" dirty="0" smtClean="0">
                <a:latin typeface="Poppins" pitchFamily="2" charset="-94"/>
                <a:cs typeface="Poppins" pitchFamily="2" charset="-94"/>
              </a:rPr>
              <a:t>artırılmalı.</a:t>
            </a:r>
            <a:endParaRPr lang="tr-TR" sz="1200" dirty="0">
              <a:latin typeface="Poppins" pitchFamily="2" charset="-94"/>
              <a:cs typeface="Poppins" pitchFamily="2" charset="-94"/>
            </a:endParaRPr>
          </a:p>
        </p:txBody>
      </p:sp>
      <p:pic>
        <p:nvPicPr>
          <p:cNvPr id="317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1145" y="1347614"/>
            <a:ext cx="3312510" cy="18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876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Kasırga</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Saatteki </a:t>
            </a:r>
            <a:r>
              <a:rPr lang="tr-TR" sz="1200" dirty="0" smtClean="0">
                <a:latin typeface="Poppins" pitchFamily="2" charset="-94"/>
                <a:cs typeface="Poppins" pitchFamily="2" charset="-94"/>
              </a:rPr>
              <a:t>hızları </a:t>
            </a:r>
            <a:r>
              <a:rPr lang="tr-TR" sz="1200" dirty="0">
                <a:latin typeface="Poppins" pitchFamily="2" charset="-94"/>
                <a:cs typeface="Poppins" pitchFamily="2" charset="-94"/>
              </a:rPr>
              <a:t>120 km veya daha fazla </a:t>
            </a:r>
            <a:r>
              <a:rPr lang="tr-TR" sz="1200" dirty="0" smtClean="0">
                <a:latin typeface="Poppins" pitchFamily="2" charset="-94"/>
                <a:cs typeface="Poppins" pitchFamily="2" charset="-94"/>
              </a:rPr>
              <a:t>olabilen </a:t>
            </a:r>
            <a:r>
              <a:rPr lang="tr-TR" sz="1200" dirty="0">
                <a:latin typeface="Poppins" pitchFamily="2" charset="-94"/>
                <a:cs typeface="Poppins" pitchFamily="2" charset="-94"/>
              </a:rPr>
              <a:t>şiddetli rüzgârlara </a:t>
            </a:r>
            <a:r>
              <a:rPr lang="tr-TR" sz="1200" i="1" dirty="0">
                <a:solidFill>
                  <a:srgbClr val="FF0000"/>
                </a:solidFill>
                <a:latin typeface="Poppins" pitchFamily="2" charset="-94"/>
                <a:cs typeface="Poppins" pitchFamily="2" charset="-94"/>
              </a:rPr>
              <a:t>kasırga</a:t>
            </a:r>
            <a:r>
              <a:rPr lang="tr-TR" sz="1200" dirty="0">
                <a:latin typeface="Poppins" pitchFamily="2" charset="-94"/>
                <a:cs typeface="Poppins" pitchFamily="2" charset="-94"/>
              </a:rPr>
              <a:t> denir. Kasırgalar okyanusa kıyısı olan ve ekvatora yakın </a:t>
            </a:r>
            <a:r>
              <a:rPr lang="tr-TR" sz="1200" dirty="0" smtClean="0">
                <a:latin typeface="Poppins" pitchFamily="2" charset="-94"/>
                <a:cs typeface="Poppins" pitchFamily="2" charset="-94"/>
              </a:rPr>
              <a:t>bölgelerde </a:t>
            </a:r>
            <a:r>
              <a:rPr lang="tr-TR" sz="1200" dirty="0">
                <a:latin typeface="Poppins" pitchFamily="2" charset="-94"/>
                <a:cs typeface="Poppins" pitchFamily="2" charset="-94"/>
              </a:rPr>
              <a:t>daha çok görülür. </a:t>
            </a: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Okyanus üstündeki sıcak ve soğuk havanın ani yer değiştirmesi sonucu oluşur.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Hortumların oluşmasına </a:t>
            </a:r>
            <a:r>
              <a:rPr lang="tr-TR" sz="1200" dirty="0">
                <a:latin typeface="Poppins" pitchFamily="2" charset="-94"/>
                <a:cs typeface="Poppins" pitchFamily="2" charset="-94"/>
              </a:rPr>
              <a:t>neden olabilir.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Türkiye'de </a:t>
            </a:r>
            <a:r>
              <a:rPr lang="tr-TR" sz="1200" dirty="0">
                <a:latin typeface="Poppins" pitchFamily="2" charset="-94"/>
                <a:cs typeface="Poppins" pitchFamily="2" charset="-94"/>
              </a:rPr>
              <a:t>ciddi hasarlar veren kasırgalara rastlanmaz. Fakat şiddetli rüzgârların </a:t>
            </a:r>
            <a:r>
              <a:rPr lang="tr-TR" sz="1200" dirty="0" smtClean="0">
                <a:latin typeface="Poppins" pitchFamily="2" charset="-94"/>
                <a:cs typeface="Poppins" pitchFamily="2" charset="-94"/>
              </a:rPr>
              <a:t>etkisiyle hortumlar </a:t>
            </a:r>
            <a:r>
              <a:rPr lang="tr-TR" sz="1200" dirty="0">
                <a:latin typeface="Poppins" pitchFamily="2" charset="-94"/>
                <a:cs typeface="Poppins" pitchFamily="2" charset="-94"/>
              </a:rPr>
              <a:t>oluşabilir.</a:t>
            </a:r>
          </a:p>
        </p:txBody>
      </p:sp>
      <p:pic>
        <p:nvPicPr>
          <p:cNvPr id="32770" name="Picture 2"/>
          <p:cNvPicPr>
            <a:picLocks noChangeAspect="1" noChangeArrowheads="1"/>
          </p:cNvPicPr>
          <p:nvPr/>
        </p:nvPicPr>
        <p:blipFill>
          <a:blip r:embed="rId3">
            <a:clrChange>
              <a:clrFrom>
                <a:srgbClr val="F7FAF8"/>
              </a:clrFrom>
              <a:clrTo>
                <a:srgbClr val="F7FAF8">
                  <a:alpha val="0"/>
                </a:srgbClr>
              </a:clrTo>
            </a:clrChange>
            <a:extLst>
              <a:ext uri="{28A0092B-C50C-407E-A947-70E740481C1C}">
                <a14:useLocalDpi xmlns:a14="http://schemas.microsoft.com/office/drawing/2010/main" val="0"/>
              </a:ext>
            </a:extLst>
          </a:blip>
          <a:srcRect/>
          <a:stretch>
            <a:fillRect/>
          </a:stretch>
        </p:blipFill>
        <p:spPr bwMode="auto">
          <a:xfrm>
            <a:off x="4765559" y="1428333"/>
            <a:ext cx="3395243" cy="1840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468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Kasırga Sonuçları</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8" y="1347614"/>
            <a:ext cx="7502927"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Çok büyük yıkımlar oluşur.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Can </a:t>
            </a:r>
            <a:r>
              <a:rPr lang="tr-TR" sz="1200" dirty="0">
                <a:latin typeface="Poppins" pitchFamily="2" charset="-94"/>
                <a:cs typeface="Poppins" pitchFamily="2" charset="-94"/>
              </a:rPr>
              <a:t>ve mal kaybı olur.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Korku </a:t>
            </a:r>
            <a:r>
              <a:rPr lang="tr-TR" sz="1200" dirty="0">
                <a:latin typeface="Poppins" pitchFamily="2" charset="-94"/>
                <a:cs typeface="Poppins" pitchFamily="2" charset="-94"/>
              </a:rPr>
              <a:t>ve panik meydana gelir.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Elektrik </a:t>
            </a:r>
            <a:r>
              <a:rPr lang="tr-TR" sz="1200" dirty="0">
                <a:latin typeface="Poppins" pitchFamily="2" charset="-94"/>
                <a:cs typeface="Poppins" pitchFamily="2" charset="-94"/>
              </a:rPr>
              <a:t>telleri kopar.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Ağaçlar </a:t>
            </a:r>
            <a:r>
              <a:rPr lang="tr-TR" sz="1200" dirty="0">
                <a:latin typeface="Poppins" pitchFamily="2" charset="-94"/>
                <a:cs typeface="Poppins" pitchFamily="2" charset="-94"/>
              </a:rPr>
              <a:t>devrilir ve yollan kapatır.</a:t>
            </a:r>
          </a:p>
        </p:txBody>
      </p:sp>
      <p:pic>
        <p:nvPicPr>
          <p:cNvPr id="33794" name="Picture 2"/>
          <p:cNvPicPr>
            <a:picLocks noChangeAspect="1" noChangeArrowheads="1"/>
          </p:cNvPicPr>
          <p:nvPr/>
        </p:nvPicPr>
        <p:blipFill>
          <a:blip r:embed="rId3">
            <a:clrChange>
              <a:clrFrom>
                <a:srgbClr val="F7FAF8"/>
              </a:clrFrom>
              <a:clrTo>
                <a:srgbClr val="F7FAF8">
                  <a:alpha val="0"/>
                </a:srgbClr>
              </a:clrTo>
            </a:clrChange>
            <a:extLst>
              <a:ext uri="{28A0092B-C50C-407E-A947-70E740481C1C}">
                <a14:useLocalDpi xmlns:a14="http://schemas.microsoft.com/office/drawing/2010/main" val="0"/>
              </a:ext>
            </a:extLst>
          </a:blip>
          <a:srcRect/>
          <a:stretch>
            <a:fillRect/>
          </a:stretch>
        </p:blipFill>
        <p:spPr bwMode="auto">
          <a:xfrm>
            <a:off x="2265404" y="3170025"/>
            <a:ext cx="5066384" cy="149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341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Volkanik Patlama</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Yer kabuğunun altında </a:t>
            </a:r>
            <a:r>
              <a:rPr lang="tr-TR" sz="1200" i="1" dirty="0">
                <a:solidFill>
                  <a:srgbClr val="FF0000"/>
                </a:solidFill>
                <a:latin typeface="Poppins" pitchFamily="2" charset="-94"/>
                <a:cs typeface="Poppins" pitchFamily="2" charset="-94"/>
              </a:rPr>
              <a:t>magma</a:t>
            </a:r>
            <a:r>
              <a:rPr lang="tr-TR" sz="1200" dirty="0">
                <a:latin typeface="Poppins" pitchFamily="2" charset="-94"/>
                <a:cs typeface="Poppins" pitchFamily="2" charset="-94"/>
              </a:rPr>
              <a:t> adı verilen akışkan ve çok sıcak bir madde bulunur.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Magmanın </a:t>
            </a:r>
            <a:r>
              <a:rPr lang="tr-TR" sz="1200" dirty="0">
                <a:latin typeface="Poppins" pitchFamily="2" charset="-94"/>
                <a:cs typeface="Poppins" pitchFamily="2" charset="-94"/>
              </a:rPr>
              <a:t>yer kabuğundaki açıklıklardan yeryüzüne </a:t>
            </a:r>
            <a:r>
              <a:rPr lang="tr-TR" sz="1200" dirty="0" smtClean="0">
                <a:latin typeface="Poppins" pitchFamily="2" charset="-94"/>
                <a:cs typeface="Poppins" pitchFamily="2" charset="-94"/>
              </a:rPr>
              <a:t>püskürmesine </a:t>
            </a:r>
            <a:r>
              <a:rPr lang="tr-TR" sz="1200" i="1" dirty="0">
                <a:solidFill>
                  <a:srgbClr val="FF0000"/>
                </a:solidFill>
                <a:latin typeface="Poppins" pitchFamily="2" charset="-94"/>
                <a:cs typeface="Poppins" pitchFamily="2" charset="-94"/>
              </a:rPr>
              <a:t>volkanik patlama </a:t>
            </a:r>
            <a:r>
              <a:rPr lang="tr-TR" sz="1200" dirty="0">
                <a:latin typeface="Poppins" pitchFamily="2" charset="-94"/>
                <a:cs typeface="Poppins" pitchFamily="2" charset="-94"/>
              </a:rPr>
              <a:t>denir.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Yeryüzüne </a:t>
            </a:r>
            <a:r>
              <a:rPr lang="tr-TR" sz="1200" dirty="0">
                <a:latin typeface="Poppins" pitchFamily="2" charset="-94"/>
                <a:cs typeface="Poppins" pitchFamily="2" charset="-94"/>
              </a:rPr>
              <a:t>çıkmış magmaya </a:t>
            </a:r>
            <a:r>
              <a:rPr lang="tr-TR" sz="1200" i="1" dirty="0">
                <a:solidFill>
                  <a:srgbClr val="FF0000"/>
                </a:solidFill>
                <a:latin typeface="Poppins" pitchFamily="2" charset="-94"/>
                <a:cs typeface="Poppins" pitchFamily="2" charset="-94"/>
              </a:rPr>
              <a:t>lav</a:t>
            </a:r>
            <a:r>
              <a:rPr lang="tr-TR" sz="1200" dirty="0">
                <a:latin typeface="Poppins" pitchFamily="2" charset="-94"/>
                <a:cs typeface="Poppins" pitchFamily="2" charset="-94"/>
              </a:rPr>
              <a:t> denir.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Geçmişte </a:t>
            </a:r>
            <a:r>
              <a:rPr lang="tr-TR" sz="1200" dirty="0">
                <a:latin typeface="Poppins" pitchFamily="2" charset="-94"/>
                <a:cs typeface="Poppins" pitchFamily="2" charset="-94"/>
              </a:rPr>
              <a:t>patlamış ve artık aktif olmayan yanardağlara s</a:t>
            </a:r>
            <a:r>
              <a:rPr lang="tr-TR" sz="1200" i="1" dirty="0">
                <a:solidFill>
                  <a:srgbClr val="FF0000"/>
                </a:solidFill>
                <a:latin typeface="Poppins" pitchFamily="2" charset="-94"/>
                <a:cs typeface="Poppins" pitchFamily="2" charset="-94"/>
              </a:rPr>
              <a:t>önmüş volkan (sönmüş yanardağ)</a:t>
            </a:r>
            <a:r>
              <a:rPr lang="tr-TR" sz="1200" dirty="0">
                <a:latin typeface="Poppins" pitchFamily="2" charset="-94"/>
                <a:cs typeface="Poppins" pitchFamily="2" charset="-94"/>
              </a:rPr>
              <a:t> denir.</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Türkiye'de </a:t>
            </a:r>
            <a:r>
              <a:rPr lang="tr-TR" sz="1200" dirty="0">
                <a:latin typeface="Poppins" pitchFamily="2" charset="-94"/>
                <a:cs typeface="Poppins" pitchFamily="2" charset="-94"/>
              </a:rPr>
              <a:t>aktif yanardağ yoktur</a:t>
            </a:r>
            <a:r>
              <a:rPr lang="tr-TR" sz="1200" dirty="0" smtClean="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a:latin typeface="Poppins" pitchFamily="2" charset="-94"/>
                <a:cs typeface="Poppins" pitchFamily="2" charset="-94"/>
              </a:rPr>
              <a:t>Volkanik patlamalar sonucunda </a:t>
            </a:r>
            <a:r>
              <a:rPr lang="tr-TR" sz="1200" dirty="0" err="1">
                <a:solidFill>
                  <a:srgbClr val="FF0000"/>
                </a:solidFill>
                <a:latin typeface="Poppins" pitchFamily="2" charset="-94"/>
                <a:cs typeface="Poppins" pitchFamily="2" charset="-94"/>
              </a:rPr>
              <a:t>tsunami</a:t>
            </a:r>
            <a:r>
              <a:rPr lang="tr-TR" sz="1200" dirty="0">
                <a:solidFill>
                  <a:srgbClr val="FF0000"/>
                </a:solidFill>
                <a:latin typeface="Poppins" pitchFamily="2" charset="-94"/>
                <a:cs typeface="Poppins" pitchFamily="2" charset="-94"/>
              </a:rPr>
              <a:t> </a:t>
            </a:r>
            <a:r>
              <a:rPr lang="tr-TR" sz="1200" dirty="0">
                <a:latin typeface="Poppins" pitchFamily="2" charset="-94"/>
                <a:cs typeface="Poppins" pitchFamily="2" charset="-94"/>
              </a:rPr>
              <a:t>ve </a:t>
            </a:r>
            <a:r>
              <a:rPr lang="tr-TR" sz="1200" dirty="0">
                <a:solidFill>
                  <a:srgbClr val="FF0000"/>
                </a:solidFill>
                <a:latin typeface="Poppins" pitchFamily="2" charset="-94"/>
                <a:cs typeface="Poppins" pitchFamily="2" charset="-94"/>
              </a:rPr>
              <a:t>deprem oluşumu </a:t>
            </a:r>
            <a:r>
              <a:rPr lang="tr-TR" sz="1200" dirty="0">
                <a:latin typeface="Poppins" pitchFamily="2" charset="-94"/>
                <a:cs typeface="Poppins" pitchFamily="2" charset="-94"/>
              </a:rPr>
              <a:t>meydana gelebilir.</a:t>
            </a:r>
          </a:p>
          <a:p>
            <a:pPr marL="171450" indent="-171450">
              <a:buClr>
                <a:srgbClr val="000000"/>
              </a:buClr>
              <a:buSzTx/>
              <a:buFont typeface="Arial" pitchFamily="34" charset="0"/>
              <a:buChar char="•"/>
              <a:defRPr/>
            </a:pPr>
            <a:endParaRPr lang="tr-TR" sz="1200" dirty="0">
              <a:latin typeface="Poppins" pitchFamily="2" charset="-94"/>
              <a:cs typeface="Poppins" pitchFamily="2" charset="-94"/>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101" y="1431797"/>
            <a:ext cx="3553551" cy="199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6791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1800" i="1" dirty="0" smtClean="0">
                <a:solidFill>
                  <a:schemeClr val="bg1"/>
                </a:solidFill>
                <a:latin typeface="Poppins" pitchFamily="2" charset="-94"/>
                <a:cs typeface="Poppins" pitchFamily="2" charset="-94"/>
                <a:sym typeface="Darker Grotesque Medium"/>
              </a:rPr>
              <a:t>Volkanik Patlamadan Korunmak İçin Neler Yapılabilir?</a:t>
            </a:r>
            <a:endParaRPr lang="tr-TR" sz="18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19999" y="1347614"/>
            <a:ext cx="4045560"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Clr>
                <a:srgbClr val="000000"/>
              </a:buClr>
              <a:buSzTx/>
              <a:buFont typeface="Arial" pitchFamily="34" charset="0"/>
              <a:buChar char="•"/>
              <a:defRPr/>
            </a:pPr>
            <a:r>
              <a:rPr lang="tr-TR" sz="1200" dirty="0">
                <a:latin typeface="Poppins" pitchFamily="2" charset="-94"/>
                <a:cs typeface="Poppins" pitchFamily="2" charset="-94"/>
              </a:rPr>
              <a:t>Aktif yanardağlara yakın yerde yerleşim yeri kurmamak,</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Depremden </a:t>
            </a:r>
            <a:r>
              <a:rPr lang="tr-TR" sz="1200" dirty="0">
                <a:latin typeface="Poppins" pitchFamily="2" charset="-94"/>
                <a:cs typeface="Poppins" pitchFamily="2" charset="-94"/>
              </a:rPr>
              <a:t>sonra yanardağlardan bir süreliğine uzak </a:t>
            </a:r>
            <a:r>
              <a:rPr lang="tr-TR" sz="1200" dirty="0" smtClean="0">
                <a:latin typeface="Poppins" pitchFamily="2" charset="-94"/>
                <a:cs typeface="Poppins" pitchFamily="2" charset="-94"/>
              </a:rPr>
              <a:t>durmak</a:t>
            </a:r>
            <a:r>
              <a:rPr lang="tr-TR" sz="1200" dirty="0">
                <a:latin typeface="Poppins" pitchFamily="2" charset="-94"/>
                <a:cs typeface="Poppins" pitchFamily="2" charset="-94"/>
              </a:rPr>
              <a:t>.</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Gaz </a:t>
            </a:r>
            <a:r>
              <a:rPr lang="tr-TR" sz="1200" dirty="0">
                <a:latin typeface="Poppins" pitchFamily="2" charset="-94"/>
                <a:cs typeface="Poppins" pitchFamily="2" charset="-94"/>
              </a:rPr>
              <a:t>maskesi bulundurmak,</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a:p>
            <a:pPr marL="171450" indent="-171450">
              <a:buClr>
                <a:srgbClr val="000000"/>
              </a:buClr>
              <a:buSzTx/>
              <a:buFont typeface="Arial" pitchFamily="34" charset="0"/>
              <a:buChar char="•"/>
              <a:defRPr/>
            </a:pPr>
            <a:r>
              <a:rPr lang="tr-TR" sz="1200" dirty="0" smtClean="0">
                <a:latin typeface="Poppins" pitchFamily="2" charset="-94"/>
                <a:cs typeface="Poppins" pitchFamily="2" charset="-94"/>
              </a:rPr>
              <a:t>Ev </a:t>
            </a:r>
            <a:r>
              <a:rPr lang="tr-TR" sz="1200" dirty="0">
                <a:latin typeface="Poppins" pitchFamily="2" charset="-94"/>
                <a:cs typeface="Poppins" pitchFamily="2" charset="-94"/>
              </a:rPr>
              <a:t>ve iş yerleri ahşaptan yapmamak,</a:t>
            </a:r>
          </a:p>
          <a:p>
            <a:pPr marL="171450" indent="-171450">
              <a:buClr>
                <a:srgbClr val="000000"/>
              </a:buClr>
              <a:buSzTx/>
              <a:buFont typeface="Arial" pitchFamily="34" charset="0"/>
              <a:buChar char="•"/>
              <a:defRPr/>
            </a:pPr>
            <a:endParaRPr lang="tr-TR" sz="1200" dirty="0" smtClean="0">
              <a:latin typeface="Poppins" pitchFamily="2" charset="-94"/>
              <a:cs typeface="Poppins" pitchFamily="2" charset="-94"/>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101" y="1431797"/>
            <a:ext cx="3553551" cy="199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939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Ekosistem</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2949"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Yaşam alanlarındaki her canlı türünün yaşamasını sağlayan ve karşılıklı ilişki sonucunda ortaya çıkan doğal </a:t>
            </a:r>
            <a:r>
              <a:rPr lang="tr-TR" sz="1200" dirty="0" smtClean="0">
                <a:latin typeface="Poppins" pitchFamily="2" charset="-94"/>
                <a:cs typeface="Poppins" pitchFamily="2" charset="-94"/>
              </a:rPr>
              <a:t>bölgelere </a:t>
            </a:r>
            <a:r>
              <a:rPr lang="tr-TR" sz="1200" i="1" dirty="0">
                <a:solidFill>
                  <a:srgbClr val="FF0000"/>
                </a:solidFill>
                <a:latin typeface="Poppins" pitchFamily="2" charset="-94"/>
                <a:cs typeface="Poppins" pitchFamily="2" charset="-94"/>
              </a:rPr>
              <a:t>ekosistem</a:t>
            </a:r>
            <a:r>
              <a:rPr lang="tr-TR" sz="1200" dirty="0">
                <a:latin typeface="Poppins" pitchFamily="2" charset="-94"/>
                <a:cs typeface="Poppins" pitchFamily="2" charset="-94"/>
              </a:rPr>
              <a:t> denir.</a:t>
            </a:r>
            <a:endParaRPr lang="tr-TR" sz="1200" dirty="0">
              <a:latin typeface="Poppins" pitchFamily="2" charset="-94"/>
              <a:cs typeface="Poppins" pitchFamily="2" charset="-94"/>
            </a:endParaRPr>
          </a:p>
        </p:txBody>
      </p:sp>
      <p:pic>
        <p:nvPicPr>
          <p:cNvPr id="3074"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912442" y="1985456"/>
            <a:ext cx="7241840" cy="1919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85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Habitat</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2949"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Canlıların yaşamlarını sürdürebilmek için (beslenme, barınma üreme vb.) en iyi şekilde sürdürebildiği yaşam </a:t>
            </a:r>
            <a:r>
              <a:rPr lang="tr-TR" sz="1200" dirty="0" smtClean="0">
                <a:latin typeface="Poppins" pitchFamily="2" charset="-94"/>
                <a:cs typeface="Poppins" pitchFamily="2" charset="-94"/>
              </a:rPr>
              <a:t>alanlarına </a:t>
            </a:r>
            <a:r>
              <a:rPr lang="tr-TR" sz="1200" i="1" dirty="0">
                <a:solidFill>
                  <a:srgbClr val="FF0000"/>
                </a:solidFill>
                <a:latin typeface="Poppins" pitchFamily="2" charset="-94"/>
                <a:cs typeface="Poppins" pitchFamily="2" charset="-94"/>
              </a:rPr>
              <a:t>habitat </a:t>
            </a:r>
            <a:r>
              <a:rPr lang="tr-TR" sz="1200" dirty="0">
                <a:latin typeface="Poppins" pitchFamily="2" charset="-94"/>
                <a:cs typeface="Poppins" pitchFamily="2" charset="-94"/>
              </a:rPr>
              <a:t>denir.</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Örneğin</a:t>
            </a:r>
            <a:r>
              <a:rPr lang="tr-TR" sz="1200" dirty="0">
                <a:latin typeface="Poppins" pitchFamily="2" charset="-94"/>
                <a:cs typeface="Poppins" pitchFamily="2" charset="-94"/>
              </a:rPr>
              <a:t>: </a:t>
            </a:r>
            <a:r>
              <a:rPr lang="tr-TR" sz="1200" i="1" dirty="0">
                <a:latin typeface="Poppins" pitchFamily="2" charset="-94"/>
                <a:cs typeface="Poppins" pitchFamily="2" charset="-94"/>
              </a:rPr>
              <a:t>Kaktüs ve devenin habitatı çöldür.</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Örneğin</a:t>
            </a:r>
            <a:r>
              <a:rPr lang="tr-TR" sz="1200" dirty="0">
                <a:latin typeface="Poppins" pitchFamily="2" charset="-94"/>
                <a:cs typeface="Poppins" pitchFamily="2" charset="-94"/>
              </a:rPr>
              <a:t>: </a:t>
            </a:r>
            <a:r>
              <a:rPr lang="tr-TR" sz="1200" i="1" dirty="0">
                <a:latin typeface="Poppins" pitchFamily="2" charset="-94"/>
                <a:cs typeface="Poppins" pitchFamily="2" charset="-94"/>
              </a:rPr>
              <a:t>İnci kefalinin habitatı Van Gölü'dür.</a:t>
            </a:r>
            <a:endParaRPr lang="tr-TR" sz="1200" i="1" dirty="0">
              <a:latin typeface="Poppins" pitchFamily="2" charset="-94"/>
              <a:cs typeface="Poppins" pitchFamily="2" charset="-94"/>
            </a:endParaRPr>
          </a:p>
        </p:txBody>
      </p:sp>
      <p:pic>
        <p:nvPicPr>
          <p:cNvPr id="4098"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918208" y="2739846"/>
            <a:ext cx="7175085" cy="165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484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Tür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2949"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Ortak habitattan meydana gelen, birbirine benzeyen, kendi aralarında çiftleşen, üreme yeteneğine sahip olan </a:t>
            </a:r>
            <a:r>
              <a:rPr lang="tr-TR" sz="1200" dirty="0" smtClean="0">
                <a:latin typeface="Poppins" pitchFamily="2" charset="-94"/>
                <a:cs typeface="Poppins" pitchFamily="2" charset="-94"/>
              </a:rPr>
              <a:t>bireylerin </a:t>
            </a:r>
            <a:r>
              <a:rPr lang="tr-TR" sz="1200" dirty="0">
                <a:latin typeface="Poppins" pitchFamily="2" charset="-94"/>
                <a:cs typeface="Poppins" pitchFamily="2" charset="-94"/>
              </a:rPr>
              <a:t>oluşturduğu canlı </a:t>
            </a:r>
            <a:r>
              <a:rPr lang="tr-TR" sz="1200" dirty="0" smtClean="0">
                <a:latin typeface="Poppins" pitchFamily="2" charset="-94"/>
                <a:cs typeface="Poppins" pitchFamily="2" charset="-94"/>
              </a:rPr>
              <a:t>grubuna </a:t>
            </a:r>
            <a:r>
              <a:rPr lang="tr-TR" sz="1200" i="1" dirty="0" smtClean="0">
                <a:solidFill>
                  <a:srgbClr val="FF0000"/>
                </a:solidFill>
                <a:latin typeface="Poppins" pitchFamily="2" charset="-94"/>
                <a:cs typeface="Poppins" pitchFamily="2" charset="-94"/>
              </a:rPr>
              <a:t>tür</a:t>
            </a:r>
            <a:r>
              <a:rPr lang="tr-TR" sz="1200" dirty="0" smtClean="0">
                <a:latin typeface="Poppins" pitchFamily="2" charset="-94"/>
                <a:cs typeface="Poppins" pitchFamily="2" charset="-94"/>
              </a:rPr>
              <a:t> </a:t>
            </a:r>
            <a:r>
              <a:rPr lang="tr-TR" sz="1200" dirty="0">
                <a:latin typeface="Poppins" pitchFamily="2" charset="-94"/>
                <a:cs typeface="Poppins" pitchFamily="2" charset="-94"/>
              </a:rPr>
              <a:t>denir.</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Örnek</a:t>
            </a:r>
            <a:r>
              <a:rPr lang="tr-TR" sz="1200" dirty="0">
                <a:latin typeface="Poppins" pitchFamily="2" charset="-94"/>
                <a:cs typeface="Poppins" pitchFamily="2" charset="-94"/>
              </a:rPr>
              <a:t>: </a:t>
            </a:r>
            <a:r>
              <a:rPr lang="tr-TR" sz="1200" i="1" dirty="0">
                <a:latin typeface="Poppins" pitchFamily="2" charset="-94"/>
                <a:cs typeface="Poppins" pitchFamily="2" charset="-94"/>
              </a:rPr>
              <a:t>İnek, keçi, kaplan, köstebek, yılan, kedi köpek vb.</a:t>
            </a:r>
            <a:endParaRPr lang="tr-TR" sz="1200" i="1" dirty="0">
              <a:latin typeface="Poppins" pitchFamily="2" charset="-94"/>
              <a:cs typeface="Poppins" pitchFamily="2" charset="-94"/>
            </a:endParaRPr>
          </a:p>
        </p:txBody>
      </p:sp>
      <p:pic>
        <p:nvPicPr>
          <p:cNvPr id="5122" name="Picture 2"/>
          <p:cNvPicPr>
            <a:picLocks noChangeAspect="1" noChangeArrowheads="1"/>
          </p:cNvPicPr>
          <p:nvPr/>
        </p:nvPicPr>
        <p:blipFill>
          <a:blip r:embed="rId3">
            <a:clrChange>
              <a:clrFrom>
                <a:srgbClr val="F7FAF7"/>
              </a:clrFrom>
              <a:clrTo>
                <a:srgbClr val="F7FAF7">
                  <a:alpha val="0"/>
                </a:srgbClr>
              </a:clrTo>
            </a:clrChange>
            <a:extLst>
              <a:ext uri="{28A0092B-C50C-407E-A947-70E740481C1C}">
                <a14:useLocalDpi xmlns:a14="http://schemas.microsoft.com/office/drawing/2010/main" val="0"/>
              </a:ext>
            </a:extLst>
          </a:blip>
          <a:srcRect/>
          <a:stretch>
            <a:fillRect/>
          </a:stretch>
        </p:blipFill>
        <p:spPr bwMode="auto">
          <a:xfrm>
            <a:off x="872575" y="2251738"/>
            <a:ext cx="7254833" cy="20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092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Ülkemizde Biyoçeşitlilik</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Ülkemize özgü olarak ormancılıkta </a:t>
            </a:r>
            <a:r>
              <a:rPr lang="tr-TR" sz="1200" i="1" dirty="0">
                <a:solidFill>
                  <a:srgbClr val="FF0000"/>
                </a:solidFill>
                <a:latin typeface="Poppins" pitchFamily="2" charset="-94"/>
                <a:cs typeface="Poppins" pitchFamily="2" charset="-94"/>
              </a:rPr>
              <a:t>çam</a:t>
            </a:r>
            <a:r>
              <a:rPr lang="tr-TR" sz="1200" dirty="0">
                <a:latin typeface="Poppins" pitchFamily="2" charset="-94"/>
                <a:cs typeface="Poppins" pitchFamily="2" charset="-94"/>
              </a:rPr>
              <a:t> ve </a:t>
            </a:r>
            <a:r>
              <a:rPr lang="tr-TR" sz="1200" i="1" dirty="0">
                <a:solidFill>
                  <a:srgbClr val="FF0000"/>
                </a:solidFill>
                <a:latin typeface="Poppins" pitchFamily="2" charset="-94"/>
                <a:cs typeface="Poppins" pitchFamily="2" charset="-94"/>
              </a:rPr>
              <a:t>meşe </a:t>
            </a:r>
            <a:r>
              <a:rPr lang="tr-TR" sz="1200" i="1" dirty="0" smtClean="0">
                <a:solidFill>
                  <a:srgbClr val="FF0000"/>
                </a:solidFill>
                <a:latin typeface="Poppins" pitchFamily="2" charset="-94"/>
                <a:cs typeface="Poppins" pitchFamily="2" charset="-94"/>
              </a:rPr>
              <a:t>türleri</a:t>
            </a:r>
            <a:r>
              <a:rPr lang="tr-TR" sz="1200" dirty="0" smtClean="0">
                <a:latin typeface="Poppins" pitchFamily="2" charset="-94"/>
                <a:cs typeface="Poppins" pitchFamily="2" charset="-94"/>
              </a:rPr>
              <a:t>, balıkçılıkta </a:t>
            </a:r>
            <a:r>
              <a:rPr lang="tr-TR" sz="1200" dirty="0">
                <a:latin typeface="Poppins" pitchFamily="2" charset="-94"/>
                <a:cs typeface="Poppins" pitchFamily="2" charset="-94"/>
              </a:rPr>
              <a:t>ise </a:t>
            </a:r>
            <a:r>
              <a:rPr lang="tr-TR" sz="1200" i="1" dirty="0">
                <a:solidFill>
                  <a:srgbClr val="FF0000"/>
                </a:solidFill>
                <a:latin typeface="Poppins" pitchFamily="2" charset="-94"/>
                <a:cs typeface="Poppins" pitchFamily="2" charset="-94"/>
              </a:rPr>
              <a:t>alabalık, kefal </a:t>
            </a:r>
            <a:r>
              <a:rPr lang="tr-TR" sz="1200" dirty="0">
                <a:latin typeface="Poppins" pitchFamily="2" charset="-94"/>
                <a:cs typeface="Poppins" pitchFamily="2" charset="-94"/>
              </a:rPr>
              <a:t>ve </a:t>
            </a:r>
            <a:r>
              <a:rPr lang="tr-TR" sz="1200" i="1" dirty="0">
                <a:solidFill>
                  <a:srgbClr val="FF0000"/>
                </a:solidFill>
                <a:latin typeface="Poppins" pitchFamily="2" charset="-94"/>
                <a:cs typeface="Poppins" pitchFamily="2" charset="-94"/>
              </a:rPr>
              <a:t>levrek</a:t>
            </a:r>
            <a:r>
              <a:rPr lang="tr-TR" sz="1200" dirty="0">
                <a:latin typeface="Poppins" pitchFamily="2" charset="-94"/>
                <a:cs typeface="Poppins" pitchFamily="2" charset="-94"/>
              </a:rPr>
              <a:t> bulunmaktadır. </a:t>
            </a:r>
            <a:endParaRPr lang="tr-TR" sz="1200" dirty="0" smtClean="0">
              <a:latin typeface="Poppins" pitchFamily="2" charset="-94"/>
              <a:cs typeface="Poppins" pitchFamily="2" charset="-94"/>
            </a:endParaRPr>
          </a:p>
          <a:p>
            <a:pPr marL="171450" indent="-171450">
              <a:buSzPct val="100000"/>
              <a:buFont typeface="Arial" pitchFamily="34" charset="0"/>
              <a:buChar char="•"/>
            </a:pPr>
            <a:endParaRPr lang="tr-TR" sz="1200" dirty="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Köy </a:t>
            </a:r>
            <a:r>
              <a:rPr lang="tr-TR" sz="1200" dirty="0">
                <a:latin typeface="Poppins" pitchFamily="2" charset="-94"/>
                <a:cs typeface="Poppins" pitchFamily="2" charset="-94"/>
              </a:rPr>
              <a:t>ve kasaba </a:t>
            </a:r>
            <a:r>
              <a:rPr lang="tr-TR" sz="1200" dirty="0" smtClean="0">
                <a:latin typeface="Poppins" pitchFamily="2" charset="-94"/>
                <a:cs typeface="Poppins" pitchFamily="2" charset="-94"/>
              </a:rPr>
              <a:t>pazarlarında </a:t>
            </a:r>
            <a:r>
              <a:rPr lang="tr-TR" sz="1200" dirty="0">
                <a:latin typeface="Poppins" pitchFamily="2" charset="-94"/>
                <a:cs typeface="Poppins" pitchFamily="2" charset="-94"/>
              </a:rPr>
              <a:t>rastlanabilen </a:t>
            </a:r>
            <a:r>
              <a:rPr lang="tr-TR" sz="1200" i="1" dirty="0">
                <a:solidFill>
                  <a:srgbClr val="FF0000"/>
                </a:solidFill>
                <a:latin typeface="Poppins" pitchFamily="2" charset="-94"/>
                <a:cs typeface="Poppins" pitchFamily="2" charset="-94"/>
              </a:rPr>
              <a:t>acur, taflan, çitlembik, iğde, göleyiz, ahlat, alıç, delice, </a:t>
            </a:r>
            <a:r>
              <a:rPr lang="tr-TR" sz="1200" i="1" dirty="0" err="1">
                <a:solidFill>
                  <a:srgbClr val="FF0000"/>
                </a:solidFill>
                <a:latin typeface="Poppins" pitchFamily="2" charset="-94"/>
                <a:cs typeface="Poppins" pitchFamily="2" charset="-94"/>
              </a:rPr>
              <a:t>idris</a:t>
            </a:r>
            <a:r>
              <a:rPr lang="tr-TR" sz="1200" i="1" dirty="0">
                <a:solidFill>
                  <a:srgbClr val="FF0000"/>
                </a:solidFill>
                <a:latin typeface="Poppins" pitchFamily="2" charset="-94"/>
                <a:cs typeface="Poppins" pitchFamily="2" charset="-94"/>
              </a:rPr>
              <a:t>, </a:t>
            </a:r>
            <a:r>
              <a:rPr lang="tr-TR" sz="1200" i="1" dirty="0" smtClean="0">
                <a:solidFill>
                  <a:srgbClr val="FF0000"/>
                </a:solidFill>
                <a:latin typeface="Poppins" pitchFamily="2" charset="-94"/>
                <a:cs typeface="Poppins" pitchFamily="2" charset="-94"/>
              </a:rPr>
              <a:t>melengiç, </a:t>
            </a:r>
            <a:r>
              <a:rPr lang="tr-TR" sz="1200" i="1" dirty="0">
                <a:solidFill>
                  <a:srgbClr val="FF0000"/>
                </a:solidFill>
                <a:latin typeface="Poppins" pitchFamily="2" charset="-94"/>
                <a:cs typeface="Poppins" pitchFamily="2" charset="-94"/>
              </a:rPr>
              <a:t>hünnap, üvez, yonca </a:t>
            </a:r>
            <a:r>
              <a:rPr lang="tr-TR" sz="1200" i="1" dirty="0" err="1">
                <a:solidFill>
                  <a:srgbClr val="FF0000"/>
                </a:solidFill>
                <a:latin typeface="Poppins" pitchFamily="2" charset="-94"/>
                <a:cs typeface="Poppins" pitchFamily="2" charset="-94"/>
              </a:rPr>
              <a:t>mürdümlük</a:t>
            </a:r>
            <a:r>
              <a:rPr lang="tr-TR" sz="1200" i="1" dirty="0">
                <a:solidFill>
                  <a:srgbClr val="FF0000"/>
                </a:solidFill>
                <a:latin typeface="Poppins" pitchFamily="2" charset="-94"/>
                <a:cs typeface="Poppins" pitchFamily="2" charset="-94"/>
              </a:rPr>
              <a:t> </a:t>
            </a:r>
            <a:r>
              <a:rPr lang="tr-TR" sz="1200" dirty="0">
                <a:latin typeface="Poppins" pitchFamily="2" charset="-94"/>
                <a:cs typeface="Poppins" pitchFamily="2" charset="-94"/>
              </a:rPr>
              <a:t>gibi sebze ve meyveler de ülkemizin biyolojik zenginliklerindendir.</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Doğal </a:t>
            </a:r>
            <a:r>
              <a:rPr lang="tr-TR" sz="1200" dirty="0">
                <a:latin typeface="Poppins" pitchFamily="2" charset="-94"/>
                <a:cs typeface="Poppins" pitchFamily="2" charset="-94"/>
              </a:rPr>
              <a:t>kaynakların bilinçsiz kullanımı ve hızlı nüfus artışı ekosistemdeki türlerin giderek yok olmasına sebep olmaktadır.</a:t>
            </a:r>
          </a:p>
          <a:p>
            <a:pPr marL="171450" indent="-171450">
              <a:buSzPct val="100000"/>
              <a:buFont typeface="Arial" pitchFamily="34" charset="0"/>
              <a:buChar char="•"/>
            </a:pPr>
            <a:endParaRPr lang="tr-TR" sz="1200" dirty="0" smtClean="0">
              <a:latin typeface="Poppins" pitchFamily="2" charset="-94"/>
              <a:cs typeface="Poppins" pitchFamily="2" charset="-94"/>
            </a:endParaRPr>
          </a:p>
          <a:p>
            <a:pPr marL="171450" indent="-171450">
              <a:buSzPct val="100000"/>
              <a:buFont typeface="Arial" pitchFamily="34" charset="0"/>
              <a:buChar char="•"/>
            </a:pPr>
            <a:r>
              <a:rPr lang="tr-TR" sz="1200" dirty="0" smtClean="0">
                <a:latin typeface="Poppins" pitchFamily="2" charset="-94"/>
                <a:cs typeface="Poppins" pitchFamily="2" charset="-94"/>
              </a:rPr>
              <a:t>Habitatların </a:t>
            </a:r>
            <a:r>
              <a:rPr lang="tr-TR" sz="1200" dirty="0">
                <a:latin typeface="Poppins" pitchFamily="2" charset="-94"/>
                <a:cs typeface="Poppins" pitchFamily="2" charset="-94"/>
              </a:rPr>
              <a:t>kaybolması veya zarar görmesi birçok bitki ve hayvanın </a:t>
            </a:r>
            <a:r>
              <a:rPr lang="tr-TR" sz="1200" dirty="0" smtClean="0">
                <a:latin typeface="Poppins" pitchFamily="2" charset="-94"/>
                <a:cs typeface="Poppins" pitchFamily="2" charset="-94"/>
              </a:rPr>
              <a:t>neslinin </a:t>
            </a:r>
            <a:r>
              <a:rPr lang="tr-TR" sz="1200" dirty="0">
                <a:latin typeface="Poppins" pitchFamily="2" charset="-94"/>
                <a:cs typeface="Poppins" pitchFamily="2" charset="-94"/>
              </a:rPr>
              <a:t>tükenmesine yol açmaktadır.</a:t>
            </a:r>
            <a:endParaRPr lang="tr-TR" sz="1200" dirty="0" smtClean="0">
              <a:latin typeface="Poppins" pitchFamily="2" charset="-94"/>
              <a:cs typeface="Poppins" pitchFamily="2" charset="-94"/>
            </a:endParaRPr>
          </a:p>
        </p:txBody>
      </p:sp>
    </p:spTree>
    <p:extLst>
      <p:ext uri="{BB962C8B-B14F-4D97-AF65-F5344CB8AC3E}">
        <p14:creationId xmlns:p14="http://schemas.microsoft.com/office/powerpoint/2010/main" val="2459068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5" name="Dikdörtgen 14"/>
          <p:cNvSpPr/>
          <p:nvPr/>
        </p:nvSpPr>
        <p:spPr>
          <a:xfrm>
            <a:off x="683568" y="923202"/>
            <a:ext cx="7632848" cy="380878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tr-TR"/>
          </a:p>
        </p:txBody>
      </p:sp>
      <p:sp>
        <p:nvSpPr>
          <p:cNvPr id="16" name="Paralelkenar 15"/>
          <p:cNvSpPr/>
          <p:nvPr/>
        </p:nvSpPr>
        <p:spPr>
          <a:xfrm>
            <a:off x="827584" y="671174"/>
            <a:ext cx="7632848" cy="504056"/>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Google Shape;15287;p42"/>
          <p:cNvSpPr txBox="1">
            <a:spLocks/>
          </p:cNvSpPr>
          <p:nvPr/>
        </p:nvSpPr>
        <p:spPr>
          <a:xfrm>
            <a:off x="1331640" y="647164"/>
            <a:ext cx="70923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Bodoni Moda"/>
              <a:buNone/>
              <a:defRPr sz="3000" b="1" i="0" u="none" strike="noStrike" cap="none">
                <a:solidFill>
                  <a:schemeClr val="dk1"/>
                </a:solidFill>
                <a:latin typeface="Bodoni Moda"/>
                <a:ea typeface="Bodoni Moda"/>
                <a:cs typeface="Bodoni Moda"/>
                <a:sym typeface="Bodoni Moda"/>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r>
              <a:rPr lang="tr-TR" sz="2400" i="1" dirty="0" smtClean="0">
                <a:solidFill>
                  <a:schemeClr val="bg1"/>
                </a:solidFill>
                <a:latin typeface="Poppins" pitchFamily="2" charset="-94"/>
                <a:cs typeface="Poppins" pitchFamily="2" charset="-94"/>
                <a:sym typeface="Darker Grotesque Medium"/>
              </a:rPr>
              <a:t>Biyo</a:t>
            </a:r>
            <a:r>
              <a:rPr lang="tr-TR" sz="2400" i="1" dirty="0" smtClean="0">
                <a:solidFill>
                  <a:schemeClr val="bg1"/>
                </a:solidFill>
                <a:latin typeface="Poppins" pitchFamily="2" charset="-94"/>
                <a:cs typeface="Poppins" pitchFamily="2" charset="-94"/>
                <a:sym typeface="Darker Grotesque Medium"/>
              </a:rPr>
              <a:t>çeşitliliği Tehdit Eden Faktörler</a:t>
            </a:r>
            <a:endParaRPr lang="tr-TR" sz="2400" i="1" dirty="0">
              <a:solidFill>
                <a:schemeClr val="bg1"/>
              </a:solidFill>
              <a:latin typeface="Poppins" pitchFamily="2" charset="-94"/>
              <a:cs typeface="Poppins" pitchFamily="2" charset="-94"/>
              <a:sym typeface="Darker Grotesque Medium"/>
            </a:endParaRPr>
          </a:p>
        </p:txBody>
      </p:sp>
      <p:sp>
        <p:nvSpPr>
          <p:cNvPr id="18" name="Oval 17"/>
          <p:cNvSpPr/>
          <p:nvPr/>
        </p:nvSpPr>
        <p:spPr>
          <a:xfrm>
            <a:off x="611560" y="570797"/>
            <a:ext cx="720080" cy="704809"/>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Komut Düğmesi: İleri veya Sonraki 18">
            <a:hlinkClick r:id="" action="ppaction://noaction" highlightClick="1"/>
          </p:cNvPr>
          <p:cNvSpPr/>
          <p:nvPr/>
        </p:nvSpPr>
        <p:spPr>
          <a:xfrm>
            <a:off x="798016" y="729495"/>
            <a:ext cx="428370" cy="387414"/>
          </a:xfrm>
          <a:prstGeom prst="actionButtonForwardNex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Google Shape;224;p30"/>
          <p:cNvSpPr txBox="1">
            <a:spLocks/>
          </p:cNvSpPr>
          <p:nvPr/>
        </p:nvSpPr>
        <p:spPr>
          <a:xfrm>
            <a:off x="720000" y="1347614"/>
            <a:ext cx="7524408" cy="3168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171450" indent="-171450">
              <a:buSzPct val="100000"/>
              <a:buFont typeface="Arial" pitchFamily="34" charset="0"/>
              <a:buChar char="•"/>
            </a:pPr>
            <a:r>
              <a:rPr lang="tr-TR" sz="1200" dirty="0">
                <a:latin typeface="Poppins" pitchFamily="2" charset="-94"/>
                <a:cs typeface="Poppins" pitchFamily="2" charset="-94"/>
              </a:rPr>
              <a:t>Dünyada ve ülkemizde biyoçeşitlilik; aşırı nüfus artışı, kentlerin giderek büyümesi, tarımda kimyasal madde </a:t>
            </a:r>
            <a:r>
              <a:rPr lang="tr-TR" sz="1200" dirty="0" smtClean="0">
                <a:latin typeface="Poppins" pitchFamily="2" charset="-94"/>
                <a:cs typeface="Poppins" pitchFamily="2" charset="-94"/>
              </a:rPr>
              <a:t>kullanımı</a:t>
            </a:r>
            <a:r>
              <a:rPr lang="tr-TR" sz="1200" dirty="0">
                <a:latin typeface="Poppins" pitchFamily="2" charset="-94"/>
                <a:cs typeface="Poppins" pitchFamily="2" charset="-94"/>
              </a:rPr>
              <a:t>, endüstri gibi faaliyetlerden olumsuz etkilenmektedir</a:t>
            </a:r>
            <a:r>
              <a:rPr lang="tr-TR" sz="1200" dirty="0" smtClean="0">
                <a:latin typeface="Poppins" pitchFamily="2" charset="-94"/>
                <a:cs typeface="Poppins" pitchFamily="2" charset="-94"/>
              </a:rPr>
              <a:t>.</a:t>
            </a:r>
          </a:p>
          <a:p>
            <a:pPr marL="171450" indent="-171450">
              <a:buSzPct val="100000"/>
              <a:buFont typeface="Arial" pitchFamily="34" charset="0"/>
              <a:buChar char="•"/>
            </a:pPr>
            <a:endParaRPr lang="tr-TR" sz="1200" dirty="0">
              <a:latin typeface="Poppins" pitchFamily="2" charset="-94"/>
              <a:cs typeface="Poppins" pitchFamily="2" charset="-94"/>
            </a:endParaRPr>
          </a:p>
        </p:txBody>
      </p:sp>
      <p:graphicFrame>
        <p:nvGraphicFramePr>
          <p:cNvPr id="2" name="Tablo 1"/>
          <p:cNvGraphicFramePr>
            <a:graphicFrameLocks noGrp="1"/>
          </p:cNvGraphicFramePr>
          <p:nvPr>
            <p:extLst>
              <p:ext uri="{D42A27DB-BD31-4B8C-83A1-F6EECF244321}">
                <p14:modId xmlns:p14="http://schemas.microsoft.com/office/powerpoint/2010/main" val="1232035751"/>
              </p:ext>
            </p:extLst>
          </p:nvPr>
        </p:nvGraphicFramePr>
        <p:xfrm>
          <a:off x="1356925" y="2074874"/>
          <a:ext cx="6291998" cy="1929797"/>
        </p:xfrm>
        <a:graphic>
          <a:graphicData uri="http://schemas.openxmlformats.org/drawingml/2006/table">
            <a:tbl>
              <a:tblPr firstRow="1" bandRow="1">
                <a:tableStyleId>{E122226F-1AA7-461B-A9FE-EF7901743D0F}</a:tableStyleId>
              </a:tblPr>
              <a:tblGrid>
                <a:gridCol w="3145999"/>
                <a:gridCol w="3145999"/>
              </a:tblGrid>
              <a:tr h="431125">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Aşırı avlanma</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Küresel ısınma ve bunun sonucunda oluşan küresel iklim değişiklikleri</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r>
              <a:tr h="37466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Aşırı otlatma ve bitkilerin aşırı toplanması</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Doğal kaynakların aşırı kullanımı</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r>
              <a:tr h="37466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Doğal yaşam alanlarını tahrip edilmesi</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Doğal afetler</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r>
              <a:tr h="37466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Sulak alanların kurutulması</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Lüks tüketim</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r>
              <a:tr h="37466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Dünyadaki aşırı nüfus artışı</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pitchFamily="34" charset="0"/>
                        <a:buNone/>
                        <a:tabLst/>
                        <a:defRPr/>
                      </a:pPr>
                      <a:r>
                        <a:rPr lang="tr-TR" sz="1100" dirty="0" smtClean="0">
                          <a:latin typeface="Poppins" pitchFamily="2" charset="-94"/>
                          <a:cs typeface="Poppins" pitchFamily="2" charset="-94"/>
                        </a:rPr>
                        <a:t>Su, toprak, hava kirliliği</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tr>
            </a:tbl>
          </a:graphicData>
        </a:graphic>
      </p:graphicFrame>
    </p:spTree>
    <p:extLst>
      <p:ext uri="{BB962C8B-B14F-4D97-AF65-F5344CB8AC3E}">
        <p14:creationId xmlns:p14="http://schemas.microsoft.com/office/powerpoint/2010/main" val="2106522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2185</Words>
  <Application>Microsoft Office PowerPoint</Application>
  <PresentationFormat>Ekran Gösterisi (16:9)</PresentationFormat>
  <Paragraphs>312</Paragraphs>
  <Slides>49</Slides>
  <Notes>49</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49</vt:i4>
      </vt:variant>
    </vt:vector>
  </HeadingPairs>
  <TitlesOfParts>
    <vt:vector size="61" baseType="lpstr">
      <vt:lpstr>Arial</vt:lpstr>
      <vt:lpstr>Didact Gothic</vt:lpstr>
      <vt:lpstr>Quicksand</vt:lpstr>
      <vt:lpstr>Wingdings</vt:lpstr>
      <vt:lpstr>Hammersmith One</vt:lpstr>
      <vt:lpstr>Bodoni Moda</vt:lpstr>
      <vt:lpstr>Darker Grotesque Medium</vt:lpstr>
      <vt:lpstr>Poppins</vt:lpstr>
      <vt:lpstr>Ingrid Darling</vt:lpstr>
      <vt:lpstr>Fahkwang</vt:lpstr>
      <vt:lpstr>321impact</vt:lpstr>
      <vt:lpstr>What To Do For World Nature Conservation Day by Slidesgo</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DİKKAT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Eru Iluvatar</dc:creator>
  <cp:lastModifiedBy>Eru Iluvatar</cp:lastModifiedBy>
  <cp:revision>13</cp:revision>
  <dcterms:modified xsi:type="dcterms:W3CDTF">2024-03-21T16:13:26Z</dcterms:modified>
</cp:coreProperties>
</file>